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2.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3.xml" ContentType="application/vnd.openxmlformats-officedocument.presentationml.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comment4.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 id="2147483658" r:id="rId2"/>
  </p:sldMasterIdLst>
  <p:notesMasterIdLst>
    <p:notesMasterId r:id="rId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Lst>
  <p:sldSz cx="12192000" cy="6858000"/>
  <p:notesSz cx="12192000" cy="6858000"/>
  <p:embeddedFontLst>
    <p:embeddedFont>
      <p:font typeface="Verdana" panose="020B0604030504040204" pitchFamily="34" charset="0"/>
      <p:regular r:id="rId66"/>
      <p:bold r:id="rId67"/>
      <p:italic r:id="rId68"/>
      <p:boldItalic r:id="rId69"/>
    </p:embeddedFont>
    <p:embeddedFont>
      <p:font typeface="Helvetica Neue" panose="020B060402020202020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initials="" lastIdx="2" clrIdx="0"/>
  <p:cmAuthor id="1" name="Karen Smith"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805E2F-30DE-465F-ACD6-C29E9932D7A0}">
  <a:tblStyle styleId="{D6805E2F-30DE-465F-ACD6-C29E9932D7A0}"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8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3.fntdata"/><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2-13T18:49:48.789" idx="1">
    <p:pos x="6000" y="0"/>
    <p:text>need to pin down whether we are doing an actual moderated panel discussion before, during, or after presentation - I'm still happy to moderate!</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9-02-05T21:08:40.195" idx="1">
    <p:pos x="6000" y="0"/>
    <p:text>Need 4th photo for CO Era</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9-02-05T21:17:13.419" idx="2">
    <p:pos x="0" y="0"/>
    <p:text>+chad@chadtew.com +laurel.bakertew@viewpoint.org possible to get original of this? May want to crop and enlarge main area for easier viewing
Anonymous
Anonymous
5:26 PM Jan 31
I think Laurel has the original on this, so I'll let her get back to you. Chad</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9-02-14T22:23:31.134" idx="2">
    <p:pos x="124" y="245"/>
    <p:text>need to enter actual code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219200" y="3257550"/>
            <a:ext cx="9753600" cy="30861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276553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fc6d36471_0_0:notes"/>
          <p:cNvSpPr txBox="1">
            <a:spLocks noGrp="1"/>
          </p:cNvSpPr>
          <p:nvPr>
            <p:ph type="body" idx="1"/>
          </p:nvPr>
        </p:nvSpPr>
        <p:spPr>
          <a:xfrm>
            <a:off x="1219200" y="3300413"/>
            <a:ext cx="9753600" cy="27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g4fc6d36471_0_0:notes"/>
          <p:cNvSpPr>
            <a:spLocks noGrp="1" noRot="1" noChangeAspect="1"/>
          </p:cNvSpPr>
          <p:nvPr>
            <p:ph type="sldImg" idx="2"/>
          </p:nvPr>
        </p:nvSpPr>
        <p:spPr>
          <a:xfrm>
            <a:off x="1219200" y="857250"/>
            <a:ext cx="9753600" cy="2314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6119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185" name="Google Shape;185;p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9800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318" name="Google Shape;318;p1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7600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387" name="Google Shape;387;p1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5465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462" name="Google Shape;462;p1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5232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4f9ef015a5_0_5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473" name="Google Shape;473;g4f9ef015a5_0_53: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092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480" name="Google Shape;480;p1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0077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4ebba2b521_0_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486" name="Google Shape;486;g4ebba2b521_0_8: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9454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4ebba2b521_0_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493" name="Google Shape;493;g4ebba2b521_0_14: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7141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4ebba2b521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00" name="Google Shape;500;g4ebba2b521_0_0: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113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06" name="Google Shape;506;p1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164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4" name="Google Shape;74;p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5457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14" name="Google Shape;514;p1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623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21" name="Google Shape;521;p1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5525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29" name="Google Shape;529;p1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0794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35" name="Google Shape;535;p1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3426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41" name="Google Shape;541;p1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6251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47" name="Google Shape;547;p2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041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53" name="Google Shape;553;p2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460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60" name="Google Shape;560;p2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5371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66" name="Google Shape;566;p2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3597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72" name="Google Shape;572;p2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3208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91" name="Google Shape;91;p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485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78" name="Google Shape;578;p2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351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4f9ef015a5_0_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85" name="Google Shape;585;g4f9ef015a5_0_13: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9579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4f9ef015a5_0_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592" name="Google Shape;592;g4f9ef015a5_0_23: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708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4f9ef015a5_0_3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00" name="Google Shape;600;g4f9ef015a5_0_31: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4885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4f9ef015a5_0_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07" name="Google Shape;607;g4f9ef015a5_0_38: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988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14" name="Google Shape;614;p2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2330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26" name="Google Shape;626;p2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2624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42" name="Google Shape;642;p2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209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52" name="Google Shape;652;p2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8990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4ccdf817db_0_0: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4ccdf817db_0_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None/>
            </a:pPr>
            <a:r>
              <a:rPr lang="en-US" sz="1000">
                <a:solidFill>
                  <a:schemeClr val="dk1"/>
                </a:solidFill>
              </a:rPr>
              <a:t>JEFF:</a:t>
            </a:r>
            <a:endParaRPr sz="1000">
              <a:solidFill>
                <a:schemeClr val="dk1"/>
              </a:solidFill>
            </a:endParaRPr>
          </a:p>
          <a:p>
            <a:pPr marL="457200" lvl="0" indent="-298450" algn="l" rtl="0">
              <a:lnSpc>
                <a:spcPct val="115000"/>
              </a:lnSpc>
              <a:spcBef>
                <a:spcPts val="2200"/>
              </a:spcBef>
              <a:spcAft>
                <a:spcPts val="0"/>
              </a:spcAft>
              <a:buClr>
                <a:schemeClr val="dk1"/>
              </a:buClr>
              <a:buSzPts val="1100"/>
              <a:buAutoNum type="arabicPeriod"/>
            </a:pPr>
            <a:r>
              <a:rPr lang="en-US" sz="1000">
                <a:solidFill>
                  <a:schemeClr val="dk1"/>
                </a:solidFill>
              </a:rPr>
              <a:t>“Remember that you possess competitive intelligence that is critical to your school’s future success. Collect and codify it to answer these two all-important questions: Why do your families choose your school? Why do other families choose a school down the street? Frame the information in a way that is accessible, compelling, and actionable for your colleagues. Break it down into a table, chart, or graph. Make your data ‘tell a story.’</a:t>
            </a:r>
            <a:endParaRPr sz="100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US" sz="1000">
                <a:solidFill>
                  <a:schemeClr val="dk1"/>
                </a:solidFill>
              </a:rPr>
              <a:t>“Be the ‘keeper’ of demographic data for your school’s market. Trustees are focused on the future, and your ability to describe and forecast the next generation of students will make you an invaluable partner to them…</a:t>
            </a:r>
            <a:endParaRPr sz="100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US" sz="1000">
                <a:solidFill>
                  <a:schemeClr val="dk1"/>
                </a:solidFill>
              </a:rPr>
              <a:t>“Keep the current year admission statistics (number of applications, visits, waitlists, etc.) top of mind so that others have no doubt that you are the expert and your finger is on the pulse of the school! </a:t>
            </a:r>
            <a:endParaRPr sz="100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US" sz="1200">
                <a:solidFill>
                  <a:srgbClr val="E6000E"/>
                </a:solidFill>
              </a:rPr>
              <a:t>[Note: This excerpt doesn’t include Jeff’s fourth tip on net tuition / financial aid, as it is not as relevant to international school admission offices.]</a:t>
            </a:r>
            <a:endParaRPr sz="1200">
              <a:solidFill>
                <a:srgbClr val="E6000E"/>
              </a:solidFill>
            </a:endParaRPr>
          </a:p>
          <a:p>
            <a:pPr marL="0" lvl="0" indent="0" algn="l" rtl="0">
              <a:lnSpc>
                <a:spcPct val="115000"/>
              </a:lnSpc>
              <a:spcBef>
                <a:spcPts val="2200"/>
              </a:spcBef>
              <a:spcAft>
                <a:spcPts val="900"/>
              </a:spcAft>
              <a:buClr>
                <a:schemeClr val="dk1"/>
              </a:buClr>
              <a:buSzPts val="1100"/>
              <a:buFont typeface="Arial"/>
              <a:buNone/>
            </a:pPr>
            <a:r>
              <a:rPr lang="en-US" sz="1000">
                <a:solidFill>
                  <a:schemeClr val="dk1"/>
                </a:solidFill>
              </a:rPr>
              <a:t>The admission officer and the business officer have a great deal in common in their ability to support the school’s decisions and advance its financial sustainability. Translate your expertise into language he or she understands and appreciates, and you’ll be invaluable partners as well.” </a:t>
            </a:r>
            <a:endParaRPr/>
          </a:p>
        </p:txBody>
      </p:sp>
    </p:spTree>
    <p:extLst>
      <p:ext uri="{BB962C8B-B14F-4D97-AF65-F5344CB8AC3E}">
        <p14:creationId xmlns:p14="http://schemas.microsoft.com/office/powerpoint/2010/main" val="318591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98" name="Google Shape;98;p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1901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64" name="Google Shape;664;p30: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80707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70" name="Google Shape;670;p3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2969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3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683" name="Google Shape;683;p3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4402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24" name="Google Shape;724;p3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479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33" name="Google Shape;733;p3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52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56" name="Google Shape;756;p3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1158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64" name="Google Shape;764;p3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962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72" name="Google Shape;772;p3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5328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506146681e_1_0: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506146681e_1_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3063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86" name="Google Shape;786;p3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288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104" name="Google Shape;104;p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90428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92" name="Google Shape;792;p41: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03784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4eb3f8e587_1_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798" name="Google Shape;798;g4eb3f8e587_1_5: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56631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805" name="Google Shape;805;p4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677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811" name="Google Shape;811;p44: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5987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818" name="Google Shape;818;p45: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9982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4eb3f8e587_1_44: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4eb3f8e587_1_4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1136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4eb3f8e587_1_49: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4eb3f8e587_1_4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364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4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837" name="Google Shape;837;p4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31120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871" name="Google Shape;871;p49: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3351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880" name="Google Shape;880;p42: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721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a:solidFill>
                  <a:schemeClr val="dk1"/>
                </a:solidFill>
                <a:latin typeface="Calibri"/>
                <a:ea typeface="Calibri"/>
                <a:cs typeface="Calibri"/>
                <a:sym typeface="Calibri"/>
              </a:rPr>
              <a:t>not just about revenue management; expense management is critical</a:t>
            </a:r>
            <a:endParaRPr>
              <a:solidFill>
                <a:schemeClr val="dk1"/>
              </a:solidFill>
              <a:latin typeface="Calibri"/>
              <a:ea typeface="Calibri"/>
              <a:cs typeface="Calibri"/>
              <a:sym typeface="Calibri"/>
            </a:endParaRPr>
          </a:p>
          <a:p>
            <a:pPr marL="0" marR="0" lvl="0" indent="0" algn="l" rtl="0">
              <a:lnSpc>
                <a:spcPct val="80000"/>
              </a:lnSpc>
              <a:spcBef>
                <a:spcPts val="0"/>
              </a:spcBef>
              <a:spcAft>
                <a:spcPts val="0"/>
              </a:spcAft>
              <a:buNone/>
            </a:pPr>
            <a:r>
              <a:rPr lang="en-US">
                <a:solidFill>
                  <a:schemeClr val="dk1"/>
                </a:solidFill>
                <a:latin typeface="Calibri"/>
                <a:ea typeface="Calibri"/>
                <a:cs typeface="Calibri"/>
                <a:sym typeface="Calibri"/>
              </a:rPr>
              <a:t>only significant levers are tuition, enrollment, class size, FTE ratios, and tuition discounts (aid and remission)</a:t>
            </a:r>
            <a:endParaRPr>
              <a:solidFill>
                <a:schemeClr val="dk1"/>
              </a:solidFill>
              <a:latin typeface="Calibri"/>
              <a:ea typeface="Calibri"/>
              <a:cs typeface="Calibri"/>
              <a:sym typeface="Calibri"/>
            </a:endParaRPr>
          </a:p>
        </p:txBody>
      </p:sp>
      <p:sp>
        <p:nvSpPr>
          <p:cNvPr id="110" name="Google Shape;110;p6: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77064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965" name="Google Shape;965;p53: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75635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4ebba2b521_0_21: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4ebba2b521_0_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3637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4eb3f8e587_1_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992" name="Google Shape;992;g4eb3f8e587_1_27: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237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f9ef015a5_0_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154" name="Google Shape;154;g4f9ef015a5_0_46:notes"/>
          <p:cNvSpPr>
            <a:spLocks noGrp="1" noRot="1" noChangeAspect="1"/>
          </p:cNvSpPr>
          <p:nvPr>
            <p:ph type="sldImg" idx="2"/>
          </p:nvPr>
        </p:nvSpPr>
        <p:spPr>
          <a:xfrm>
            <a:off x="2032400" y="514350"/>
            <a:ext cx="8128500" cy="25716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046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161" name="Google Shape;161;p7: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312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endParaRPr sz="300">
              <a:solidFill>
                <a:schemeClr val="dk1"/>
              </a:solidFill>
              <a:latin typeface="Calibri"/>
              <a:ea typeface="Calibri"/>
              <a:cs typeface="Calibri"/>
              <a:sym typeface="Calibri"/>
            </a:endParaRPr>
          </a:p>
        </p:txBody>
      </p:sp>
      <p:sp>
        <p:nvSpPr>
          <p:cNvPr id="177" name="Google Shape;177;p8:notes"/>
          <p:cNvSpPr>
            <a:spLocks noGrp="1" noRot="1" noChangeAspect="1"/>
          </p:cNvSpPr>
          <p:nvPr>
            <p:ph type="sldImg" idx="2"/>
          </p:nvPr>
        </p:nvSpPr>
        <p:spPr>
          <a:xfrm>
            <a:off x="2032400" y="514350"/>
            <a:ext cx="81284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15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lstStyle>
            <a:lvl1pPr lvl="0" algn="l">
              <a:spcBef>
                <a:spcPts val="0"/>
              </a:spcBef>
              <a:spcAft>
                <a:spcPts val="0"/>
              </a:spcAft>
              <a:buSzPts val="5000"/>
              <a:buFont typeface="Verdana"/>
              <a:buNone/>
              <a:defRPr sz="5000" i="0">
                <a:solidFill>
                  <a:srgbClr val="00BCDD"/>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ftr" idx="11"/>
          </p:nvPr>
        </p:nvSpPr>
        <p:spPr>
          <a:xfrm>
            <a:off x="4145280" y="6377940"/>
            <a:ext cx="3901439"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lstStyle>
            <a:lvl1pPr lvl="0" algn="l">
              <a:spcBef>
                <a:spcPts val="0"/>
              </a:spcBef>
              <a:spcAft>
                <a:spcPts val="0"/>
              </a:spcAft>
              <a:buSzPts val="5000"/>
              <a:buFont typeface="Verdana"/>
              <a:buNone/>
              <a:defRPr sz="5000" i="0">
                <a:solidFill>
                  <a:srgbClr val="00BCDD"/>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384328" y="1218564"/>
            <a:ext cx="11423343" cy="43307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Font typeface="Verdana"/>
              <a:buNone/>
              <a:defRPr sz="3100" i="0">
                <a:solidFill>
                  <a:srgbClr val="231F20"/>
                </a:solidFill>
                <a:latin typeface="Verdana"/>
                <a:ea typeface="Verdana"/>
                <a:cs typeface="Verdana"/>
                <a:sym typeface="Verdana"/>
              </a:defRPr>
            </a:lvl1pPr>
            <a:lvl2pPr marL="914400" lvl="1" indent="-228600" algn="l">
              <a:spcBef>
                <a:spcPts val="0"/>
              </a:spcBef>
              <a:spcAft>
                <a:spcPts val="0"/>
              </a:spcAft>
              <a:buSzPts val="1400"/>
              <a:buFont typeface="Verdana"/>
              <a:buNone/>
              <a:defRPr>
                <a:latin typeface="Verdana"/>
                <a:ea typeface="Verdana"/>
                <a:cs typeface="Verdana"/>
                <a:sym typeface="Verdana"/>
              </a:defRPr>
            </a:lvl2pPr>
            <a:lvl3pPr marL="1371600" lvl="2" indent="-228600" algn="l">
              <a:spcBef>
                <a:spcPts val="0"/>
              </a:spcBef>
              <a:spcAft>
                <a:spcPts val="0"/>
              </a:spcAft>
              <a:buSzPts val="1400"/>
              <a:buFont typeface="Verdana"/>
              <a:buNone/>
              <a:defRPr>
                <a:latin typeface="Verdana"/>
                <a:ea typeface="Verdana"/>
                <a:cs typeface="Verdana"/>
                <a:sym typeface="Verdana"/>
              </a:defRPr>
            </a:lvl3pPr>
            <a:lvl4pPr marL="1828800" lvl="3" indent="-228600" algn="l">
              <a:spcBef>
                <a:spcPts val="0"/>
              </a:spcBef>
              <a:spcAft>
                <a:spcPts val="0"/>
              </a:spcAft>
              <a:buSzPts val="1400"/>
              <a:buFont typeface="Verdana"/>
              <a:buNone/>
              <a:defRPr>
                <a:latin typeface="Verdana"/>
                <a:ea typeface="Verdana"/>
                <a:cs typeface="Verdana"/>
                <a:sym typeface="Verdana"/>
              </a:defRPr>
            </a:lvl4pPr>
            <a:lvl5pPr marL="2286000" lvl="4" indent="-228600" algn="l">
              <a:spcBef>
                <a:spcPts val="0"/>
              </a:spcBef>
              <a:spcAft>
                <a:spcPts val="0"/>
              </a:spcAft>
              <a:buSzPts val="1400"/>
              <a:buFont typeface="Verdana"/>
              <a:buNone/>
              <a:defRPr>
                <a:latin typeface="Verdana"/>
                <a:ea typeface="Verdana"/>
                <a:cs typeface="Verdana"/>
                <a:sym typeface="Verdana"/>
              </a:defRPr>
            </a:lvl5pPr>
            <a:lvl6pPr marL="2743200" lvl="5" indent="-228600" algn="l">
              <a:spcBef>
                <a:spcPts val="0"/>
              </a:spcBef>
              <a:spcAft>
                <a:spcPts val="0"/>
              </a:spcAft>
              <a:buSzPts val="1400"/>
              <a:buFont typeface="Verdana"/>
              <a:buNone/>
              <a:defRPr>
                <a:latin typeface="Verdana"/>
                <a:ea typeface="Verdana"/>
                <a:cs typeface="Verdana"/>
                <a:sym typeface="Verdana"/>
              </a:defRPr>
            </a:lvl6pPr>
            <a:lvl7pPr marL="3200400" lvl="6" indent="-228600" algn="l">
              <a:spcBef>
                <a:spcPts val="0"/>
              </a:spcBef>
              <a:spcAft>
                <a:spcPts val="0"/>
              </a:spcAft>
              <a:buSzPts val="1400"/>
              <a:buFont typeface="Verdana"/>
              <a:buNone/>
              <a:defRPr>
                <a:latin typeface="Verdana"/>
                <a:ea typeface="Verdana"/>
                <a:cs typeface="Verdana"/>
                <a:sym typeface="Verdana"/>
              </a:defRPr>
            </a:lvl7pPr>
            <a:lvl8pPr marL="3657600" lvl="7" indent="-228600" algn="l">
              <a:spcBef>
                <a:spcPts val="0"/>
              </a:spcBef>
              <a:spcAft>
                <a:spcPts val="0"/>
              </a:spcAft>
              <a:buSzPts val="1400"/>
              <a:buFont typeface="Verdana"/>
              <a:buNone/>
              <a:defRPr>
                <a:latin typeface="Verdana"/>
                <a:ea typeface="Verdana"/>
                <a:cs typeface="Verdana"/>
                <a:sym typeface="Verdana"/>
              </a:defRPr>
            </a:lvl8pPr>
            <a:lvl9pPr marL="4114800" lvl="8" indent="-228600" algn="l">
              <a:spcBef>
                <a:spcPts val="0"/>
              </a:spcBef>
              <a:spcAft>
                <a:spcPts val="0"/>
              </a:spcAft>
              <a:buSzPts val="1400"/>
              <a:buFont typeface="Verdana"/>
              <a:buNone/>
              <a:defRPr>
                <a:latin typeface="Verdana"/>
                <a:ea typeface="Verdana"/>
                <a:cs typeface="Verdana"/>
                <a:sym typeface="Verdana"/>
              </a:defRPr>
            </a:lvl9pPr>
          </a:lstStyle>
          <a:p>
            <a:endParaRPr/>
          </a:p>
        </p:txBody>
      </p:sp>
      <p:sp>
        <p:nvSpPr>
          <p:cNvPr id="20" name="Google Shape;20;p3"/>
          <p:cNvSpPr txBox="1">
            <a:spLocks noGrp="1"/>
          </p:cNvSpPr>
          <p:nvPr>
            <p:ph type="ftr" idx="11"/>
          </p:nvPr>
        </p:nvSpPr>
        <p:spPr>
          <a:xfrm>
            <a:off x="4145280" y="6377940"/>
            <a:ext cx="3901439"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ftr" idx="11"/>
          </p:nvPr>
        </p:nvSpPr>
        <p:spPr>
          <a:xfrm>
            <a:off x="4145280" y="6377940"/>
            <a:ext cx="3901439"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lstStyle>
            <a:lvl1pPr lvl="0" algn="l">
              <a:spcBef>
                <a:spcPts val="0"/>
              </a:spcBef>
              <a:spcAft>
                <a:spcPts val="0"/>
              </a:spcAft>
              <a:buSzPts val="5000"/>
              <a:buFont typeface="Verdana"/>
              <a:buNone/>
              <a:defRPr sz="5000" i="0">
                <a:solidFill>
                  <a:srgbClr val="00BCDD"/>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Font typeface="Verdana"/>
              <a:buNone/>
              <a:defRPr>
                <a:latin typeface="Verdana"/>
                <a:ea typeface="Verdana"/>
                <a:cs typeface="Verdana"/>
                <a:sym typeface="Verdana"/>
              </a:defRPr>
            </a:lvl1pPr>
            <a:lvl2pPr marL="914400" lvl="1" indent="-228600" algn="l">
              <a:spcBef>
                <a:spcPts val="0"/>
              </a:spcBef>
              <a:spcAft>
                <a:spcPts val="0"/>
              </a:spcAft>
              <a:buSzPts val="1400"/>
              <a:buFont typeface="Verdana"/>
              <a:buNone/>
              <a:defRPr>
                <a:latin typeface="Verdana"/>
                <a:ea typeface="Verdana"/>
                <a:cs typeface="Verdana"/>
                <a:sym typeface="Verdana"/>
              </a:defRPr>
            </a:lvl2pPr>
            <a:lvl3pPr marL="1371600" lvl="2" indent="-228600" algn="l">
              <a:spcBef>
                <a:spcPts val="0"/>
              </a:spcBef>
              <a:spcAft>
                <a:spcPts val="0"/>
              </a:spcAft>
              <a:buSzPts val="1400"/>
              <a:buFont typeface="Verdana"/>
              <a:buNone/>
              <a:defRPr>
                <a:latin typeface="Verdana"/>
                <a:ea typeface="Verdana"/>
                <a:cs typeface="Verdana"/>
                <a:sym typeface="Verdana"/>
              </a:defRPr>
            </a:lvl3pPr>
            <a:lvl4pPr marL="1828800" lvl="3" indent="-228600" algn="l">
              <a:spcBef>
                <a:spcPts val="0"/>
              </a:spcBef>
              <a:spcAft>
                <a:spcPts val="0"/>
              </a:spcAft>
              <a:buSzPts val="1400"/>
              <a:buFont typeface="Verdana"/>
              <a:buNone/>
              <a:defRPr>
                <a:latin typeface="Verdana"/>
                <a:ea typeface="Verdana"/>
                <a:cs typeface="Verdana"/>
                <a:sym typeface="Verdana"/>
              </a:defRPr>
            </a:lvl4pPr>
            <a:lvl5pPr marL="2286000" lvl="4" indent="-228600" algn="l">
              <a:spcBef>
                <a:spcPts val="0"/>
              </a:spcBef>
              <a:spcAft>
                <a:spcPts val="0"/>
              </a:spcAft>
              <a:buSzPts val="1400"/>
              <a:buFont typeface="Verdana"/>
              <a:buNone/>
              <a:defRPr>
                <a:latin typeface="Verdana"/>
                <a:ea typeface="Verdana"/>
                <a:cs typeface="Verdana"/>
                <a:sym typeface="Verdana"/>
              </a:defRPr>
            </a:lvl5pPr>
            <a:lvl6pPr marL="2743200" lvl="5" indent="-228600" algn="l">
              <a:spcBef>
                <a:spcPts val="0"/>
              </a:spcBef>
              <a:spcAft>
                <a:spcPts val="0"/>
              </a:spcAft>
              <a:buSzPts val="1400"/>
              <a:buFont typeface="Verdana"/>
              <a:buNone/>
              <a:defRPr>
                <a:latin typeface="Verdana"/>
                <a:ea typeface="Verdana"/>
                <a:cs typeface="Verdana"/>
                <a:sym typeface="Verdana"/>
              </a:defRPr>
            </a:lvl6pPr>
            <a:lvl7pPr marL="3200400" lvl="6" indent="-228600" algn="l">
              <a:spcBef>
                <a:spcPts val="0"/>
              </a:spcBef>
              <a:spcAft>
                <a:spcPts val="0"/>
              </a:spcAft>
              <a:buSzPts val="1400"/>
              <a:buFont typeface="Verdana"/>
              <a:buNone/>
              <a:defRPr>
                <a:latin typeface="Verdana"/>
                <a:ea typeface="Verdana"/>
                <a:cs typeface="Verdana"/>
                <a:sym typeface="Verdana"/>
              </a:defRPr>
            </a:lvl7pPr>
            <a:lvl8pPr marL="3657600" lvl="7" indent="-228600" algn="l">
              <a:spcBef>
                <a:spcPts val="0"/>
              </a:spcBef>
              <a:spcAft>
                <a:spcPts val="0"/>
              </a:spcAft>
              <a:buSzPts val="1400"/>
              <a:buFont typeface="Verdana"/>
              <a:buNone/>
              <a:defRPr>
                <a:latin typeface="Verdana"/>
                <a:ea typeface="Verdana"/>
                <a:cs typeface="Verdana"/>
                <a:sym typeface="Verdana"/>
              </a:defRPr>
            </a:lvl8pPr>
            <a:lvl9pPr marL="4114800" lvl="8" indent="-228600" algn="l">
              <a:spcBef>
                <a:spcPts val="0"/>
              </a:spcBef>
              <a:spcAft>
                <a:spcPts val="0"/>
              </a:spcAft>
              <a:buSzPts val="1400"/>
              <a:buFont typeface="Verdana"/>
              <a:buNone/>
              <a:defRPr>
                <a:latin typeface="Verdana"/>
                <a:ea typeface="Verdana"/>
                <a:cs typeface="Verdana"/>
                <a:sym typeface="Verdana"/>
              </a:defRPr>
            </a:lvl9pPr>
          </a:lstStyle>
          <a:p>
            <a:endParaRPr/>
          </a:p>
        </p:txBody>
      </p:sp>
      <p:sp>
        <p:nvSpPr>
          <p:cNvPr id="30" name="Google Shape;30;p5"/>
          <p:cNvSpPr txBox="1">
            <a:spLocks noGrp="1"/>
          </p:cNvSpPr>
          <p:nvPr>
            <p:ph type="body" idx="2"/>
          </p:nvPr>
        </p:nvSpPr>
        <p:spPr>
          <a:xfrm>
            <a:off x="6278879" y="1577340"/>
            <a:ext cx="5303520" cy="452628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Font typeface="Verdana"/>
              <a:buNone/>
              <a:defRPr>
                <a:latin typeface="Verdana"/>
                <a:ea typeface="Verdana"/>
                <a:cs typeface="Verdana"/>
                <a:sym typeface="Verdana"/>
              </a:defRPr>
            </a:lvl1pPr>
            <a:lvl2pPr marL="914400" lvl="1" indent="-228600" algn="l">
              <a:spcBef>
                <a:spcPts val="0"/>
              </a:spcBef>
              <a:spcAft>
                <a:spcPts val="0"/>
              </a:spcAft>
              <a:buSzPts val="1400"/>
              <a:buFont typeface="Verdana"/>
              <a:buNone/>
              <a:defRPr>
                <a:latin typeface="Verdana"/>
                <a:ea typeface="Verdana"/>
                <a:cs typeface="Verdana"/>
                <a:sym typeface="Verdana"/>
              </a:defRPr>
            </a:lvl2pPr>
            <a:lvl3pPr marL="1371600" lvl="2" indent="-228600" algn="l">
              <a:spcBef>
                <a:spcPts val="0"/>
              </a:spcBef>
              <a:spcAft>
                <a:spcPts val="0"/>
              </a:spcAft>
              <a:buSzPts val="1400"/>
              <a:buFont typeface="Verdana"/>
              <a:buNone/>
              <a:defRPr>
                <a:latin typeface="Verdana"/>
                <a:ea typeface="Verdana"/>
                <a:cs typeface="Verdana"/>
                <a:sym typeface="Verdana"/>
              </a:defRPr>
            </a:lvl3pPr>
            <a:lvl4pPr marL="1828800" lvl="3" indent="-228600" algn="l">
              <a:spcBef>
                <a:spcPts val="0"/>
              </a:spcBef>
              <a:spcAft>
                <a:spcPts val="0"/>
              </a:spcAft>
              <a:buSzPts val="1400"/>
              <a:buFont typeface="Verdana"/>
              <a:buNone/>
              <a:defRPr>
                <a:latin typeface="Verdana"/>
                <a:ea typeface="Verdana"/>
                <a:cs typeface="Verdana"/>
                <a:sym typeface="Verdana"/>
              </a:defRPr>
            </a:lvl4pPr>
            <a:lvl5pPr marL="2286000" lvl="4" indent="-228600" algn="l">
              <a:spcBef>
                <a:spcPts val="0"/>
              </a:spcBef>
              <a:spcAft>
                <a:spcPts val="0"/>
              </a:spcAft>
              <a:buSzPts val="1400"/>
              <a:buFont typeface="Verdana"/>
              <a:buNone/>
              <a:defRPr>
                <a:latin typeface="Verdana"/>
                <a:ea typeface="Verdana"/>
                <a:cs typeface="Verdana"/>
                <a:sym typeface="Verdana"/>
              </a:defRPr>
            </a:lvl5pPr>
            <a:lvl6pPr marL="2743200" lvl="5" indent="-228600" algn="l">
              <a:spcBef>
                <a:spcPts val="0"/>
              </a:spcBef>
              <a:spcAft>
                <a:spcPts val="0"/>
              </a:spcAft>
              <a:buSzPts val="1400"/>
              <a:buFont typeface="Verdana"/>
              <a:buNone/>
              <a:defRPr>
                <a:latin typeface="Verdana"/>
                <a:ea typeface="Verdana"/>
                <a:cs typeface="Verdana"/>
                <a:sym typeface="Verdana"/>
              </a:defRPr>
            </a:lvl6pPr>
            <a:lvl7pPr marL="3200400" lvl="6" indent="-228600" algn="l">
              <a:spcBef>
                <a:spcPts val="0"/>
              </a:spcBef>
              <a:spcAft>
                <a:spcPts val="0"/>
              </a:spcAft>
              <a:buSzPts val="1400"/>
              <a:buFont typeface="Verdana"/>
              <a:buNone/>
              <a:defRPr>
                <a:latin typeface="Verdana"/>
                <a:ea typeface="Verdana"/>
                <a:cs typeface="Verdana"/>
                <a:sym typeface="Verdana"/>
              </a:defRPr>
            </a:lvl7pPr>
            <a:lvl8pPr marL="3657600" lvl="7" indent="-228600" algn="l">
              <a:spcBef>
                <a:spcPts val="0"/>
              </a:spcBef>
              <a:spcAft>
                <a:spcPts val="0"/>
              </a:spcAft>
              <a:buSzPts val="1400"/>
              <a:buFont typeface="Verdana"/>
              <a:buNone/>
              <a:defRPr>
                <a:latin typeface="Verdana"/>
                <a:ea typeface="Verdana"/>
                <a:cs typeface="Verdana"/>
                <a:sym typeface="Verdana"/>
              </a:defRPr>
            </a:lvl8pPr>
            <a:lvl9pPr marL="4114800" lvl="8" indent="-228600" algn="l">
              <a:spcBef>
                <a:spcPts val="0"/>
              </a:spcBef>
              <a:spcAft>
                <a:spcPts val="0"/>
              </a:spcAft>
              <a:buSzPts val="1400"/>
              <a:buFont typeface="Verdana"/>
              <a:buNone/>
              <a:defRPr>
                <a:latin typeface="Verdana"/>
                <a:ea typeface="Verdana"/>
                <a:cs typeface="Verdana"/>
                <a:sym typeface="Verdana"/>
              </a:defRPr>
            </a:lvl9pPr>
          </a:lstStyle>
          <a:p>
            <a:endParaRPr/>
          </a:p>
        </p:txBody>
      </p:sp>
      <p:sp>
        <p:nvSpPr>
          <p:cNvPr id="31" name="Google Shape;31;p5"/>
          <p:cNvSpPr txBox="1">
            <a:spLocks noGrp="1"/>
          </p:cNvSpPr>
          <p:nvPr>
            <p:ph type="ftr" idx="11"/>
          </p:nvPr>
        </p:nvSpPr>
        <p:spPr>
          <a:xfrm>
            <a:off x="4145280" y="6377940"/>
            <a:ext cx="3901439"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
        <p:cNvGrpSpPr/>
        <p:nvPr/>
      </p:nvGrpSpPr>
      <p:grpSpPr>
        <a:xfrm>
          <a:off x="0" y="0"/>
          <a:ext cx="0" cy="0"/>
          <a:chOff x="0" y="0"/>
          <a:chExt cx="0" cy="0"/>
        </a:xfrm>
      </p:grpSpPr>
      <p:sp>
        <p:nvSpPr>
          <p:cNvPr id="35" name="Google Shape;35;p6"/>
          <p:cNvSpPr txBox="1">
            <a:spLocks noGrp="1"/>
          </p:cNvSpPr>
          <p:nvPr>
            <p:ph type="ctrTitle"/>
          </p:nvPr>
        </p:nvSpPr>
        <p:spPr>
          <a:xfrm>
            <a:off x="914400" y="2125980"/>
            <a:ext cx="10363200" cy="1440179"/>
          </a:xfrm>
          <a:prstGeom prst="rect">
            <a:avLst/>
          </a:prstGeom>
          <a:noFill/>
          <a:ln>
            <a:noFill/>
          </a:ln>
        </p:spPr>
        <p:txBody>
          <a:bodyPr spcFirstLastPara="1" wrap="square" lIns="0" tIns="0" rIns="0" bIns="0" anchor="t" anchorCtr="0"/>
          <a:lstStyle>
            <a:lvl1pPr lvl="0" algn="l">
              <a:spcBef>
                <a:spcPts val="0"/>
              </a:spcBef>
              <a:spcAft>
                <a:spcPts val="0"/>
              </a:spcAft>
              <a:buSzPts val="5000"/>
              <a:buFont typeface="Verdana"/>
              <a:buNone/>
              <a:defRPr sz="50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subTitle" idx="1"/>
          </p:nvPr>
        </p:nvSpPr>
        <p:spPr>
          <a:xfrm>
            <a:off x="1828800" y="3840480"/>
            <a:ext cx="8534399" cy="1714500"/>
          </a:xfrm>
          <a:prstGeom prst="rect">
            <a:avLst/>
          </a:prstGeom>
          <a:noFill/>
          <a:ln>
            <a:noFill/>
          </a:ln>
        </p:spPr>
        <p:txBody>
          <a:bodyPr spcFirstLastPara="1" wrap="square" lIns="0" tIns="0" rIns="0" bIns="0" anchor="t" anchorCtr="0"/>
          <a:lstStyle>
            <a:lvl1pPr lvl="0" algn="l">
              <a:spcBef>
                <a:spcPts val="0"/>
              </a:spcBef>
              <a:spcAft>
                <a:spcPts val="0"/>
              </a:spcAft>
              <a:buSzPts val="1400"/>
              <a:buFont typeface="Verdana"/>
              <a:buNone/>
              <a:defRPr>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4145280" y="6377940"/>
            <a:ext cx="3901439" cy="342900"/>
          </a:xfrm>
          <a:prstGeom prst="rect">
            <a:avLst/>
          </a:prstGeom>
          <a:noFill/>
          <a:ln>
            <a:noFill/>
          </a:ln>
        </p:spPr>
        <p:txBody>
          <a:bodyPr spcFirstLastPara="1" wrap="square" lIns="0" tIns="0" rIns="0" bIns="0" anchor="t" anchorCtr="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a:stretch/>
        </p:blipFill>
        <p:spPr>
          <a:xfrm>
            <a:off x="0" y="-4763"/>
            <a:ext cx="12200467" cy="6862763"/>
          </a:xfrm>
          <a:prstGeom prst="rect">
            <a:avLst/>
          </a:prstGeom>
          <a:noFill/>
          <a:ln>
            <a:noFill/>
          </a:ln>
        </p:spPr>
      </p:pic>
      <p:pic>
        <p:nvPicPr>
          <p:cNvPr id="48" name="Google Shape;48;p8"/>
          <p:cNvPicPr preferRelativeResize="0"/>
          <p:nvPr/>
        </p:nvPicPr>
        <p:blipFill rotWithShape="1">
          <a:blip r:embed="rId3">
            <a:alphaModFix/>
          </a:blip>
          <a:srcRect/>
          <a:stretch/>
        </p:blipFill>
        <p:spPr>
          <a:xfrm>
            <a:off x="7156297" y="4429734"/>
            <a:ext cx="4434812" cy="19063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9"/>
        <p:cNvGrpSpPr/>
        <p:nvPr/>
      </p:nvGrpSpPr>
      <p:grpSpPr>
        <a:xfrm>
          <a:off x="0" y="0"/>
          <a:ext cx="0" cy="0"/>
          <a:chOff x="0" y="0"/>
          <a:chExt cx="0" cy="0"/>
        </a:xfrm>
      </p:grpSpPr>
      <p:sp>
        <p:nvSpPr>
          <p:cNvPr id="50" name="Google Shape;50;p9"/>
          <p:cNvSpPr/>
          <p:nvPr/>
        </p:nvSpPr>
        <p:spPr>
          <a:xfrm>
            <a:off x="-2" y="0"/>
            <a:ext cx="12192000" cy="5793900"/>
          </a:xfrm>
          <a:prstGeom prst="rect">
            <a:avLst/>
          </a:prstGeom>
          <a:gradFill>
            <a:gsLst>
              <a:gs pos="0">
                <a:srgbClr val="006994"/>
              </a:gs>
              <a:gs pos="50000">
                <a:srgbClr val="009AD7"/>
              </a:gs>
              <a:gs pos="100000">
                <a:srgbClr val="00B8FF"/>
              </a:gs>
            </a:gsLst>
            <a:lin ang="2700006"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 name="Google Shape;51;p9"/>
          <p:cNvSpPr txBox="1">
            <a:spLocks noGrp="1"/>
          </p:cNvSpPr>
          <p:nvPr>
            <p:ph type="title"/>
          </p:nvPr>
        </p:nvSpPr>
        <p:spPr>
          <a:xfrm>
            <a:off x="838200" y="773085"/>
            <a:ext cx="10515600" cy="11556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lt1"/>
              </a:buClr>
              <a:buSzPts val="5400"/>
              <a:buFont typeface="Arial"/>
              <a:buNone/>
              <a:defRPr sz="5400" b="1"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9"/>
          <p:cNvSpPr txBox="1">
            <a:spLocks noGrp="1"/>
          </p:cNvSpPr>
          <p:nvPr>
            <p:ph type="body" idx="1"/>
          </p:nvPr>
        </p:nvSpPr>
        <p:spPr>
          <a:xfrm>
            <a:off x="838200" y="1803861"/>
            <a:ext cx="10515600" cy="37656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lt1"/>
              </a:buClr>
              <a:buSzPts val="2800"/>
              <a:buFont typeface="Arial"/>
              <a:buNone/>
              <a:defRPr sz="280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4" name="Google Shape;54;p9"/>
          <p:cNvPicPr preferRelativeResize="0"/>
          <p:nvPr/>
        </p:nvPicPr>
        <p:blipFill rotWithShape="1">
          <a:blip r:embed="rId2">
            <a:alphaModFix/>
          </a:blip>
          <a:srcRect/>
          <a:stretch/>
        </p:blipFill>
        <p:spPr>
          <a:xfrm>
            <a:off x="-1" y="5793971"/>
            <a:ext cx="12192000" cy="107156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5"/>
        <p:cNvGrpSpPr/>
        <p:nvPr/>
      </p:nvGrpSpPr>
      <p:grpSpPr>
        <a:xfrm>
          <a:off x="0" y="0"/>
          <a:ext cx="0" cy="0"/>
          <a:chOff x="0" y="0"/>
          <a:chExt cx="0" cy="0"/>
        </a:xfrm>
      </p:grpSpPr>
      <p:sp>
        <p:nvSpPr>
          <p:cNvPr id="56" name="Google Shape;56;p10"/>
          <p:cNvSpPr/>
          <p:nvPr/>
        </p:nvSpPr>
        <p:spPr>
          <a:xfrm>
            <a:off x="-2" y="0"/>
            <a:ext cx="12192000" cy="5793900"/>
          </a:xfrm>
          <a:prstGeom prst="rect">
            <a:avLst/>
          </a:prstGeom>
          <a:solidFill>
            <a:srgbClr val="BF9000">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10"/>
          <p:cNvSpPr txBox="1">
            <a:spLocks noGrp="1"/>
          </p:cNvSpPr>
          <p:nvPr>
            <p:ph type="title"/>
          </p:nvPr>
        </p:nvSpPr>
        <p:spPr>
          <a:xfrm>
            <a:off x="838200" y="773085"/>
            <a:ext cx="10515600" cy="11556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lt1"/>
              </a:buClr>
              <a:buSzPts val="5400"/>
              <a:buFont typeface="Arial"/>
              <a:buNone/>
              <a:defRPr sz="5400" b="1"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 name="Google Shape;58;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10"/>
          <p:cNvSpPr txBox="1">
            <a:spLocks noGrp="1"/>
          </p:cNvSpPr>
          <p:nvPr>
            <p:ph type="body" idx="1"/>
          </p:nvPr>
        </p:nvSpPr>
        <p:spPr>
          <a:xfrm>
            <a:off x="838200" y="1803861"/>
            <a:ext cx="10515600" cy="37656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lt1"/>
              </a:buClr>
              <a:buSzPts val="2800"/>
              <a:buFont typeface="Arial"/>
              <a:buNone/>
              <a:defRPr sz="280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0" name="Google Shape;60;p10"/>
          <p:cNvPicPr preferRelativeResize="0"/>
          <p:nvPr/>
        </p:nvPicPr>
        <p:blipFill rotWithShape="1">
          <a:blip r:embed="rId2">
            <a:alphaModFix/>
          </a:blip>
          <a:srcRect/>
          <a:stretch/>
        </p:blipFill>
        <p:spPr>
          <a:xfrm>
            <a:off x="-1" y="5793971"/>
            <a:ext cx="12192000" cy="107156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8200" y="831273"/>
            <a:ext cx="10515600" cy="8595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rgbClr val="05A3D8"/>
              </a:buClr>
              <a:buSzPts val="4400"/>
              <a:buFont typeface="Arial"/>
              <a:buNone/>
              <a:defRPr>
                <a:solidFill>
                  <a:srgbClr val="05A3D8"/>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 name="Google Shape;63;p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000"/>
              </a:spcBef>
              <a:spcAft>
                <a:spcPts val="0"/>
              </a:spcAft>
              <a:buClr>
                <a:schemeClr val="dk1"/>
              </a:buClr>
              <a:buSzPts val="2400"/>
              <a:buNone/>
              <a:defRPr sz="2400" b="0" i="0">
                <a:latin typeface="Helvetica Neue"/>
                <a:ea typeface="Helvetica Neue"/>
                <a:cs typeface="Helvetica Neue"/>
                <a:sym typeface="Helvetica Neue"/>
              </a:defRPr>
            </a:lvl1pPr>
            <a:lvl2pPr marL="914400" lvl="1" indent="-355600" algn="l" rtl="0">
              <a:lnSpc>
                <a:spcPct val="90000"/>
              </a:lnSpc>
              <a:spcBef>
                <a:spcPts val="500"/>
              </a:spcBef>
              <a:spcAft>
                <a:spcPts val="0"/>
              </a:spcAft>
              <a:buClr>
                <a:schemeClr val="dk1"/>
              </a:buClr>
              <a:buSzPts val="2000"/>
              <a:buChar char="•"/>
              <a:defRPr sz="2000" b="0" i="0">
                <a:latin typeface="Helvetica Neue"/>
                <a:ea typeface="Helvetica Neue"/>
                <a:cs typeface="Helvetica Neue"/>
                <a:sym typeface="Helvetica Neue"/>
              </a:defRPr>
            </a:lvl2pPr>
            <a:lvl3pPr marL="1371600" lvl="2" indent="-330200" algn="l" rtl="0">
              <a:lnSpc>
                <a:spcPct val="90000"/>
              </a:lnSpc>
              <a:spcBef>
                <a:spcPts val="500"/>
              </a:spcBef>
              <a:spcAft>
                <a:spcPts val="0"/>
              </a:spcAft>
              <a:buClr>
                <a:schemeClr val="dk1"/>
              </a:buClr>
              <a:buSzPts val="1600"/>
              <a:buChar char="•"/>
              <a:defRPr sz="1600" b="0" i="0">
                <a:latin typeface="Helvetica Neue"/>
                <a:ea typeface="Helvetica Neue"/>
                <a:cs typeface="Helvetica Neue"/>
                <a:sym typeface="Helvetica Neue"/>
              </a:defRPr>
            </a:lvl3pPr>
            <a:lvl4pPr marL="1828800" lvl="3" indent="-342900" algn="l" rtl="0">
              <a:lnSpc>
                <a:spcPct val="90000"/>
              </a:lnSpc>
              <a:spcBef>
                <a:spcPts val="500"/>
              </a:spcBef>
              <a:spcAft>
                <a:spcPts val="0"/>
              </a:spcAft>
              <a:buClr>
                <a:schemeClr val="dk1"/>
              </a:buClr>
              <a:buSzPts val="1800"/>
              <a:buChar char="•"/>
              <a:defRPr b="0" i="0">
                <a:latin typeface="Arial"/>
                <a:ea typeface="Arial"/>
                <a:cs typeface="Arial"/>
                <a:sym typeface="Arial"/>
              </a:defRPr>
            </a:lvl4pPr>
            <a:lvl5pPr marL="2286000" lvl="4" indent="-342900" algn="l" rtl="0">
              <a:lnSpc>
                <a:spcPct val="90000"/>
              </a:lnSpc>
              <a:spcBef>
                <a:spcPts val="500"/>
              </a:spcBef>
              <a:spcAft>
                <a:spcPts val="0"/>
              </a:spcAft>
              <a:buClr>
                <a:schemeClr val="dk1"/>
              </a:buClr>
              <a:buSzPts val="1800"/>
              <a:buChar char="•"/>
              <a:defRPr b="0" i="0">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 name="Google Shape;64;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11"/>
          <p:cNvPicPr preferRelativeResize="0"/>
          <p:nvPr/>
        </p:nvPicPr>
        <p:blipFill rotWithShape="1">
          <a:blip r:embed="rId2">
            <a:alphaModFix/>
          </a:blip>
          <a:srcRect/>
          <a:stretch/>
        </p:blipFill>
        <p:spPr>
          <a:xfrm>
            <a:off x="-1" y="5793971"/>
            <a:ext cx="12192000" cy="107156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1696" cy="68580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p1"/>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6400" b="1" i="0" u="none" strike="noStrike" cap="none">
                <a:solidFill>
                  <a:srgbClr val="00BCD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384328" y="1218564"/>
            <a:ext cx="11423343" cy="433070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3100" b="1" i="0" u="none" strike="noStrike" cap="none">
                <a:solidFill>
                  <a:srgbClr val="231F20"/>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145280" y="6377940"/>
            <a:ext cx="3901439" cy="34290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u="none"/>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2" name="Google Shape;42;p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jpg"/></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_rels/slide6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60.jpg"/><Relationship Id="rId7" Type="http://schemas.openxmlformats.org/officeDocument/2006/relationships/image" Target="../media/image62.png"/><Relationship Id="rId12" Type="http://schemas.openxmlformats.org/officeDocument/2006/relationships/hyperlink" Target="https://go.nboa.org/TuitionPricingWhitepaper"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1.jpg"/><Relationship Id="rId11" Type="http://schemas.openxmlformats.org/officeDocument/2006/relationships/hyperlink" Target="https://go.nboa.org/NeedToKnow" TargetMode="External"/><Relationship Id="rId5" Type="http://schemas.openxmlformats.org/officeDocument/2006/relationships/hyperlink" Target="http://www.netassets.org" TargetMode="External"/><Relationship Id="rId10" Type="http://schemas.openxmlformats.org/officeDocument/2006/relationships/hyperlink" Target="https://go.nboa.org/Overcommitted" TargetMode="External"/><Relationship Id="rId4" Type="http://schemas.openxmlformats.org/officeDocument/2006/relationships/hyperlink" Target="http://www.enrollment.org" TargetMode="External"/><Relationship Id="rId9" Type="http://schemas.openxmlformats.org/officeDocument/2006/relationships/image" Target="../media/image64.png"/></Relationships>
</file>

<file path=ppt/slides/_rels/slide6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hyperlink" Target="https://enrollment.org/soti16" TargetMode="External"/><Relationship Id="rId3" Type="http://schemas.openxmlformats.org/officeDocument/2006/relationships/hyperlink" Target="http://www.enrollment.org" TargetMode="External"/><Relationship Id="rId7" Type="http://schemas.openxmlformats.org/officeDocument/2006/relationships/hyperlink" Target="https://enrollment.org/businessofenrollment" TargetMode="External"/><Relationship Id="rId12"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hyperlink" Target="http://bit.ly/EvolutionISAP" TargetMode="External"/><Relationship Id="rId5" Type="http://schemas.openxmlformats.org/officeDocument/2006/relationships/image" Target="../media/image66.png"/><Relationship Id="rId10" Type="http://schemas.openxmlformats.org/officeDocument/2006/relationships/hyperlink" Target="http://bit.ly/EMASeatTable" TargetMode="External"/><Relationship Id="rId4" Type="http://schemas.openxmlformats.org/officeDocument/2006/relationships/image" Target="../media/image65.png"/><Relationship Id="rId9" Type="http://schemas.openxmlformats.org/officeDocument/2006/relationships/hyperlink" Target="http://bit.ly/RiseSE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p:nvPr/>
        </p:nvSpPr>
        <p:spPr>
          <a:xfrm>
            <a:off x="3642350" y="1554475"/>
            <a:ext cx="7969800" cy="15366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lt1"/>
              </a:buClr>
              <a:buSzPts val="3135"/>
              <a:buFont typeface="Arial"/>
              <a:buNone/>
            </a:pPr>
            <a:r>
              <a:rPr lang="en-US" sz="4600" b="1" i="0" u="none" strike="noStrike" cap="none">
                <a:solidFill>
                  <a:schemeClr val="lt1"/>
                </a:solidFill>
              </a:rPr>
              <a:t>Economics of the </a:t>
            </a:r>
            <a:br>
              <a:rPr lang="en-US" sz="4600" b="1" i="0" u="none" strike="noStrike" cap="none">
                <a:solidFill>
                  <a:schemeClr val="lt1"/>
                </a:solidFill>
              </a:rPr>
            </a:br>
            <a:r>
              <a:rPr lang="en-US" sz="4600" b="1" i="0" u="none" strike="noStrike" cap="none">
                <a:solidFill>
                  <a:schemeClr val="lt1"/>
                </a:solidFill>
              </a:rPr>
              <a:t>School Marketplace</a:t>
            </a:r>
            <a:endParaRPr sz="4600" b="1"/>
          </a:p>
        </p:txBody>
      </p:sp>
      <p:sp>
        <p:nvSpPr>
          <p:cNvPr id="71" name="Google Shape;71;p12"/>
          <p:cNvSpPr txBox="1"/>
          <p:nvPr/>
        </p:nvSpPr>
        <p:spPr>
          <a:xfrm>
            <a:off x="3641725" y="3065425"/>
            <a:ext cx="7969800" cy="7575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lt1"/>
              </a:buClr>
              <a:buSzPts val="2375"/>
              <a:buFont typeface="Arial"/>
              <a:buNone/>
            </a:pPr>
            <a:r>
              <a:rPr lang="en-US" sz="2400" i="0" u="none" strike="noStrike" cap="none">
                <a:solidFill>
                  <a:srgbClr val="FFFFFF"/>
                </a:solidFill>
              </a:rPr>
              <a:t>Navigating Disruptive Change in </a:t>
            </a:r>
            <a:r>
              <a:rPr lang="en-US" sz="2400">
                <a:solidFill>
                  <a:srgbClr val="FFFFFF"/>
                </a:solidFill>
              </a:rPr>
              <a:t/>
            </a:r>
            <a:br>
              <a:rPr lang="en-US" sz="2400">
                <a:solidFill>
                  <a:srgbClr val="FFFFFF"/>
                </a:solidFill>
              </a:rPr>
            </a:br>
            <a:r>
              <a:rPr lang="en-US" sz="2400" i="0" u="none" strike="noStrike" cap="none">
                <a:solidFill>
                  <a:srgbClr val="FFFFFF"/>
                </a:solidFill>
              </a:rPr>
              <a:t>Enrollment Management, Pricing, and Financial Aid</a:t>
            </a:r>
            <a:endParaRPr sz="24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p:nvPr/>
        </p:nvSpPr>
        <p:spPr>
          <a:xfrm>
            <a:off x="2704207" y="5455650"/>
            <a:ext cx="29527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-60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188" name="Google Shape;188;p21"/>
          <p:cNvSpPr txBox="1"/>
          <p:nvPr/>
        </p:nvSpPr>
        <p:spPr>
          <a:xfrm>
            <a:off x="4864845" y="5455650"/>
            <a:ext cx="29146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-20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189" name="Google Shape;189;p21"/>
          <p:cNvSpPr txBox="1"/>
          <p:nvPr/>
        </p:nvSpPr>
        <p:spPr>
          <a:xfrm>
            <a:off x="1187620" y="5244637"/>
            <a:ext cx="804545" cy="36322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Washington, DC</a:t>
            </a:r>
            <a:endParaRPr sz="800">
              <a:solidFill>
                <a:schemeClr val="dk1"/>
              </a:solidFill>
              <a:latin typeface="Arial"/>
              <a:ea typeface="Arial"/>
              <a:cs typeface="Arial"/>
              <a:sym typeface="Arial"/>
            </a:endParaRPr>
          </a:p>
          <a:p>
            <a:pPr marL="448944" marR="0" lvl="0" indent="0" algn="l" rtl="0">
              <a:lnSpc>
                <a:spcPct val="100000"/>
              </a:lnSpc>
              <a:spcBef>
                <a:spcPts val="635"/>
              </a:spcBef>
              <a:spcAft>
                <a:spcPts val="0"/>
              </a:spcAft>
              <a:buNone/>
            </a:pPr>
            <a:r>
              <a:rPr lang="en-US" sz="1000" b="0">
                <a:solidFill>
                  <a:srgbClr val="231F20"/>
                </a:solidFill>
                <a:latin typeface="Arial"/>
                <a:ea typeface="Arial"/>
                <a:cs typeface="Arial"/>
                <a:sym typeface="Arial"/>
              </a:rPr>
              <a:t>-80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190" name="Google Shape;190;p21"/>
          <p:cNvSpPr txBox="1"/>
          <p:nvPr/>
        </p:nvSpPr>
        <p:spPr>
          <a:xfrm>
            <a:off x="6050619" y="5455650"/>
            <a:ext cx="10477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0</a:t>
            </a:r>
            <a:endParaRPr sz="1000">
              <a:solidFill>
                <a:schemeClr val="dk1"/>
              </a:solidFill>
              <a:latin typeface="Arial"/>
              <a:ea typeface="Arial"/>
              <a:cs typeface="Arial"/>
              <a:sym typeface="Arial"/>
            </a:endParaRPr>
          </a:p>
        </p:txBody>
      </p:sp>
      <p:sp>
        <p:nvSpPr>
          <p:cNvPr id="191" name="Google Shape;191;p21"/>
          <p:cNvSpPr txBox="1"/>
          <p:nvPr/>
        </p:nvSpPr>
        <p:spPr>
          <a:xfrm>
            <a:off x="7067527" y="5455650"/>
            <a:ext cx="22987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20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192" name="Google Shape;192;p21"/>
          <p:cNvSpPr txBox="1"/>
          <p:nvPr/>
        </p:nvSpPr>
        <p:spPr>
          <a:xfrm>
            <a:off x="8144853" y="5455650"/>
            <a:ext cx="23367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40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193" name="Google Shape;193;p21"/>
          <p:cNvSpPr txBox="1"/>
          <p:nvPr/>
        </p:nvSpPr>
        <p:spPr>
          <a:xfrm>
            <a:off x="9224356" y="5455650"/>
            <a:ext cx="23367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60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194" name="Google Shape;194;p21"/>
          <p:cNvSpPr txBox="1"/>
          <p:nvPr/>
        </p:nvSpPr>
        <p:spPr>
          <a:xfrm>
            <a:off x="9516471" y="5350851"/>
            <a:ext cx="1061720" cy="256540"/>
          </a:xfrm>
          <a:prstGeom prst="rect">
            <a:avLst/>
          </a:prstGeom>
          <a:noFill/>
          <a:ln>
            <a:noFill/>
          </a:ln>
        </p:spPr>
        <p:txBody>
          <a:bodyPr spcFirstLastPara="1" wrap="square" lIns="0" tIns="0" rIns="0" bIns="0" anchor="t" anchorCtr="0">
            <a:noAutofit/>
          </a:bodyPr>
          <a:lstStyle/>
          <a:p>
            <a:pPr marL="0" marR="5080" lvl="0" indent="0" algn="r" rtl="0">
              <a:lnSpc>
                <a:spcPct val="100000"/>
              </a:lnSpc>
              <a:spcBef>
                <a:spcPts val="0"/>
              </a:spcBef>
              <a:spcAft>
                <a:spcPts val="0"/>
              </a:spcAft>
              <a:buNone/>
            </a:pPr>
            <a:r>
              <a:rPr lang="en-US" sz="500" b="0">
                <a:solidFill>
                  <a:srgbClr val="231F20"/>
                </a:solidFill>
                <a:latin typeface="Arial"/>
                <a:ea typeface="Arial"/>
                <a:cs typeface="Arial"/>
                <a:sym typeface="Arial"/>
              </a:rPr>
              <a:t>Source: NAIS </a:t>
            </a:r>
            <a:r>
              <a:rPr lang="en-US" sz="500" b="0" i="1">
                <a:solidFill>
                  <a:srgbClr val="231F20"/>
                </a:solidFill>
                <a:latin typeface="Arial"/>
                <a:ea typeface="Arial"/>
                <a:cs typeface="Arial"/>
                <a:sym typeface="Arial"/>
              </a:rPr>
              <a:t>2018-2019 Trendbook</a:t>
            </a:r>
            <a:endParaRPr sz="500">
              <a:solidFill>
                <a:schemeClr val="dk1"/>
              </a:solidFill>
              <a:latin typeface="Arial"/>
              <a:ea typeface="Arial"/>
              <a:cs typeface="Arial"/>
              <a:sym typeface="Arial"/>
            </a:endParaRPr>
          </a:p>
          <a:p>
            <a:pPr marL="0" marR="45085" lvl="0" indent="0" algn="r" rtl="0">
              <a:lnSpc>
                <a:spcPct val="100000"/>
              </a:lnSpc>
              <a:spcBef>
                <a:spcPts val="125"/>
              </a:spcBef>
              <a:spcAft>
                <a:spcPts val="0"/>
              </a:spcAft>
              <a:buNone/>
            </a:pPr>
            <a:r>
              <a:rPr lang="en-US" sz="1000" b="0">
                <a:solidFill>
                  <a:srgbClr val="231F20"/>
                </a:solidFill>
                <a:latin typeface="Arial"/>
                <a:ea typeface="Arial"/>
                <a:cs typeface="Arial"/>
                <a:sym typeface="Arial"/>
              </a:rPr>
              <a:t>80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195" name="Google Shape;195;p21"/>
          <p:cNvSpPr txBox="1"/>
          <p:nvPr/>
        </p:nvSpPr>
        <p:spPr>
          <a:xfrm>
            <a:off x="3783448" y="5455650"/>
            <a:ext cx="29591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-40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196" name="Google Shape;196;p21"/>
          <p:cNvSpPr txBox="1"/>
          <p:nvPr/>
        </p:nvSpPr>
        <p:spPr>
          <a:xfrm>
            <a:off x="1642668" y="4921255"/>
            <a:ext cx="349250"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Seattle</a:t>
            </a:r>
            <a:endParaRPr sz="800">
              <a:solidFill>
                <a:schemeClr val="dk1"/>
              </a:solidFill>
              <a:latin typeface="Arial"/>
              <a:ea typeface="Arial"/>
              <a:cs typeface="Arial"/>
              <a:sym typeface="Arial"/>
            </a:endParaRPr>
          </a:p>
        </p:txBody>
      </p:sp>
      <p:sp>
        <p:nvSpPr>
          <p:cNvPr id="197" name="Google Shape;197;p21"/>
          <p:cNvSpPr txBox="1"/>
          <p:nvPr/>
        </p:nvSpPr>
        <p:spPr>
          <a:xfrm>
            <a:off x="1304773" y="4597768"/>
            <a:ext cx="687070"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San Francisco</a:t>
            </a:r>
            <a:endParaRPr sz="800">
              <a:solidFill>
                <a:schemeClr val="dk1"/>
              </a:solidFill>
              <a:latin typeface="Arial"/>
              <a:ea typeface="Arial"/>
              <a:cs typeface="Arial"/>
              <a:sym typeface="Arial"/>
            </a:endParaRPr>
          </a:p>
        </p:txBody>
      </p:sp>
      <p:sp>
        <p:nvSpPr>
          <p:cNvPr id="198" name="Google Shape;198;p21"/>
          <p:cNvSpPr txBox="1"/>
          <p:nvPr/>
        </p:nvSpPr>
        <p:spPr>
          <a:xfrm>
            <a:off x="1567896" y="4274386"/>
            <a:ext cx="424180"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St. Louis</a:t>
            </a:r>
            <a:endParaRPr sz="800">
              <a:solidFill>
                <a:schemeClr val="dk1"/>
              </a:solidFill>
              <a:latin typeface="Arial"/>
              <a:ea typeface="Arial"/>
              <a:cs typeface="Arial"/>
              <a:sym typeface="Arial"/>
            </a:endParaRPr>
          </a:p>
        </p:txBody>
      </p:sp>
      <p:sp>
        <p:nvSpPr>
          <p:cNvPr id="199" name="Google Shape;199;p21"/>
          <p:cNvSpPr txBox="1"/>
          <p:nvPr/>
        </p:nvSpPr>
        <p:spPr>
          <a:xfrm>
            <a:off x="1386592" y="3950899"/>
            <a:ext cx="605790"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Philadelphia</a:t>
            </a:r>
            <a:endParaRPr sz="800">
              <a:solidFill>
                <a:schemeClr val="dk1"/>
              </a:solidFill>
              <a:latin typeface="Arial"/>
              <a:ea typeface="Arial"/>
              <a:cs typeface="Arial"/>
              <a:sym typeface="Arial"/>
            </a:endParaRPr>
          </a:p>
        </p:txBody>
      </p:sp>
      <p:sp>
        <p:nvSpPr>
          <p:cNvPr id="200" name="Google Shape;200;p21"/>
          <p:cNvSpPr txBox="1"/>
          <p:nvPr/>
        </p:nvSpPr>
        <p:spPr>
          <a:xfrm>
            <a:off x="1506690" y="3627516"/>
            <a:ext cx="485140"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New York</a:t>
            </a:r>
            <a:endParaRPr sz="800">
              <a:solidFill>
                <a:schemeClr val="dk1"/>
              </a:solidFill>
              <a:latin typeface="Arial"/>
              <a:ea typeface="Arial"/>
              <a:cs typeface="Arial"/>
              <a:sym typeface="Arial"/>
            </a:endParaRPr>
          </a:p>
        </p:txBody>
      </p:sp>
      <p:sp>
        <p:nvSpPr>
          <p:cNvPr id="201" name="Google Shape;201;p21"/>
          <p:cNvSpPr txBox="1"/>
          <p:nvPr/>
        </p:nvSpPr>
        <p:spPr>
          <a:xfrm>
            <a:off x="1676742" y="3304029"/>
            <a:ext cx="315595"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Miami</a:t>
            </a:r>
            <a:endParaRPr sz="800">
              <a:solidFill>
                <a:schemeClr val="dk1"/>
              </a:solidFill>
              <a:latin typeface="Arial"/>
              <a:ea typeface="Arial"/>
              <a:cs typeface="Arial"/>
              <a:sym typeface="Arial"/>
            </a:endParaRPr>
          </a:p>
        </p:txBody>
      </p:sp>
      <p:sp>
        <p:nvSpPr>
          <p:cNvPr id="202" name="Google Shape;202;p21"/>
          <p:cNvSpPr txBox="1"/>
          <p:nvPr/>
        </p:nvSpPr>
        <p:spPr>
          <a:xfrm>
            <a:off x="1394374" y="2980542"/>
            <a:ext cx="597535"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Los Angeles</a:t>
            </a:r>
            <a:endParaRPr sz="800">
              <a:solidFill>
                <a:schemeClr val="dk1"/>
              </a:solidFill>
              <a:latin typeface="Arial"/>
              <a:ea typeface="Arial"/>
              <a:cs typeface="Arial"/>
              <a:sym typeface="Arial"/>
            </a:endParaRPr>
          </a:p>
        </p:txBody>
      </p:sp>
      <p:sp>
        <p:nvSpPr>
          <p:cNvPr id="203" name="Google Shape;203;p21"/>
          <p:cNvSpPr txBox="1"/>
          <p:nvPr/>
        </p:nvSpPr>
        <p:spPr>
          <a:xfrm>
            <a:off x="1550649" y="2657055"/>
            <a:ext cx="441325"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Houston</a:t>
            </a:r>
            <a:endParaRPr sz="800">
              <a:solidFill>
                <a:schemeClr val="dk1"/>
              </a:solidFill>
              <a:latin typeface="Arial"/>
              <a:ea typeface="Arial"/>
              <a:cs typeface="Arial"/>
              <a:sym typeface="Arial"/>
            </a:endParaRPr>
          </a:p>
        </p:txBody>
      </p:sp>
      <p:sp>
        <p:nvSpPr>
          <p:cNvPr id="204" name="Google Shape;204;p21"/>
          <p:cNvSpPr txBox="1"/>
          <p:nvPr/>
        </p:nvSpPr>
        <p:spPr>
          <a:xfrm>
            <a:off x="1564005" y="2333568"/>
            <a:ext cx="427990"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Chicago</a:t>
            </a:r>
            <a:endParaRPr sz="800">
              <a:solidFill>
                <a:schemeClr val="dk1"/>
              </a:solidFill>
              <a:latin typeface="Arial"/>
              <a:ea typeface="Arial"/>
              <a:cs typeface="Arial"/>
              <a:sym typeface="Arial"/>
            </a:endParaRPr>
          </a:p>
        </p:txBody>
      </p:sp>
      <p:sp>
        <p:nvSpPr>
          <p:cNvPr id="205" name="Google Shape;205;p21"/>
          <p:cNvSpPr txBox="1"/>
          <p:nvPr/>
        </p:nvSpPr>
        <p:spPr>
          <a:xfrm>
            <a:off x="1625526" y="2010080"/>
            <a:ext cx="366395"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Boston</a:t>
            </a:r>
            <a:endParaRPr sz="800">
              <a:solidFill>
                <a:schemeClr val="dk1"/>
              </a:solidFill>
              <a:latin typeface="Arial"/>
              <a:ea typeface="Arial"/>
              <a:cs typeface="Arial"/>
              <a:sym typeface="Arial"/>
            </a:endParaRPr>
          </a:p>
        </p:txBody>
      </p:sp>
      <p:sp>
        <p:nvSpPr>
          <p:cNvPr id="206" name="Google Shape;206;p21"/>
          <p:cNvSpPr txBox="1"/>
          <p:nvPr/>
        </p:nvSpPr>
        <p:spPr>
          <a:xfrm>
            <a:off x="1633729" y="1686593"/>
            <a:ext cx="358140"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0">
                <a:solidFill>
                  <a:srgbClr val="231F20"/>
                </a:solidFill>
                <a:latin typeface="Arial"/>
                <a:ea typeface="Arial"/>
                <a:cs typeface="Arial"/>
                <a:sym typeface="Arial"/>
              </a:rPr>
              <a:t>Atlanta</a:t>
            </a:r>
            <a:endParaRPr sz="800">
              <a:solidFill>
                <a:schemeClr val="dk1"/>
              </a:solidFill>
              <a:latin typeface="Arial"/>
              <a:ea typeface="Arial"/>
              <a:cs typeface="Arial"/>
              <a:sym typeface="Arial"/>
            </a:endParaRPr>
          </a:p>
        </p:txBody>
      </p:sp>
      <p:sp>
        <p:nvSpPr>
          <p:cNvPr id="207" name="Google Shape;207;p21"/>
          <p:cNvSpPr txBox="1"/>
          <p:nvPr/>
        </p:nvSpPr>
        <p:spPr>
          <a:xfrm>
            <a:off x="1524358" y="1362479"/>
            <a:ext cx="467995" cy="13081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00" b="1">
                <a:solidFill>
                  <a:srgbClr val="231F20"/>
                </a:solidFill>
                <a:latin typeface="Arial"/>
                <a:ea typeface="Arial"/>
                <a:cs typeface="Arial"/>
                <a:sym typeface="Arial"/>
              </a:rPr>
              <a:t>National</a:t>
            </a:r>
            <a:endParaRPr sz="800">
              <a:solidFill>
                <a:schemeClr val="dk1"/>
              </a:solidFill>
              <a:latin typeface="Arial"/>
              <a:ea typeface="Arial"/>
              <a:cs typeface="Arial"/>
              <a:sym typeface="Arial"/>
            </a:endParaRPr>
          </a:p>
        </p:txBody>
      </p:sp>
      <p:sp>
        <p:nvSpPr>
          <p:cNvPr id="208" name="Google Shape;208;p21"/>
          <p:cNvSpPr/>
          <p:nvPr/>
        </p:nvSpPr>
        <p:spPr>
          <a:xfrm>
            <a:off x="8382927" y="1270368"/>
            <a:ext cx="706120" cy="233045"/>
          </a:xfrm>
          <a:custGeom>
            <a:avLst/>
            <a:gdLst/>
            <a:ahLst/>
            <a:cxnLst/>
            <a:rect l="l" t="t" r="r" b="b"/>
            <a:pathLst>
              <a:path w="706120" h="233044" extrusionOk="0">
                <a:moveTo>
                  <a:pt x="0" y="0"/>
                </a:moveTo>
                <a:lnTo>
                  <a:pt x="705777" y="0"/>
                </a:lnTo>
                <a:lnTo>
                  <a:pt x="705777"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21"/>
          <p:cNvSpPr/>
          <p:nvPr/>
        </p:nvSpPr>
        <p:spPr>
          <a:xfrm>
            <a:off x="8708669" y="1593811"/>
            <a:ext cx="271780" cy="233045"/>
          </a:xfrm>
          <a:custGeom>
            <a:avLst/>
            <a:gdLst/>
            <a:ahLst/>
            <a:cxnLst/>
            <a:rect l="l" t="t" r="r" b="b"/>
            <a:pathLst>
              <a:path w="271779" h="233044" extrusionOk="0">
                <a:moveTo>
                  <a:pt x="0" y="0"/>
                </a:moveTo>
                <a:lnTo>
                  <a:pt x="271449" y="0"/>
                </a:lnTo>
                <a:lnTo>
                  <a:pt x="271449"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21"/>
          <p:cNvSpPr/>
          <p:nvPr/>
        </p:nvSpPr>
        <p:spPr>
          <a:xfrm>
            <a:off x="9088716" y="1917255"/>
            <a:ext cx="380365" cy="233045"/>
          </a:xfrm>
          <a:custGeom>
            <a:avLst/>
            <a:gdLst/>
            <a:ahLst/>
            <a:cxnLst/>
            <a:rect l="l" t="t" r="r" b="b"/>
            <a:pathLst>
              <a:path w="380365" h="233044" extrusionOk="0">
                <a:moveTo>
                  <a:pt x="0" y="0"/>
                </a:moveTo>
                <a:lnTo>
                  <a:pt x="380034" y="0"/>
                </a:lnTo>
                <a:lnTo>
                  <a:pt x="380034"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21"/>
          <p:cNvSpPr/>
          <p:nvPr/>
        </p:nvSpPr>
        <p:spPr>
          <a:xfrm>
            <a:off x="8328634" y="2240686"/>
            <a:ext cx="977265" cy="233045"/>
          </a:xfrm>
          <a:custGeom>
            <a:avLst/>
            <a:gdLst/>
            <a:ahLst/>
            <a:cxnLst/>
            <a:rect l="l" t="t" r="r" b="b"/>
            <a:pathLst>
              <a:path w="977265" h="233044" extrusionOk="0">
                <a:moveTo>
                  <a:pt x="0" y="0"/>
                </a:moveTo>
                <a:lnTo>
                  <a:pt x="977226" y="0"/>
                </a:lnTo>
                <a:lnTo>
                  <a:pt x="977226"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21"/>
          <p:cNvSpPr/>
          <p:nvPr/>
        </p:nvSpPr>
        <p:spPr>
          <a:xfrm>
            <a:off x="8817254" y="2564129"/>
            <a:ext cx="1140460" cy="233045"/>
          </a:xfrm>
          <a:custGeom>
            <a:avLst/>
            <a:gdLst/>
            <a:ahLst/>
            <a:cxnLst/>
            <a:rect l="l" t="t" r="r" b="b"/>
            <a:pathLst>
              <a:path w="1140459" h="233044" extrusionOk="0">
                <a:moveTo>
                  <a:pt x="0" y="0"/>
                </a:moveTo>
                <a:lnTo>
                  <a:pt x="1140078" y="0"/>
                </a:lnTo>
                <a:lnTo>
                  <a:pt x="1140078"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21"/>
          <p:cNvSpPr/>
          <p:nvPr/>
        </p:nvSpPr>
        <p:spPr>
          <a:xfrm>
            <a:off x="8871546" y="2887573"/>
            <a:ext cx="488950" cy="233045"/>
          </a:xfrm>
          <a:custGeom>
            <a:avLst/>
            <a:gdLst/>
            <a:ahLst/>
            <a:cxnLst/>
            <a:rect l="l" t="t" r="r" b="b"/>
            <a:pathLst>
              <a:path w="488950" h="233044" extrusionOk="0">
                <a:moveTo>
                  <a:pt x="0" y="0"/>
                </a:moveTo>
                <a:lnTo>
                  <a:pt x="488607" y="0"/>
                </a:lnTo>
                <a:lnTo>
                  <a:pt x="488607"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21"/>
          <p:cNvSpPr/>
          <p:nvPr/>
        </p:nvSpPr>
        <p:spPr>
          <a:xfrm>
            <a:off x="7894319" y="3211004"/>
            <a:ext cx="597535" cy="233045"/>
          </a:xfrm>
          <a:custGeom>
            <a:avLst/>
            <a:gdLst/>
            <a:ahLst/>
            <a:cxnLst/>
            <a:rect l="l" t="t" r="r" b="b"/>
            <a:pathLst>
              <a:path w="597534" h="233045" extrusionOk="0">
                <a:moveTo>
                  <a:pt x="0" y="0"/>
                </a:moveTo>
                <a:lnTo>
                  <a:pt x="597179" y="0"/>
                </a:lnTo>
                <a:lnTo>
                  <a:pt x="597179"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21"/>
          <p:cNvSpPr/>
          <p:nvPr/>
        </p:nvSpPr>
        <p:spPr>
          <a:xfrm>
            <a:off x="8328634" y="3534448"/>
            <a:ext cx="760095" cy="233045"/>
          </a:xfrm>
          <a:custGeom>
            <a:avLst/>
            <a:gdLst/>
            <a:ahLst/>
            <a:cxnLst/>
            <a:rect l="l" t="t" r="r" b="b"/>
            <a:pathLst>
              <a:path w="760095" h="233045" extrusionOk="0">
                <a:moveTo>
                  <a:pt x="0" y="0"/>
                </a:moveTo>
                <a:lnTo>
                  <a:pt x="760056" y="0"/>
                </a:lnTo>
                <a:lnTo>
                  <a:pt x="760056"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21"/>
          <p:cNvSpPr/>
          <p:nvPr/>
        </p:nvSpPr>
        <p:spPr>
          <a:xfrm>
            <a:off x="7948600" y="3857891"/>
            <a:ext cx="597535" cy="233045"/>
          </a:xfrm>
          <a:custGeom>
            <a:avLst/>
            <a:gdLst/>
            <a:ahLst/>
            <a:cxnLst/>
            <a:rect l="l" t="t" r="r" b="b"/>
            <a:pathLst>
              <a:path w="597534" h="233045" extrusionOk="0">
                <a:moveTo>
                  <a:pt x="0" y="0"/>
                </a:moveTo>
                <a:lnTo>
                  <a:pt x="597204" y="0"/>
                </a:lnTo>
                <a:lnTo>
                  <a:pt x="597204"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21"/>
          <p:cNvSpPr/>
          <p:nvPr/>
        </p:nvSpPr>
        <p:spPr>
          <a:xfrm>
            <a:off x="7242847" y="4181335"/>
            <a:ext cx="380365" cy="233045"/>
          </a:xfrm>
          <a:custGeom>
            <a:avLst/>
            <a:gdLst/>
            <a:ahLst/>
            <a:cxnLst/>
            <a:rect l="l" t="t" r="r" b="b"/>
            <a:pathLst>
              <a:path w="380365" h="233045" extrusionOk="0">
                <a:moveTo>
                  <a:pt x="0" y="0"/>
                </a:moveTo>
                <a:lnTo>
                  <a:pt x="380034" y="0"/>
                </a:lnTo>
                <a:lnTo>
                  <a:pt x="380034"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21"/>
          <p:cNvSpPr/>
          <p:nvPr/>
        </p:nvSpPr>
        <p:spPr>
          <a:xfrm>
            <a:off x="8817241" y="4504766"/>
            <a:ext cx="1140460" cy="233045"/>
          </a:xfrm>
          <a:custGeom>
            <a:avLst/>
            <a:gdLst/>
            <a:ahLst/>
            <a:cxnLst/>
            <a:rect l="l" t="t" r="r" b="b"/>
            <a:pathLst>
              <a:path w="1140459" h="233045" extrusionOk="0">
                <a:moveTo>
                  <a:pt x="0" y="0"/>
                </a:moveTo>
                <a:lnTo>
                  <a:pt x="1140091" y="0"/>
                </a:lnTo>
                <a:lnTo>
                  <a:pt x="1140091"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21"/>
          <p:cNvSpPr/>
          <p:nvPr/>
        </p:nvSpPr>
        <p:spPr>
          <a:xfrm>
            <a:off x="9088716" y="4828209"/>
            <a:ext cx="1466215" cy="233045"/>
          </a:xfrm>
          <a:custGeom>
            <a:avLst/>
            <a:gdLst/>
            <a:ahLst/>
            <a:cxnLst/>
            <a:rect l="l" t="t" r="r" b="b"/>
            <a:pathLst>
              <a:path w="1466215" h="233045" extrusionOk="0">
                <a:moveTo>
                  <a:pt x="0" y="0"/>
                </a:moveTo>
                <a:lnTo>
                  <a:pt x="1465833" y="0"/>
                </a:lnTo>
                <a:lnTo>
                  <a:pt x="1465833"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21"/>
          <p:cNvSpPr/>
          <p:nvPr/>
        </p:nvSpPr>
        <p:spPr>
          <a:xfrm>
            <a:off x="8111490" y="5151640"/>
            <a:ext cx="760095" cy="233045"/>
          </a:xfrm>
          <a:custGeom>
            <a:avLst/>
            <a:gdLst/>
            <a:ahLst/>
            <a:cxnLst/>
            <a:rect l="l" t="t" r="r" b="b"/>
            <a:pathLst>
              <a:path w="760095" h="233045" extrusionOk="0">
                <a:moveTo>
                  <a:pt x="0" y="0"/>
                </a:moveTo>
                <a:lnTo>
                  <a:pt x="760056" y="0"/>
                </a:lnTo>
                <a:lnTo>
                  <a:pt x="760056" y="232879"/>
                </a:lnTo>
                <a:lnTo>
                  <a:pt x="0" y="232879"/>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21"/>
          <p:cNvSpPr/>
          <p:nvPr/>
        </p:nvSpPr>
        <p:spPr>
          <a:xfrm>
            <a:off x="4419765" y="1270368"/>
            <a:ext cx="1683385" cy="233045"/>
          </a:xfrm>
          <a:custGeom>
            <a:avLst/>
            <a:gdLst/>
            <a:ahLst/>
            <a:cxnLst/>
            <a:rect l="l" t="t" r="r" b="b"/>
            <a:pathLst>
              <a:path w="1683385" h="233044" extrusionOk="0">
                <a:moveTo>
                  <a:pt x="0" y="0"/>
                </a:moveTo>
                <a:lnTo>
                  <a:pt x="1682991" y="0"/>
                </a:lnTo>
                <a:lnTo>
                  <a:pt x="1682991"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222;p21"/>
          <p:cNvSpPr/>
          <p:nvPr/>
        </p:nvSpPr>
        <p:spPr>
          <a:xfrm>
            <a:off x="4528337" y="1593811"/>
            <a:ext cx="1574800" cy="233045"/>
          </a:xfrm>
          <a:custGeom>
            <a:avLst/>
            <a:gdLst/>
            <a:ahLst/>
            <a:cxnLst/>
            <a:rect l="l" t="t" r="r" b="b"/>
            <a:pathLst>
              <a:path w="1574800" h="233044" extrusionOk="0">
                <a:moveTo>
                  <a:pt x="0" y="0"/>
                </a:moveTo>
                <a:lnTo>
                  <a:pt x="1574419" y="0"/>
                </a:lnTo>
                <a:lnTo>
                  <a:pt x="1574419"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21"/>
          <p:cNvSpPr/>
          <p:nvPr/>
        </p:nvSpPr>
        <p:spPr>
          <a:xfrm>
            <a:off x="4691214" y="1917255"/>
            <a:ext cx="1411605" cy="233045"/>
          </a:xfrm>
          <a:custGeom>
            <a:avLst/>
            <a:gdLst/>
            <a:ahLst/>
            <a:cxnLst/>
            <a:rect l="l" t="t" r="r" b="b"/>
            <a:pathLst>
              <a:path w="1411604" h="233044" extrusionOk="0">
                <a:moveTo>
                  <a:pt x="0" y="0"/>
                </a:moveTo>
                <a:lnTo>
                  <a:pt x="1411541" y="0"/>
                </a:lnTo>
                <a:lnTo>
                  <a:pt x="1411541"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21"/>
          <p:cNvSpPr/>
          <p:nvPr/>
        </p:nvSpPr>
        <p:spPr>
          <a:xfrm>
            <a:off x="5125529" y="2240686"/>
            <a:ext cx="977265" cy="233045"/>
          </a:xfrm>
          <a:custGeom>
            <a:avLst/>
            <a:gdLst/>
            <a:ahLst/>
            <a:cxnLst/>
            <a:rect l="l" t="t" r="r" b="b"/>
            <a:pathLst>
              <a:path w="977264" h="233044" extrusionOk="0">
                <a:moveTo>
                  <a:pt x="0" y="0"/>
                </a:moveTo>
                <a:lnTo>
                  <a:pt x="977226" y="0"/>
                </a:lnTo>
                <a:lnTo>
                  <a:pt x="977226"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21"/>
          <p:cNvSpPr/>
          <p:nvPr/>
        </p:nvSpPr>
        <p:spPr>
          <a:xfrm>
            <a:off x="4962664" y="2564129"/>
            <a:ext cx="1140460" cy="233045"/>
          </a:xfrm>
          <a:custGeom>
            <a:avLst/>
            <a:gdLst/>
            <a:ahLst/>
            <a:cxnLst/>
            <a:rect l="l" t="t" r="r" b="b"/>
            <a:pathLst>
              <a:path w="1140460" h="233044" extrusionOk="0">
                <a:moveTo>
                  <a:pt x="0" y="0"/>
                </a:moveTo>
                <a:lnTo>
                  <a:pt x="1140091" y="0"/>
                </a:lnTo>
                <a:lnTo>
                  <a:pt x="1140091"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21"/>
          <p:cNvSpPr/>
          <p:nvPr/>
        </p:nvSpPr>
        <p:spPr>
          <a:xfrm>
            <a:off x="4799787" y="2887573"/>
            <a:ext cx="1303020" cy="233045"/>
          </a:xfrm>
          <a:custGeom>
            <a:avLst/>
            <a:gdLst/>
            <a:ahLst/>
            <a:cxnLst/>
            <a:rect l="l" t="t" r="r" b="b"/>
            <a:pathLst>
              <a:path w="1303020" h="233044" extrusionOk="0">
                <a:moveTo>
                  <a:pt x="0" y="0"/>
                </a:moveTo>
                <a:lnTo>
                  <a:pt x="1302969" y="0"/>
                </a:lnTo>
                <a:lnTo>
                  <a:pt x="1302969"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21"/>
          <p:cNvSpPr/>
          <p:nvPr/>
        </p:nvSpPr>
        <p:spPr>
          <a:xfrm>
            <a:off x="3713988" y="3211004"/>
            <a:ext cx="2388870" cy="233045"/>
          </a:xfrm>
          <a:custGeom>
            <a:avLst/>
            <a:gdLst/>
            <a:ahLst/>
            <a:cxnLst/>
            <a:rect l="l" t="t" r="r" b="b"/>
            <a:pathLst>
              <a:path w="2388870" h="233045" extrusionOk="0">
                <a:moveTo>
                  <a:pt x="0" y="0"/>
                </a:moveTo>
                <a:lnTo>
                  <a:pt x="2388768" y="0"/>
                </a:lnTo>
                <a:lnTo>
                  <a:pt x="2388768"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 name="Google Shape;228;p21"/>
          <p:cNvSpPr/>
          <p:nvPr/>
        </p:nvSpPr>
        <p:spPr>
          <a:xfrm>
            <a:off x="4528337" y="3534448"/>
            <a:ext cx="1574800" cy="233045"/>
          </a:xfrm>
          <a:custGeom>
            <a:avLst/>
            <a:gdLst/>
            <a:ahLst/>
            <a:cxnLst/>
            <a:rect l="l" t="t" r="r" b="b"/>
            <a:pathLst>
              <a:path w="1574800" h="233045" extrusionOk="0">
                <a:moveTo>
                  <a:pt x="0" y="0"/>
                </a:moveTo>
                <a:lnTo>
                  <a:pt x="1574419" y="0"/>
                </a:lnTo>
                <a:lnTo>
                  <a:pt x="1574419"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21"/>
          <p:cNvSpPr/>
          <p:nvPr/>
        </p:nvSpPr>
        <p:spPr>
          <a:xfrm>
            <a:off x="4094022" y="3857891"/>
            <a:ext cx="2009139" cy="233045"/>
          </a:xfrm>
          <a:custGeom>
            <a:avLst/>
            <a:gdLst/>
            <a:ahLst/>
            <a:cxnLst/>
            <a:rect l="l" t="t" r="r" b="b"/>
            <a:pathLst>
              <a:path w="2009139" h="233045" extrusionOk="0">
                <a:moveTo>
                  <a:pt x="0" y="0"/>
                </a:moveTo>
                <a:lnTo>
                  <a:pt x="2008733" y="0"/>
                </a:lnTo>
                <a:lnTo>
                  <a:pt x="2008733"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21"/>
          <p:cNvSpPr/>
          <p:nvPr/>
        </p:nvSpPr>
        <p:spPr>
          <a:xfrm>
            <a:off x="3008223" y="4181335"/>
            <a:ext cx="3094990" cy="233045"/>
          </a:xfrm>
          <a:custGeom>
            <a:avLst/>
            <a:gdLst/>
            <a:ahLst/>
            <a:cxnLst/>
            <a:rect l="l" t="t" r="r" b="b"/>
            <a:pathLst>
              <a:path w="3094990" h="233045" extrusionOk="0">
                <a:moveTo>
                  <a:pt x="0" y="0"/>
                </a:moveTo>
                <a:lnTo>
                  <a:pt x="3094520" y="0"/>
                </a:lnTo>
                <a:lnTo>
                  <a:pt x="3094520"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21"/>
          <p:cNvSpPr/>
          <p:nvPr/>
        </p:nvSpPr>
        <p:spPr>
          <a:xfrm>
            <a:off x="5125529" y="4504766"/>
            <a:ext cx="977265" cy="233045"/>
          </a:xfrm>
          <a:custGeom>
            <a:avLst/>
            <a:gdLst/>
            <a:ahLst/>
            <a:cxnLst/>
            <a:rect l="l" t="t" r="r" b="b"/>
            <a:pathLst>
              <a:path w="977264" h="233045" extrusionOk="0">
                <a:moveTo>
                  <a:pt x="0" y="0"/>
                </a:moveTo>
                <a:lnTo>
                  <a:pt x="977226" y="0"/>
                </a:lnTo>
                <a:lnTo>
                  <a:pt x="977226"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21"/>
          <p:cNvSpPr/>
          <p:nvPr/>
        </p:nvSpPr>
        <p:spPr>
          <a:xfrm>
            <a:off x="5342699" y="4828209"/>
            <a:ext cx="760095" cy="233045"/>
          </a:xfrm>
          <a:custGeom>
            <a:avLst/>
            <a:gdLst/>
            <a:ahLst/>
            <a:cxnLst/>
            <a:rect l="l" t="t" r="r" b="b"/>
            <a:pathLst>
              <a:path w="760095" h="233045" extrusionOk="0">
                <a:moveTo>
                  <a:pt x="0" y="0"/>
                </a:moveTo>
                <a:lnTo>
                  <a:pt x="760056" y="0"/>
                </a:lnTo>
                <a:lnTo>
                  <a:pt x="760056"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21"/>
          <p:cNvSpPr/>
          <p:nvPr/>
        </p:nvSpPr>
        <p:spPr>
          <a:xfrm>
            <a:off x="4202607" y="5151640"/>
            <a:ext cx="1900555" cy="233045"/>
          </a:xfrm>
          <a:custGeom>
            <a:avLst/>
            <a:gdLst/>
            <a:ahLst/>
            <a:cxnLst/>
            <a:rect l="l" t="t" r="r" b="b"/>
            <a:pathLst>
              <a:path w="1900554" h="233045" extrusionOk="0">
                <a:moveTo>
                  <a:pt x="0" y="0"/>
                </a:moveTo>
                <a:lnTo>
                  <a:pt x="1900148" y="0"/>
                </a:lnTo>
                <a:lnTo>
                  <a:pt x="1900148" y="232879"/>
                </a:lnTo>
                <a:lnTo>
                  <a:pt x="0" y="232879"/>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21"/>
          <p:cNvSpPr/>
          <p:nvPr/>
        </p:nvSpPr>
        <p:spPr>
          <a:xfrm>
            <a:off x="3659708" y="1270368"/>
            <a:ext cx="760095" cy="233045"/>
          </a:xfrm>
          <a:custGeom>
            <a:avLst/>
            <a:gdLst/>
            <a:ahLst/>
            <a:cxnLst/>
            <a:rect l="l" t="t" r="r" b="b"/>
            <a:pathLst>
              <a:path w="760095" h="233044" extrusionOk="0">
                <a:moveTo>
                  <a:pt x="0" y="0"/>
                </a:moveTo>
                <a:lnTo>
                  <a:pt x="760056" y="0"/>
                </a:lnTo>
                <a:lnTo>
                  <a:pt x="760056"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21"/>
          <p:cNvSpPr/>
          <p:nvPr/>
        </p:nvSpPr>
        <p:spPr>
          <a:xfrm>
            <a:off x="3496830" y="1593811"/>
            <a:ext cx="1031875" cy="233045"/>
          </a:xfrm>
          <a:custGeom>
            <a:avLst/>
            <a:gdLst/>
            <a:ahLst/>
            <a:cxnLst/>
            <a:rect l="l" t="t" r="r" b="b"/>
            <a:pathLst>
              <a:path w="1031875" h="233044" extrusionOk="0">
                <a:moveTo>
                  <a:pt x="0" y="0"/>
                </a:moveTo>
                <a:lnTo>
                  <a:pt x="1031506" y="0"/>
                </a:lnTo>
                <a:lnTo>
                  <a:pt x="1031506"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21"/>
          <p:cNvSpPr/>
          <p:nvPr/>
        </p:nvSpPr>
        <p:spPr>
          <a:xfrm>
            <a:off x="4039730" y="1917255"/>
            <a:ext cx="651510" cy="233045"/>
          </a:xfrm>
          <a:custGeom>
            <a:avLst/>
            <a:gdLst/>
            <a:ahLst/>
            <a:cxnLst/>
            <a:rect l="l" t="t" r="r" b="b"/>
            <a:pathLst>
              <a:path w="651510" h="233044" extrusionOk="0">
                <a:moveTo>
                  <a:pt x="0" y="0"/>
                </a:moveTo>
                <a:lnTo>
                  <a:pt x="651471" y="0"/>
                </a:lnTo>
                <a:lnTo>
                  <a:pt x="651471"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21"/>
          <p:cNvSpPr/>
          <p:nvPr/>
        </p:nvSpPr>
        <p:spPr>
          <a:xfrm>
            <a:off x="3822572" y="2240686"/>
            <a:ext cx="1303020" cy="233045"/>
          </a:xfrm>
          <a:custGeom>
            <a:avLst/>
            <a:gdLst/>
            <a:ahLst/>
            <a:cxnLst/>
            <a:rect l="l" t="t" r="r" b="b"/>
            <a:pathLst>
              <a:path w="1303020" h="233044" extrusionOk="0">
                <a:moveTo>
                  <a:pt x="0" y="0"/>
                </a:moveTo>
                <a:lnTo>
                  <a:pt x="1302956" y="0"/>
                </a:lnTo>
                <a:lnTo>
                  <a:pt x="1302956"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21"/>
          <p:cNvSpPr/>
          <p:nvPr/>
        </p:nvSpPr>
        <p:spPr>
          <a:xfrm>
            <a:off x="4582629" y="2564129"/>
            <a:ext cx="380365" cy="233045"/>
          </a:xfrm>
          <a:custGeom>
            <a:avLst/>
            <a:gdLst/>
            <a:ahLst/>
            <a:cxnLst/>
            <a:rect l="l" t="t" r="r" b="b"/>
            <a:pathLst>
              <a:path w="380364" h="233044" extrusionOk="0">
                <a:moveTo>
                  <a:pt x="0" y="0"/>
                </a:moveTo>
                <a:lnTo>
                  <a:pt x="380022" y="0"/>
                </a:lnTo>
                <a:lnTo>
                  <a:pt x="380022"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21"/>
          <p:cNvSpPr/>
          <p:nvPr/>
        </p:nvSpPr>
        <p:spPr>
          <a:xfrm>
            <a:off x="3931158" y="2887573"/>
            <a:ext cx="868680" cy="233045"/>
          </a:xfrm>
          <a:custGeom>
            <a:avLst/>
            <a:gdLst/>
            <a:ahLst/>
            <a:cxnLst/>
            <a:rect l="l" t="t" r="r" b="b"/>
            <a:pathLst>
              <a:path w="868679" h="233044" extrusionOk="0">
                <a:moveTo>
                  <a:pt x="0" y="0"/>
                </a:moveTo>
                <a:lnTo>
                  <a:pt x="868641" y="0"/>
                </a:lnTo>
                <a:lnTo>
                  <a:pt x="868641"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21"/>
          <p:cNvSpPr/>
          <p:nvPr/>
        </p:nvSpPr>
        <p:spPr>
          <a:xfrm>
            <a:off x="3116795" y="3211004"/>
            <a:ext cx="597535" cy="233045"/>
          </a:xfrm>
          <a:custGeom>
            <a:avLst/>
            <a:gdLst/>
            <a:ahLst/>
            <a:cxnLst/>
            <a:rect l="l" t="t" r="r" b="b"/>
            <a:pathLst>
              <a:path w="597535" h="233045" extrusionOk="0">
                <a:moveTo>
                  <a:pt x="0" y="0"/>
                </a:moveTo>
                <a:lnTo>
                  <a:pt x="597192" y="0"/>
                </a:lnTo>
                <a:lnTo>
                  <a:pt x="597192"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21"/>
          <p:cNvSpPr/>
          <p:nvPr/>
        </p:nvSpPr>
        <p:spPr>
          <a:xfrm>
            <a:off x="3659695" y="3534448"/>
            <a:ext cx="868680" cy="233045"/>
          </a:xfrm>
          <a:custGeom>
            <a:avLst/>
            <a:gdLst/>
            <a:ahLst/>
            <a:cxnLst/>
            <a:rect l="l" t="t" r="r" b="b"/>
            <a:pathLst>
              <a:path w="868679" h="233045" extrusionOk="0">
                <a:moveTo>
                  <a:pt x="0" y="0"/>
                </a:moveTo>
                <a:lnTo>
                  <a:pt x="868641" y="0"/>
                </a:lnTo>
                <a:lnTo>
                  <a:pt x="868641"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21"/>
          <p:cNvSpPr/>
          <p:nvPr/>
        </p:nvSpPr>
        <p:spPr>
          <a:xfrm>
            <a:off x="3116795" y="3857891"/>
            <a:ext cx="977265" cy="233045"/>
          </a:xfrm>
          <a:custGeom>
            <a:avLst/>
            <a:gdLst/>
            <a:ahLst/>
            <a:cxnLst/>
            <a:rect l="l" t="t" r="r" b="b"/>
            <a:pathLst>
              <a:path w="977264" h="233045" extrusionOk="0">
                <a:moveTo>
                  <a:pt x="0" y="0"/>
                </a:moveTo>
                <a:lnTo>
                  <a:pt x="977226" y="0"/>
                </a:lnTo>
                <a:lnTo>
                  <a:pt x="977226"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21"/>
          <p:cNvSpPr/>
          <p:nvPr/>
        </p:nvSpPr>
        <p:spPr>
          <a:xfrm>
            <a:off x="2248166" y="4181335"/>
            <a:ext cx="760095" cy="233045"/>
          </a:xfrm>
          <a:custGeom>
            <a:avLst/>
            <a:gdLst/>
            <a:ahLst/>
            <a:cxnLst/>
            <a:rect l="l" t="t" r="r" b="b"/>
            <a:pathLst>
              <a:path w="760094" h="233045" extrusionOk="0">
                <a:moveTo>
                  <a:pt x="0" y="0"/>
                </a:moveTo>
                <a:lnTo>
                  <a:pt x="760056" y="0"/>
                </a:lnTo>
                <a:lnTo>
                  <a:pt x="760056"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21"/>
          <p:cNvSpPr/>
          <p:nvPr/>
        </p:nvSpPr>
        <p:spPr>
          <a:xfrm>
            <a:off x="4528337" y="4504766"/>
            <a:ext cx="597535" cy="233045"/>
          </a:xfrm>
          <a:custGeom>
            <a:avLst/>
            <a:gdLst/>
            <a:ahLst/>
            <a:cxnLst/>
            <a:rect l="l" t="t" r="r" b="b"/>
            <a:pathLst>
              <a:path w="597535" h="233045" extrusionOk="0">
                <a:moveTo>
                  <a:pt x="0" y="0"/>
                </a:moveTo>
                <a:lnTo>
                  <a:pt x="597192" y="0"/>
                </a:lnTo>
                <a:lnTo>
                  <a:pt x="597192"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21"/>
          <p:cNvSpPr/>
          <p:nvPr/>
        </p:nvSpPr>
        <p:spPr>
          <a:xfrm>
            <a:off x="5071249" y="4828209"/>
            <a:ext cx="271780" cy="233045"/>
          </a:xfrm>
          <a:custGeom>
            <a:avLst/>
            <a:gdLst/>
            <a:ahLst/>
            <a:cxnLst/>
            <a:rect l="l" t="t" r="r" b="b"/>
            <a:pathLst>
              <a:path w="271779" h="233045" extrusionOk="0">
                <a:moveTo>
                  <a:pt x="0" y="0"/>
                </a:moveTo>
                <a:lnTo>
                  <a:pt x="271449" y="0"/>
                </a:lnTo>
                <a:lnTo>
                  <a:pt x="271449"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21"/>
          <p:cNvSpPr/>
          <p:nvPr/>
        </p:nvSpPr>
        <p:spPr>
          <a:xfrm>
            <a:off x="3442538" y="5151640"/>
            <a:ext cx="760095" cy="233045"/>
          </a:xfrm>
          <a:custGeom>
            <a:avLst/>
            <a:gdLst/>
            <a:ahLst/>
            <a:cxnLst/>
            <a:rect l="l" t="t" r="r" b="b"/>
            <a:pathLst>
              <a:path w="760095" h="233045" extrusionOk="0">
                <a:moveTo>
                  <a:pt x="0" y="0"/>
                </a:moveTo>
                <a:lnTo>
                  <a:pt x="760056" y="0"/>
                </a:lnTo>
                <a:lnTo>
                  <a:pt x="760056" y="232879"/>
                </a:lnTo>
                <a:lnTo>
                  <a:pt x="0" y="232879"/>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21"/>
          <p:cNvSpPr/>
          <p:nvPr/>
        </p:nvSpPr>
        <p:spPr>
          <a:xfrm>
            <a:off x="6102756" y="1270368"/>
            <a:ext cx="2280285" cy="233045"/>
          </a:xfrm>
          <a:custGeom>
            <a:avLst/>
            <a:gdLst/>
            <a:ahLst/>
            <a:cxnLst/>
            <a:rect l="l" t="t" r="r" b="b"/>
            <a:pathLst>
              <a:path w="2280284" h="233044" extrusionOk="0">
                <a:moveTo>
                  <a:pt x="0" y="0"/>
                </a:moveTo>
                <a:lnTo>
                  <a:pt x="2280170" y="0"/>
                </a:lnTo>
                <a:lnTo>
                  <a:pt x="2280170"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21"/>
          <p:cNvSpPr/>
          <p:nvPr/>
        </p:nvSpPr>
        <p:spPr>
          <a:xfrm>
            <a:off x="6102756" y="1593811"/>
            <a:ext cx="2606040" cy="233045"/>
          </a:xfrm>
          <a:custGeom>
            <a:avLst/>
            <a:gdLst/>
            <a:ahLst/>
            <a:cxnLst/>
            <a:rect l="l" t="t" r="r" b="b"/>
            <a:pathLst>
              <a:path w="2606040" h="233044" extrusionOk="0">
                <a:moveTo>
                  <a:pt x="0" y="0"/>
                </a:moveTo>
                <a:lnTo>
                  <a:pt x="2605913" y="0"/>
                </a:lnTo>
                <a:lnTo>
                  <a:pt x="2605913"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21"/>
          <p:cNvSpPr/>
          <p:nvPr/>
        </p:nvSpPr>
        <p:spPr>
          <a:xfrm>
            <a:off x="6102756" y="1917255"/>
            <a:ext cx="2986405" cy="233045"/>
          </a:xfrm>
          <a:custGeom>
            <a:avLst/>
            <a:gdLst/>
            <a:ahLst/>
            <a:cxnLst/>
            <a:rect l="l" t="t" r="r" b="b"/>
            <a:pathLst>
              <a:path w="2986404" h="233044" extrusionOk="0">
                <a:moveTo>
                  <a:pt x="0" y="0"/>
                </a:moveTo>
                <a:lnTo>
                  <a:pt x="2985947" y="0"/>
                </a:lnTo>
                <a:lnTo>
                  <a:pt x="2985947"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21"/>
          <p:cNvSpPr/>
          <p:nvPr/>
        </p:nvSpPr>
        <p:spPr>
          <a:xfrm>
            <a:off x="6102756" y="2240686"/>
            <a:ext cx="2226310" cy="233045"/>
          </a:xfrm>
          <a:custGeom>
            <a:avLst/>
            <a:gdLst/>
            <a:ahLst/>
            <a:cxnLst/>
            <a:rect l="l" t="t" r="r" b="b"/>
            <a:pathLst>
              <a:path w="2226309" h="233044" extrusionOk="0">
                <a:moveTo>
                  <a:pt x="0" y="0"/>
                </a:moveTo>
                <a:lnTo>
                  <a:pt x="2225878" y="0"/>
                </a:lnTo>
                <a:lnTo>
                  <a:pt x="2225878"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21"/>
          <p:cNvSpPr/>
          <p:nvPr/>
        </p:nvSpPr>
        <p:spPr>
          <a:xfrm>
            <a:off x="6102756" y="2564129"/>
            <a:ext cx="2714625" cy="233045"/>
          </a:xfrm>
          <a:custGeom>
            <a:avLst/>
            <a:gdLst/>
            <a:ahLst/>
            <a:cxnLst/>
            <a:rect l="l" t="t" r="r" b="b"/>
            <a:pathLst>
              <a:path w="2714625" h="233044" extrusionOk="0">
                <a:moveTo>
                  <a:pt x="0" y="0"/>
                </a:moveTo>
                <a:lnTo>
                  <a:pt x="2714485" y="0"/>
                </a:lnTo>
                <a:lnTo>
                  <a:pt x="2714485"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21"/>
          <p:cNvSpPr/>
          <p:nvPr/>
        </p:nvSpPr>
        <p:spPr>
          <a:xfrm>
            <a:off x="6102756" y="2887573"/>
            <a:ext cx="2769235" cy="233045"/>
          </a:xfrm>
          <a:custGeom>
            <a:avLst/>
            <a:gdLst/>
            <a:ahLst/>
            <a:cxnLst/>
            <a:rect l="l" t="t" r="r" b="b"/>
            <a:pathLst>
              <a:path w="2769234" h="233044" extrusionOk="0">
                <a:moveTo>
                  <a:pt x="0" y="0"/>
                </a:moveTo>
                <a:lnTo>
                  <a:pt x="2768790" y="0"/>
                </a:lnTo>
                <a:lnTo>
                  <a:pt x="2768790"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21"/>
          <p:cNvSpPr/>
          <p:nvPr/>
        </p:nvSpPr>
        <p:spPr>
          <a:xfrm>
            <a:off x="6102756" y="3211004"/>
            <a:ext cx="1791970" cy="233045"/>
          </a:xfrm>
          <a:custGeom>
            <a:avLst/>
            <a:gdLst/>
            <a:ahLst/>
            <a:cxnLst/>
            <a:rect l="l" t="t" r="r" b="b"/>
            <a:pathLst>
              <a:path w="1791970" h="233045" extrusionOk="0">
                <a:moveTo>
                  <a:pt x="0" y="0"/>
                </a:moveTo>
                <a:lnTo>
                  <a:pt x="1791563" y="0"/>
                </a:lnTo>
                <a:lnTo>
                  <a:pt x="1791563"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21"/>
          <p:cNvSpPr/>
          <p:nvPr/>
        </p:nvSpPr>
        <p:spPr>
          <a:xfrm>
            <a:off x="6102756" y="3534448"/>
            <a:ext cx="2226310" cy="233045"/>
          </a:xfrm>
          <a:custGeom>
            <a:avLst/>
            <a:gdLst/>
            <a:ahLst/>
            <a:cxnLst/>
            <a:rect l="l" t="t" r="r" b="b"/>
            <a:pathLst>
              <a:path w="2226309" h="233045" extrusionOk="0">
                <a:moveTo>
                  <a:pt x="0" y="0"/>
                </a:moveTo>
                <a:lnTo>
                  <a:pt x="2225878" y="0"/>
                </a:lnTo>
                <a:lnTo>
                  <a:pt x="2225878"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21"/>
          <p:cNvSpPr/>
          <p:nvPr/>
        </p:nvSpPr>
        <p:spPr>
          <a:xfrm>
            <a:off x="6102756" y="3857891"/>
            <a:ext cx="1845945" cy="233045"/>
          </a:xfrm>
          <a:custGeom>
            <a:avLst/>
            <a:gdLst/>
            <a:ahLst/>
            <a:cxnLst/>
            <a:rect l="l" t="t" r="r" b="b"/>
            <a:pathLst>
              <a:path w="1845945" h="233045" extrusionOk="0">
                <a:moveTo>
                  <a:pt x="0" y="0"/>
                </a:moveTo>
                <a:lnTo>
                  <a:pt x="1845843" y="0"/>
                </a:lnTo>
                <a:lnTo>
                  <a:pt x="1845843"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21"/>
          <p:cNvSpPr/>
          <p:nvPr/>
        </p:nvSpPr>
        <p:spPr>
          <a:xfrm>
            <a:off x="6102756" y="4181335"/>
            <a:ext cx="1140460" cy="233045"/>
          </a:xfrm>
          <a:custGeom>
            <a:avLst/>
            <a:gdLst/>
            <a:ahLst/>
            <a:cxnLst/>
            <a:rect l="l" t="t" r="r" b="b"/>
            <a:pathLst>
              <a:path w="1140459" h="233045" extrusionOk="0">
                <a:moveTo>
                  <a:pt x="0" y="0"/>
                </a:moveTo>
                <a:lnTo>
                  <a:pt x="1140079" y="0"/>
                </a:lnTo>
                <a:lnTo>
                  <a:pt x="1140079"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21"/>
          <p:cNvSpPr/>
          <p:nvPr/>
        </p:nvSpPr>
        <p:spPr>
          <a:xfrm>
            <a:off x="6102756" y="4504766"/>
            <a:ext cx="2714625" cy="233045"/>
          </a:xfrm>
          <a:custGeom>
            <a:avLst/>
            <a:gdLst/>
            <a:ahLst/>
            <a:cxnLst/>
            <a:rect l="l" t="t" r="r" b="b"/>
            <a:pathLst>
              <a:path w="2714625" h="233045" extrusionOk="0">
                <a:moveTo>
                  <a:pt x="0" y="0"/>
                </a:moveTo>
                <a:lnTo>
                  <a:pt x="2714485" y="0"/>
                </a:lnTo>
                <a:lnTo>
                  <a:pt x="2714485"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21"/>
          <p:cNvSpPr/>
          <p:nvPr/>
        </p:nvSpPr>
        <p:spPr>
          <a:xfrm>
            <a:off x="6102756" y="4828209"/>
            <a:ext cx="2986405" cy="233045"/>
          </a:xfrm>
          <a:custGeom>
            <a:avLst/>
            <a:gdLst/>
            <a:ahLst/>
            <a:cxnLst/>
            <a:rect l="l" t="t" r="r" b="b"/>
            <a:pathLst>
              <a:path w="2986404" h="233045" extrusionOk="0">
                <a:moveTo>
                  <a:pt x="0" y="0"/>
                </a:moveTo>
                <a:lnTo>
                  <a:pt x="2985947" y="0"/>
                </a:lnTo>
                <a:lnTo>
                  <a:pt x="2985947"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21"/>
          <p:cNvSpPr/>
          <p:nvPr/>
        </p:nvSpPr>
        <p:spPr>
          <a:xfrm>
            <a:off x="6102756" y="5151640"/>
            <a:ext cx="2009139" cy="233045"/>
          </a:xfrm>
          <a:custGeom>
            <a:avLst/>
            <a:gdLst/>
            <a:ahLst/>
            <a:cxnLst/>
            <a:rect l="l" t="t" r="r" b="b"/>
            <a:pathLst>
              <a:path w="2009140" h="233045" extrusionOk="0">
                <a:moveTo>
                  <a:pt x="0" y="0"/>
                </a:moveTo>
                <a:lnTo>
                  <a:pt x="2008720" y="0"/>
                </a:lnTo>
                <a:lnTo>
                  <a:pt x="2008720" y="232879"/>
                </a:lnTo>
                <a:lnTo>
                  <a:pt x="0" y="23287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21"/>
          <p:cNvSpPr/>
          <p:nvPr/>
        </p:nvSpPr>
        <p:spPr>
          <a:xfrm>
            <a:off x="6102756" y="1197333"/>
            <a:ext cx="0" cy="4218940"/>
          </a:xfrm>
          <a:custGeom>
            <a:avLst/>
            <a:gdLst/>
            <a:ahLst/>
            <a:cxnLst/>
            <a:rect l="l" t="t" r="r" b="b"/>
            <a:pathLst>
              <a:path w="120000" h="4218940" extrusionOk="0">
                <a:moveTo>
                  <a:pt x="0" y="0"/>
                </a:moveTo>
                <a:lnTo>
                  <a:pt x="0" y="4218584"/>
                </a:lnTo>
              </a:path>
            </a:pathLst>
          </a:custGeom>
          <a:noFill/>
          <a:ln w="3152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21"/>
          <p:cNvSpPr/>
          <p:nvPr/>
        </p:nvSpPr>
        <p:spPr>
          <a:xfrm>
            <a:off x="9251074" y="3285591"/>
            <a:ext cx="1314450" cy="1047750"/>
          </a:xfrm>
          <a:custGeom>
            <a:avLst/>
            <a:gdLst/>
            <a:ahLst/>
            <a:cxnLst/>
            <a:rect l="l" t="t" r="r" b="b"/>
            <a:pathLst>
              <a:path w="1314450" h="1047750" extrusionOk="0">
                <a:moveTo>
                  <a:pt x="1314348" y="1047305"/>
                </a:moveTo>
                <a:lnTo>
                  <a:pt x="0" y="1047305"/>
                </a:lnTo>
                <a:lnTo>
                  <a:pt x="0" y="0"/>
                </a:lnTo>
                <a:lnTo>
                  <a:pt x="1314348" y="0"/>
                </a:lnTo>
                <a:lnTo>
                  <a:pt x="1314348" y="1047305"/>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21"/>
          <p:cNvSpPr txBox="1"/>
          <p:nvPr/>
        </p:nvSpPr>
        <p:spPr>
          <a:xfrm>
            <a:off x="3927428" y="1314563"/>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63" name="Google Shape;263;p21"/>
          <p:cNvSpPr txBox="1"/>
          <p:nvPr/>
        </p:nvSpPr>
        <p:spPr>
          <a:xfrm>
            <a:off x="5150902" y="1314563"/>
            <a:ext cx="22097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31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64" name="Google Shape;264;p21"/>
          <p:cNvSpPr txBox="1"/>
          <p:nvPr/>
        </p:nvSpPr>
        <p:spPr>
          <a:xfrm>
            <a:off x="7098086" y="1314563"/>
            <a:ext cx="23558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42</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65" name="Google Shape;265;p21"/>
          <p:cNvSpPr txBox="1"/>
          <p:nvPr/>
        </p:nvSpPr>
        <p:spPr>
          <a:xfrm>
            <a:off x="8658585" y="1314563"/>
            <a:ext cx="22097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13</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66" name="Google Shape;266;p21"/>
          <p:cNvSpPr txBox="1"/>
          <p:nvPr/>
        </p:nvSpPr>
        <p:spPr>
          <a:xfrm>
            <a:off x="3927490" y="1638008"/>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19</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67" name="Google Shape;267;p21"/>
          <p:cNvSpPr txBox="1"/>
          <p:nvPr/>
        </p:nvSpPr>
        <p:spPr>
          <a:xfrm>
            <a:off x="5226156" y="1638008"/>
            <a:ext cx="23367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29</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68" name="Google Shape;268;p21"/>
          <p:cNvSpPr txBox="1"/>
          <p:nvPr/>
        </p:nvSpPr>
        <p:spPr>
          <a:xfrm>
            <a:off x="7313298" y="1638008"/>
            <a:ext cx="23939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48</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69" name="Google Shape;269;p21"/>
          <p:cNvSpPr txBox="1"/>
          <p:nvPr/>
        </p:nvSpPr>
        <p:spPr>
          <a:xfrm>
            <a:off x="8766650" y="1638008"/>
            <a:ext cx="15557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500" b="1" baseline="-25000">
                <a:solidFill>
                  <a:srgbClr val="FFFFFF"/>
                </a:solidFill>
                <a:latin typeface="Arial"/>
                <a:ea typeface="Arial"/>
                <a:cs typeface="Arial"/>
                <a:sym typeface="Arial"/>
              </a:rPr>
              <a:t>5</a:t>
            </a:r>
            <a:r>
              <a:rPr lang="en-US" sz="550" b="1">
                <a:solidFill>
                  <a:srgbClr val="FFFFFF"/>
                </a:solidFill>
                <a:latin typeface="Arial"/>
                <a:ea typeface="Arial"/>
                <a:cs typeface="Arial"/>
                <a:sym typeface="Arial"/>
              </a:rPr>
              <a:t>%</a:t>
            </a:r>
            <a:endParaRPr sz="550">
              <a:solidFill>
                <a:schemeClr val="dk1"/>
              </a:solidFill>
              <a:latin typeface="Arial"/>
              <a:ea typeface="Arial"/>
              <a:cs typeface="Arial"/>
              <a:sym typeface="Arial"/>
            </a:endParaRPr>
          </a:p>
        </p:txBody>
      </p:sp>
      <p:sp>
        <p:nvSpPr>
          <p:cNvPr id="270" name="Google Shape;270;p21"/>
          <p:cNvSpPr txBox="1"/>
          <p:nvPr/>
        </p:nvSpPr>
        <p:spPr>
          <a:xfrm>
            <a:off x="4254739" y="1961454"/>
            <a:ext cx="22161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12</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71" name="Google Shape;271;p21"/>
          <p:cNvSpPr txBox="1"/>
          <p:nvPr/>
        </p:nvSpPr>
        <p:spPr>
          <a:xfrm>
            <a:off x="5280443" y="1961454"/>
            <a:ext cx="23367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26</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72" name="Google Shape;272;p21"/>
          <p:cNvSpPr txBox="1"/>
          <p:nvPr/>
        </p:nvSpPr>
        <p:spPr>
          <a:xfrm>
            <a:off x="7459622" y="1961454"/>
            <a:ext cx="22732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55</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73" name="Google Shape;273;p21"/>
          <p:cNvSpPr txBox="1"/>
          <p:nvPr/>
        </p:nvSpPr>
        <p:spPr>
          <a:xfrm>
            <a:off x="9229702" y="1961454"/>
            <a:ext cx="15240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500" b="1" baseline="-25000">
                <a:solidFill>
                  <a:srgbClr val="FFFFFF"/>
                </a:solidFill>
                <a:latin typeface="Arial"/>
                <a:ea typeface="Arial"/>
                <a:cs typeface="Arial"/>
                <a:sym typeface="Arial"/>
              </a:rPr>
              <a:t>7</a:t>
            </a:r>
            <a:r>
              <a:rPr lang="en-US" sz="550" b="1">
                <a:solidFill>
                  <a:srgbClr val="FFFFFF"/>
                </a:solidFill>
                <a:latin typeface="Arial"/>
                <a:ea typeface="Arial"/>
                <a:cs typeface="Arial"/>
                <a:sym typeface="Arial"/>
              </a:rPr>
              <a:t>%</a:t>
            </a:r>
            <a:endParaRPr sz="550">
              <a:solidFill>
                <a:schemeClr val="dk1"/>
              </a:solidFill>
              <a:latin typeface="Arial"/>
              <a:ea typeface="Arial"/>
              <a:cs typeface="Arial"/>
              <a:sym typeface="Arial"/>
            </a:endParaRPr>
          </a:p>
        </p:txBody>
      </p:sp>
      <p:sp>
        <p:nvSpPr>
          <p:cNvPr id="274" name="Google Shape;274;p21"/>
          <p:cNvSpPr txBox="1"/>
          <p:nvPr/>
        </p:nvSpPr>
        <p:spPr>
          <a:xfrm>
            <a:off x="4357009" y="2284887"/>
            <a:ext cx="23431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75" name="Google Shape;275;p21"/>
          <p:cNvSpPr txBox="1"/>
          <p:nvPr/>
        </p:nvSpPr>
        <p:spPr>
          <a:xfrm>
            <a:off x="5501449" y="2284887"/>
            <a:ext cx="22542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18</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76" name="Google Shape;276;p21"/>
          <p:cNvSpPr txBox="1"/>
          <p:nvPr/>
        </p:nvSpPr>
        <p:spPr>
          <a:xfrm>
            <a:off x="7102371" y="2284887"/>
            <a:ext cx="22669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41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77" name="Google Shape;277;p21"/>
          <p:cNvSpPr txBox="1"/>
          <p:nvPr/>
        </p:nvSpPr>
        <p:spPr>
          <a:xfrm>
            <a:off x="8758846" y="2284887"/>
            <a:ext cx="22542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18</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78" name="Google Shape;278;p21"/>
          <p:cNvSpPr txBox="1"/>
          <p:nvPr/>
        </p:nvSpPr>
        <p:spPr>
          <a:xfrm>
            <a:off x="4723634" y="2618837"/>
            <a:ext cx="15240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500" b="1" baseline="-25000">
                <a:solidFill>
                  <a:srgbClr val="FFFFFF"/>
                </a:solidFill>
                <a:latin typeface="Arial"/>
                <a:ea typeface="Arial"/>
                <a:cs typeface="Arial"/>
                <a:sym typeface="Arial"/>
              </a:rPr>
              <a:t>7</a:t>
            </a:r>
            <a:r>
              <a:rPr lang="en-US" sz="550" b="1">
                <a:solidFill>
                  <a:srgbClr val="FFFFFF"/>
                </a:solidFill>
                <a:latin typeface="Arial"/>
                <a:ea typeface="Arial"/>
                <a:cs typeface="Arial"/>
                <a:sym typeface="Arial"/>
              </a:rPr>
              <a:t>%</a:t>
            </a:r>
            <a:endParaRPr sz="550">
              <a:solidFill>
                <a:schemeClr val="dk1"/>
              </a:solidFill>
              <a:latin typeface="Arial"/>
              <a:ea typeface="Arial"/>
              <a:cs typeface="Arial"/>
              <a:sym typeface="Arial"/>
            </a:endParaRPr>
          </a:p>
        </p:txBody>
      </p:sp>
      <p:sp>
        <p:nvSpPr>
          <p:cNvPr id="279" name="Google Shape;279;p21"/>
          <p:cNvSpPr txBox="1"/>
          <p:nvPr/>
        </p:nvSpPr>
        <p:spPr>
          <a:xfrm>
            <a:off x="5388900" y="2618837"/>
            <a:ext cx="22161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0" name="Google Shape;280;p21"/>
          <p:cNvSpPr txBox="1"/>
          <p:nvPr/>
        </p:nvSpPr>
        <p:spPr>
          <a:xfrm>
            <a:off x="7369717" y="2618837"/>
            <a:ext cx="23495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50</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1" name="Google Shape;281;p21"/>
          <p:cNvSpPr txBox="1"/>
          <p:nvPr/>
        </p:nvSpPr>
        <p:spPr>
          <a:xfrm>
            <a:off x="9276543" y="2618837"/>
            <a:ext cx="22161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2" name="Google Shape;282;p21"/>
          <p:cNvSpPr txBox="1"/>
          <p:nvPr/>
        </p:nvSpPr>
        <p:spPr>
          <a:xfrm>
            <a:off x="4253224" y="2931766"/>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16</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3" name="Google Shape;283;p21"/>
          <p:cNvSpPr txBox="1"/>
          <p:nvPr/>
        </p:nvSpPr>
        <p:spPr>
          <a:xfrm>
            <a:off x="5334222" y="2931766"/>
            <a:ext cx="23431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4" name="Google Shape;284;p21"/>
          <p:cNvSpPr txBox="1"/>
          <p:nvPr/>
        </p:nvSpPr>
        <p:spPr>
          <a:xfrm>
            <a:off x="7322823" y="2931766"/>
            <a:ext cx="22034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51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5" name="Google Shape;285;p21"/>
          <p:cNvSpPr txBox="1"/>
          <p:nvPr/>
        </p:nvSpPr>
        <p:spPr>
          <a:xfrm>
            <a:off x="9067590" y="2931766"/>
            <a:ext cx="16002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500" b="1" baseline="-25000">
                <a:solidFill>
                  <a:srgbClr val="FFFFFF"/>
                </a:solidFill>
                <a:latin typeface="Arial"/>
                <a:ea typeface="Arial"/>
                <a:cs typeface="Arial"/>
                <a:sym typeface="Arial"/>
              </a:rPr>
              <a:t>9</a:t>
            </a:r>
            <a:r>
              <a:rPr lang="en-US" sz="550" b="1">
                <a:solidFill>
                  <a:srgbClr val="FFFFFF"/>
                </a:solidFill>
                <a:latin typeface="Arial"/>
                <a:ea typeface="Arial"/>
                <a:cs typeface="Arial"/>
                <a:sym typeface="Arial"/>
              </a:rPr>
              <a:t>%</a:t>
            </a:r>
            <a:endParaRPr sz="550">
              <a:solidFill>
                <a:schemeClr val="dk1"/>
              </a:solidFill>
              <a:latin typeface="Arial"/>
              <a:ea typeface="Arial"/>
              <a:cs typeface="Arial"/>
              <a:sym typeface="Arial"/>
            </a:endParaRPr>
          </a:p>
        </p:txBody>
      </p:sp>
      <p:sp>
        <p:nvSpPr>
          <p:cNvPr id="286" name="Google Shape;286;p21"/>
          <p:cNvSpPr txBox="1"/>
          <p:nvPr/>
        </p:nvSpPr>
        <p:spPr>
          <a:xfrm>
            <a:off x="3308941" y="3255190"/>
            <a:ext cx="21336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7" name="Google Shape;287;p21"/>
          <p:cNvSpPr txBox="1"/>
          <p:nvPr/>
        </p:nvSpPr>
        <p:spPr>
          <a:xfrm>
            <a:off x="4742689" y="3255190"/>
            <a:ext cx="24066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44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8" name="Google Shape;288;p21"/>
          <p:cNvSpPr txBox="1"/>
          <p:nvPr/>
        </p:nvSpPr>
        <p:spPr>
          <a:xfrm>
            <a:off x="6911412" y="3255190"/>
            <a:ext cx="22860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33</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89" name="Google Shape;289;p21"/>
          <p:cNvSpPr txBox="1"/>
          <p:nvPr/>
        </p:nvSpPr>
        <p:spPr>
          <a:xfrm>
            <a:off x="8107490" y="3255190"/>
            <a:ext cx="21336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0" name="Google Shape;290;p21"/>
          <p:cNvSpPr txBox="1"/>
          <p:nvPr/>
        </p:nvSpPr>
        <p:spPr>
          <a:xfrm>
            <a:off x="3981767" y="3578633"/>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16</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1" name="Google Shape;291;p21"/>
          <p:cNvSpPr txBox="1"/>
          <p:nvPr/>
        </p:nvSpPr>
        <p:spPr>
          <a:xfrm>
            <a:off x="5199006" y="3578633"/>
            <a:ext cx="23367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29</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2" name="Google Shape;292;p21"/>
          <p:cNvSpPr txBox="1"/>
          <p:nvPr/>
        </p:nvSpPr>
        <p:spPr>
          <a:xfrm>
            <a:off x="7102371" y="3578633"/>
            <a:ext cx="22669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41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3" name="Google Shape;293;p21"/>
          <p:cNvSpPr txBox="1"/>
          <p:nvPr/>
        </p:nvSpPr>
        <p:spPr>
          <a:xfrm>
            <a:off x="8616494" y="3578633"/>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4" name="Google Shape;294;p21"/>
          <p:cNvSpPr txBox="1"/>
          <p:nvPr/>
        </p:nvSpPr>
        <p:spPr>
          <a:xfrm>
            <a:off x="3547005" y="3902078"/>
            <a:ext cx="22542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18</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5" name="Google Shape;295;p21"/>
          <p:cNvSpPr txBox="1"/>
          <p:nvPr/>
        </p:nvSpPr>
        <p:spPr>
          <a:xfrm>
            <a:off x="4850283" y="3902078"/>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37</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6" name="Google Shape;296;p21"/>
          <p:cNvSpPr txBox="1"/>
          <p:nvPr/>
        </p:nvSpPr>
        <p:spPr>
          <a:xfrm>
            <a:off x="6908444" y="3902078"/>
            <a:ext cx="23495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34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7" name="Google Shape;297;p21"/>
          <p:cNvSpPr txBox="1"/>
          <p:nvPr/>
        </p:nvSpPr>
        <p:spPr>
          <a:xfrm>
            <a:off x="8140744" y="3902078"/>
            <a:ext cx="21336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8" name="Google Shape;298;p21"/>
          <p:cNvSpPr txBox="1"/>
          <p:nvPr/>
        </p:nvSpPr>
        <p:spPr>
          <a:xfrm>
            <a:off x="2515884" y="4225523"/>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299" name="Google Shape;299;p21"/>
          <p:cNvSpPr txBox="1"/>
          <p:nvPr/>
        </p:nvSpPr>
        <p:spPr>
          <a:xfrm>
            <a:off x="4470568" y="4225523"/>
            <a:ext cx="224154"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57</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00" name="Google Shape;300;p21"/>
          <p:cNvSpPr txBox="1"/>
          <p:nvPr/>
        </p:nvSpPr>
        <p:spPr>
          <a:xfrm>
            <a:off x="6562066" y="4225523"/>
            <a:ext cx="22161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01" name="Google Shape;301;p21"/>
          <p:cNvSpPr txBox="1"/>
          <p:nvPr/>
        </p:nvSpPr>
        <p:spPr>
          <a:xfrm>
            <a:off x="7383839" y="4225523"/>
            <a:ext cx="15240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500" b="1" baseline="-25000">
                <a:solidFill>
                  <a:srgbClr val="FFFFFF"/>
                </a:solidFill>
                <a:latin typeface="Arial"/>
                <a:ea typeface="Arial"/>
                <a:cs typeface="Arial"/>
                <a:sym typeface="Arial"/>
              </a:rPr>
              <a:t>7</a:t>
            </a:r>
            <a:r>
              <a:rPr lang="en-US" sz="550" b="1">
                <a:solidFill>
                  <a:srgbClr val="FFFFFF"/>
                </a:solidFill>
                <a:latin typeface="Arial"/>
                <a:ea typeface="Arial"/>
                <a:cs typeface="Arial"/>
                <a:sym typeface="Arial"/>
              </a:rPr>
              <a:t>%</a:t>
            </a:r>
            <a:endParaRPr sz="550">
              <a:solidFill>
                <a:schemeClr val="dk1"/>
              </a:solidFill>
              <a:latin typeface="Arial"/>
              <a:ea typeface="Arial"/>
              <a:cs typeface="Arial"/>
              <a:sym typeface="Arial"/>
            </a:endParaRPr>
          </a:p>
        </p:txBody>
      </p:sp>
      <p:sp>
        <p:nvSpPr>
          <p:cNvPr id="302" name="Google Shape;302;p21"/>
          <p:cNvSpPr txBox="1"/>
          <p:nvPr/>
        </p:nvSpPr>
        <p:spPr>
          <a:xfrm>
            <a:off x="4720485" y="4548966"/>
            <a:ext cx="21336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03" name="Google Shape;303;p21"/>
          <p:cNvSpPr txBox="1"/>
          <p:nvPr/>
        </p:nvSpPr>
        <p:spPr>
          <a:xfrm>
            <a:off x="5501449" y="4548966"/>
            <a:ext cx="22542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18</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04" name="Google Shape;304;p21"/>
          <p:cNvSpPr txBox="1"/>
          <p:nvPr/>
        </p:nvSpPr>
        <p:spPr>
          <a:xfrm>
            <a:off x="7369717" y="4548966"/>
            <a:ext cx="23495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50</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05" name="Google Shape;305;p21"/>
          <p:cNvSpPr txBox="1"/>
          <p:nvPr/>
        </p:nvSpPr>
        <p:spPr>
          <a:xfrm>
            <a:off x="9276553" y="4548966"/>
            <a:ext cx="22161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21</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06" name="Google Shape;306;p21"/>
          <p:cNvSpPr txBox="1"/>
          <p:nvPr/>
        </p:nvSpPr>
        <p:spPr>
          <a:xfrm>
            <a:off x="5129238" y="4872411"/>
            <a:ext cx="15557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500" b="1" baseline="-25000">
                <a:solidFill>
                  <a:srgbClr val="FFFFFF"/>
                </a:solidFill>
                <a:latin typeface="Arial"/>
                <a:ea typeface="Arial"/>
                <a:cs typeface="Arial"/>
                <a:sym typeface="Arial"/>
              </a:rPr>
              <a:t>5</a:t>
            </a:r>
            <a:r>
              <a:rPr lang="en-US" sz="550" b="1">
                <a:solidFill>
                  <a:srgbClr val="FFFFFF"/>
                </a:solidFill>
                <a:latin typeface="Arial"/>
                <a:ea typeface="Arial"/>
                <a:cs typeface="Arial"/>
                <a:sym typeface="Arial"/>
              </a:rPr>
              <a:t>%</a:t>
            </a:r>
            <a:endParaRPr sz="550">
              <a:solidFill>
                <a:schemeClr val="dk1"/>
              </a:solidFill>
              <a:latin typeface="Arial"/>
              <a:ea typeface="Arial"/>
              <a:cs typeface="Arial"/>
              <a:sym typeface="Arial"/>
            </a:endParaRPr>
          </a:p>
        </p:txBody>
      </p:sp>
      <p:sp>
        <p:nvSpPr>
          <p:cNvPr id="307" name="Google Shape;307;p21"/>
          <p:cNvSpPr txBox="1"/>
          <p:nvPr/>
        </p:nvSpPr>
        <p:spPr>
          <a:xfrm>
            <a:off x="5610409" y="4872411"/>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08" name="Google Shape;308;p21"/>
          <p:cNvSpPr txBox="1"/>
          <p:nvPr/>
        </p:nvSpPr>
        <p:spPr>
          <a:xfrm>
            <a:off x="7459622" y="4872411"/>
            <a:ext cx="227329"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55</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09" name="Google Shape;309;p21"/>
          <p:cNvSpPr txBox="1"/>
          <p:nvPr/>
        </p:nvSpPr>
        <p:spPr>
          <a:xfrm>
            <a:off x="9756909" y="4872411"/>
            <a:ext cx="22606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27</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10" name="Google Shape;310;p21"/>
          <p:cNvSpPr txBox="1"/>
          <p:nvPr/>
        </p:nvSpPr>
        <p:spPr>
          <a:xfrm>
            <a:off x="3766178" y="5195855"/>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11" name="Google Shape;311;p21"/>
          <p:cNvSpPr txBox="1"/>
          <p:nvPr/>
        </p:nvSpPr>
        <p:spPr>
          <a:xfrm>
            <a:off x="4984431" y="5195855"/>
            <a:ext cx="227965"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35</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12" name="Google Shape;312;p21"/>
          <p:cNvSpPr txBox="1"/>
          <p:nvPr/>
        </p:nvSpPr>
        <p:spPr>
          <a:xfrm>
            <a:off x="6994748" y="5195855"/>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37</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13" name="Google Shape;313;p21"/>
          <p:cNvSpPr txBox="1"/>
          <p:nvPr/>
        </p:nvSpPr>
        <p:spPr>
          <a:xfrm>
            <a:off x="8433480" y="5195855"/>
            <a:ext cx="224790" cy="15176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1">
                <a:solidFill>
                  <a:srgbClr val="FFFFFF"/>
                </a:solidFill>
                <a:latin typeface="Arial"/>
                <a:ea typeface="Arial"/>
                <a:cs typeface="Arial"/>
                <a:sym typeface="Arial"/>
              </a:rPr>
              <a:t>14</a:t>
            </a:r>
            <a:r>
              <a:rPr lang="en-US" sz="825" b="1" baseline="30000">
                <a:solidFill>
                  <a:srgbClr val="FFFFFF"/>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14" name="Google Shape;314;p21"/>
          <p:cNvSpPr txBox="1"/>
          <p:nvPr/>
        </p:nvSpPr>
        <p:spPr>
          <a:xfrm>
            <a:off x="9251070" y="3285592"/>
            <a:ext cx="1314450" cy="1047750"/>
          </a:xfrm>
          <a:prstGeom prst="rect">
            <a:avLst/>
          </a:prstGeom>
          <a:solidFill>
            <a:srgbClr val="FFFFFF"/>
          </a:solidFill>
          <a:ln w="1050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152400" marR="0" lvl="0" indent="-102870" algn="l" rtl="0">
              <a:lnSpc>
                <a:spcPct val="100000"/>
              </a:lnSpc>
              <a:spcBef>
                <a:spcPts val="0"/>
              </a:spcBef>
              <a:spcAft>
                <a:spcPts val="0"/>
              </a:spcAft>
              <a:buClr>
                <a:srgbClr val="307DA1"/>
              </a:buClr>
              <a:buSzPts val="800"/>
              <a:buFont typeface="Noto Sans Symbols"/>
              <a:buChar char="■"/>
            </a:pPr>
            <a:r>
              <a:rPr lang="en-US" sz="800" b="1">
                <a:solidFill>
                  <a:srgbClr val="231F20"/>
                </a:solidFill>
                <a:latin typeface="Arial"/>
                <a:ea typeface="Arial"/>
                <a:cs typeface="Arial"/>
                <a:sym typeface="Arial"/>
              </a:rPr>
              <a:t>High Decline</a:t>
            </a:r>
            <a:endParaRPr sz="800">
              <a:solidFill>
                <a:schemeClr val="dk1"/>
              </a:solidFill>
              <a:latin typeface="Arial"/>
              <a:ea typeface="Arial"/>
              <a:cs typeface="Arial"/>
              <a:sym typeface="Arial"/>
            </a:endParaRPr>
          </a:p>
          <a:p>
            <a:pPr marL="0" marR="0" lvl="0" indent="0" algn="l" rtl="0">
              <a:lnSpc>
                <a:spcPct val="100000"/>
              </a:lnSpc>
              <a:spcBef>
                <a:spcPts val="39"/>
              </a:spcBef>
              <a:spcAft>
                <a:spcPts val="0"/>
              </a:spcAft>
              <a:buClr>
                <a:srgbClr val="307DA1"/>
              </a:buClr>
              <a:buSzPts val="600"/>
              <a:buFont typeface="Noto Sans Symbols"/>
              <a:buNone/>
            </a:pPr>
            <a:endParaRPr sz="600">
              <a:solidFill>
                <a:schemeClr val="dk1"/>
              </a:solidFill>
              <a:latin typeface="Times New Roman"/>
              <a:ea typeface="Times New Roman"/>
              <a:cs typeface="Times New Roman"/>
              <a:sym typeface="Times New Roman"/>
            </a:endParaRPr>
          </a:p>
          <a:p>
            <a:pPr marL="152400" marR="0" lvl="0" indent="-102870" algn="l" rtl="0">
              <a:lnSpc>
                <a:spcPct val="100000"/>
              </a:lnSpc>
              <a:spcBef>
                <a:spcPts val="0"/>
              </a:spcBef>
              <a:spcAft>
                <a:spcPts val="0"/>
              </a:spcAft>
              <a:buClr>
                <a:srgbClr val="307DA1"/>
              </a:buClr>
              <a:buSzPts val="800"/>
              <a:buFont typeface="Noto Sans Symbols"/>
              <a:buChar char="■"/>
            </a:pPr>
            <a:r>
              <a:rPr lang="en-US" sz="800" b="1">
                <a:solidFill>
                  <a:srgbClr val="231F20"/>
                </a:solidFill>
                <a:latin typeface="Arial"/>
                <a:ea typeface="Arial"/>
                <a:cs typeface="Arial"/>
                <a:sym typeface="Arial"/>
              </a:rPr>
              <a:t>Moderate Decline</a:t>
            </a:r>
            <a:endParaRPr sz="800">
              <a:solidFill>
                <a:schemeClr val="dk1"/>
              </a:solidFill>
              <a:latin typeface="Arial"/>
              <a:ea typeface="Arial"/>
              <a:cs typeface="Arial"/>
              <a:sym typeface="Arial"/>
            </a:endParaRPr>
          </a:p>
          <a:p>
            <a:pPr marL="0" marR="0" lvl="0" indent="0" algn="l" rtl="0">
              <a:lnSpc>
                <a:spcPct val="100000"/>
              </a:lnSpc>
              <a:spcBef>
                <a:spcPts val="39"/>
              </a:spcBef>
              <a:spcAft>
                <a:spcPts val="0"/>
              </a:spcAft>
              <a:buClr>
                <a:srgbClr val="307DA1"/>
              </a:buClr>
              <a:buSzPts val="600"/>
              <a:buFont typeface="Noto Sans Symbols"/>
              <a:buNone/>
            </a:pPr>
            <a:endParaRPr sz="600">
              <a:solidFill>
                <a:schemeClr val="dk1"/>
              </a:solidFill>
              <a:latin typeface="Times New Roman"/>
              <a:ea typeface="Times New Roman"/>
              <a:cs typeface="Times New Roman"/>
              <a:sym typeface="Times New Roman"/>
            </a:endParaRPr>
          </a:p>
          <a:p>
            <a:pPr marL="152400" marR="0" lvl="0" indent="-102870" algn="l" rtl="0">
              <a:lnSpc>
                <a:spcPct val="100000"/>
              </a:lnSpc>
              <a:spcBef>
                <a:spcPts val="0"/>
              </a:spcBef>
              <a:spcAft>
                <a:spcPts val="0"/>
              </a:spcAft>
              <a:buClr>
                <a:srgbClr val="307DA1"/>
              </a:buClr>
              <a:buSzPts val="800"/>
              <a:buFont typeface="Noto Sans Symbols"/>
              <a:buChar char="■"/>
            </a:pPr>
            <a:r>
              <a:rPr lang="en-US" sz="800" b="1">
                <a:solidFill>
                  <a:srgbClr val="231F20"/>
                </a:solidFill>
                <a:latin typeface="Arial"/>
                <a:ea typeface="Arial"/>
                <a:cs typeface="Arial"/>
                <a:sym typeface="Arial"/>
              </a:rPr>
              <a:t>Moderate Growth</a:t>
            </a:r>
            <a:endParaRPr sz="800">
              <a:solidFill>
                <a:schemeClr val="dk1"/>
              </a:solidFill>
              <a:latin typeface="Arial"/>
              <a:ea typeface="Arial"/>
              <a:cs typeface="Arial"/>
              <a:sym typeface="Arial"/>
            </a:endParaRPr>
          </a:p>
          <a:p>
            <a:pPr marL="0" marR="0" lvl="0" indent="0" algn="l" rtl="0">
              <a:lnSpc>
                <a:spcPct val="100000"/>
              </a:lnSpc>
              <a:spcBef>
                <a:spcPts val="39"/>
              </a:spcBef>
              <a:spcAft>
                <a:spcPts val="0"/>
              </a:spcAft>
              <a:buClr>
                <a:srgbClr val="307DA1"/>
              </a:buClr>
              <a:buSzPts val="600"/>
              <a:buFont typeface="Noto Sans Symbols"/>
              <a:buNone/>
            </a:pPr>
            <a:endParaRPr sz="600">
              <a:solidFill>
                <a:schemeClr val="dk1"/>
              </a:solidFill>
              <a:latin typeface="Times New Roman"/>
              <a:ea typeface="Times New Roman"/>
              <a:cs typeface="Times New Roman"/>
              <a:sym typeface="Times New Roman"/>
            </a:endParaRPr>
          </a:p>
          <a:p>
            <a:pPr marL="152400" marR="0" lvl="0" indent="-102870" algn="l" rtl="0">
              <a:lnSpc>
                <a:spcPct val="100000"/>
              </a:lnSpc>
              <a:spcBef>
                <a:spcPts val="0"/>
              </a:spcBef>
              <a:spcAft>
                <a:spcPts val="0"/>
              </a:spcAft>
              <a:buClr>
                <a:srgbClr val="307DA1"/>
              </a:buClr>
              <a:buSzPts val="800"/>
              <a:buFont typeface="Noto Sans Symbols"/>
              <a:buChar char="■"/>
            </a:pPr>
            <a:r>
              <a:rPr lang="en-US" sz="800" b="1">
                <a:solidFill>
                  <a:srgbClr val="231F20"/>
                </a:solidFill>
                <a:latin typeface="Arial"/>
                <a:ea typeface="Arial"/>
                <a:cs typeface="Arial"/>
                <a:sym typeface="Arial"/>
              </a:rPr>
              <a:t>High Growth</a:t>
            </a:r>
            <a:endParaRPr sz="800">
              <a:solidFill>
                <a:schemeClr val="dk1"/>
              </a:solidFill>
              <a:latin typeface="Arial"/>
              <a:ea typeface="Arial"/>
              <a:cs typeface="Arial"/>
              <a:sym typeface="Arial"/>
            </a:endParaRPr>
          </a:p>
          <a:p>
            <a:pPr marL="49530" marR="0" lvl="0" indent="0" algn="l" rtl="0">
              <a:lnSpc>
                <a:spcPct val="100000"/>
              </a:lnSpc>
              <a:spcBef>
                <a:spcPts val="245"/>
              </a:spcBef>
              <a:spcAft>
                <a:spcPts val="0"/>
              </a:spcAft>
              <a:buNone/>
            </a:pPr>
            <a:r>
              <a:rPr lang="en-US" sz="450" b="0">
                <a:solidFill>
                  <a:srgbClr val="231F20"/>
                </a:solidFill>
                <a:latin typeface="Arial"/>
                <a:ea typeface="Arial"/>
                <a:cs typeface="Arial"/>
                <a:sym typeface="Arial"/>
              </a:rPr>
              <a:t>Totals may not equal 100% due to rounding</a:t>
            </a:r>
            <a:endParaRPr sz="450">
              <a:solidFill>
                <a:schemeClr val="dk1"/>
              </a:solidFill>
              <a:latin typeface="Arial"/>
              <a:ea typeface="Arial"/>
              <a:cs typeface="Arial"/>
              <a:sym typeface="Arial"/>
            </a:endParaRPr>
          </a:p>
          <a:p>
            <a:pPr marL="49530" marR="0" lvl="0" indent="0" algn="l" rtl="0">
              <a:lnSpc>
                <a:spcPct val="100000"/>
              </a:lnSpc>
              <a:spcBef>
                <a:spcPts val="120"/>
              </a:spcBef>
              <a:spcAft>
                <a:spcPts val="0"/>
              </a:spcAft>
              <a:buNone/>
            </a:pPr>
            <a:r>
              <a:rPr lang="en-US" sz="450" b="0" i="1">
                <a:solidFill>
                  <a:srgbClr val="231F20"/>
                </a:solidFill>
                <a:latin typeface="Arial"/>
                <a:ea typeface="Arial"/>
                <a:cs typeface="Arial"/>
                <a:sym typeface="Arial"/>
              </a:rPr>
              <a:t>Source: NAIS, Total Enrollment, DASL</a:t>
            </a:r>
            <a:endParaRPr sz="450">
              <a:solidFill>
                <a:schemeClr val="dk1"/>
              </a:solidFill>
              <a:latin typeface="Arial"/>
              <a:ea typeface="Arial"/>
              <a:cs typeface="Arial"/>
              <a:sym typeface="Arial"/>
            </a:endParaRPr>
          </a:p>
        </p:txBody>
      </p:sp>
      <p:sp>
        <p:nvSpPr>
          <p:cNvPr id="315" name="Google Shape;315;p21"/>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noAutofit/>
          </a:bodyPr>
          <a:lstStyle/>
          <a:p>
            <a:pPr marL="12700" lvl="0" indent="0" algn="l" rtl="0">
              <a:lnSpc>
                <a:spcPct val="114545"/>
              </a:lnSpc>
              <a:spcBef>
                <a:spcPts val="0"/>
              </a:spcBef>
              <a:spcAft>
                <a:spcPts val="0"/>
              </a:spcAft>
              <a:buNone/>
            </a:pPr>
            <a:r>
              <a:rPr lang="en-US" sz="2200">
                <a:solidFill>
                  <a:srgbClr val="231F20"/>
                </a:solidFill>
              </a:rPr>
              <a:t>Independent School Enrollment Change by Major Metro Area</a:t>
            </a:r>
            <a:endParaRPr sz="2200"/>
          </a:p>
          <a:p>
            <a:pPr marL="12700" lvl="0" indent="0" algn="l" rtl="0">
              <a:lnSpc>
                <a:spcPct val="114545"/>
              </a:lnSpc>
              <a:spcBef>
                <a:spcPts val="0"/>
              </a:spcBef>
              <a:spcAft>
                <a:spcPts val="0"/>
              </a:spcAft>
              <a:buNone/>
            </a:pPr>
            <a:r>
              <a:rPr lang="en-US" sz="2200" b="0">
                <a:solidFill>
                  <a:srgbClr val="231F20"/>
                </a:solidFill>
              </a:rPr>
              <a:t>2013-14 to 2017-18</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2"/>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noAutofit/>
          </a:bodyPr>
          <a:lstStyle/>
          <a:p>
            <a:pPr marL="12700" lvl="0" indent="0" algn="l" rtl="0">
              <a:lnSpc>
                <a:spcPct val="114545"/>
              </a:lnSpc>
              <a:spcBef>
                <a:spcPts val="0"/>
              </a:spcBef>
              <a:spcAft>
                <a:spcPts val="0"/>
              </a:spcAft>
              <a:buNone/>
            </a:pPr>
            <a:r>
              <a:rPr lang="en-US" sz="2200">
                <a:solidFill>
                  <a:srgbClr val="231F20"/>
                </a:solidFill>
              </a:rPr>
              <a:t>Change in School-Age Population and</a:t>
            </a:r>
            <a:endParaRPr sz="2200"/>
          </a:p>
          <a:p>
            <a:pPr marL="12700" lvl="0" indent="0" algn="l" rtl="0">
              <a:lnSpc>
                <a:spcPct val="114545"/>
              </a:lnSpc>
              <a:spcBef>
                <a:spcPts val="0"/>
              </a:spcBef>
              <a:spcAft>
                <a:spcPts val="0"/>
              </a:spcAft>
              <a:buNone/>
            </a:pPr>
            <a:r>
              <a:rPr lang="en-US" sz="2200">
                <a:solidFill>
                  <a:srgbClr val="231F20"/>
                </a:solidFill>
              </a:rPr>
              <a:t>Change in Independent School Enrollment, </a:t>
            </a:r>
            <a:r>
              <a:rPr lang="en-US" sz="2200" b="0">
                <a:solidFill>
                  <a:srgbClr val="231F20"/>
                </a:solidFill>
              </a:rPr>
              <a:t>2010-2017</a:t>
            </a:r>
            <a:endParaRPr sz="2200"/>
          </a:p>
        </p:txBody>
      </p:sp>
      <p:sp>
        <p:nvSpPr>
          <p:cNvPr id="321" name="Google Shape;321;p22"/>
          <p:cNvSpPr/>
          <p:nvPr/>
        </p:nvSpPr>
        <p:spPr>
          <a:xfrm>
            <a:off x="2597503" y="1310017"/>
            <a:ext cx="6551611" cy="424136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22"/>
          <p:cNvSpPr/>
          <p:nvPr/>
        </p:nvSpPr>
        <p:spPr>
          <a:xfrm>
            <a:off x="1852321" y="4133881"/>
            <a:ext cx="1642364" cy="122264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22"/>
          <p:cNvSpPr txBox="1"/>
          <p:nvPr/>
        </p:nvSpPr>
        <p:spPr>
          <a:xfrm>
            <a:off x="3407770" y="1503727"/>
            <a:ext cx="20574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WA</a:t>
            </a:r>
            <a:endParaRPr sz="900">
              <a:solidFill>
                <a:schemeClr val="dk1"/>
              </a:solidFill>
              <a:latin typeface="Arial"/>
              <a:ea typeface="Arial"/>
              <a:cs typeface="Arial"/>
              <a:sym typeface="Arial"/>
            </a:endParaRPr>
          </a:p>
        </p:txBody>
      </p:sp>
      <p:sp>
        <p:nvSpPr>
          <p:cNvPr id="324" name="Google Shape;324;p22"/>
          <p:cNvSpPr txBox="1"/>
          <p:nvPr/>
        </p:nvSpPr>
        <p:spPr>
          <a:xfrm>
            <a:off x="3253147" y="1979679"/>
            <a:ext cx="19748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OR</a:t>
            </a:r>
            <a:endParaRPr sz="900">
              <a:solidFill>
                <a:schemeClr val="dk1"/>
              </a:solidFill>
              <a:latin typeface="Arial"/>
              <a:ea typeface="Arial"/>
              <a:cs typeface="Arial"/>
              <a:sym typeface="Arial"/>
            </a:endParaRPr>
          </a:p>
        </p:txBody>
      </p:sp>
      <p:sp>
        <p:nvSpPr>
          <p:cNvPr id="325" name="Google Shape;325;p22"/>
          <p:cNvSpPr txBox="1"/>
          <p:nvPr/>
        </p:nvSpPr>
        <p:spPr>
          <a:xfrm>
            <a:off x="3099698" y="3016285"/>
            <a:ext cx="18415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CA</a:t>
            </a:r>
            <a:endParaRPr sz="900">
              <a:solidFill>
                <a:schemeClr val="dk1"/>
              </a:solidFill>
              <a:latin typeface="Arial"/>
              <a:ea typeface="Arial"/>
              <a:cs typeface="Arial"/>
              <a:sym typeface="Arial"/>
            </a:endParaRPr>
          </a:p>
        </p:txBody>
      </p:sp>
      <p:sp>
        <p:nvSpPr>
          <p:cNvPr id="326" name="Google Shape;326;p22"/>
          <p:cNvSpPr txBox="1"/>
          <p:nvPr/>
        </p:nvSpPr>
        <p:spPr>
          <a:xfrm>
            <a:off x="3473350" y="2737894"/>
            <a:ext cx="18605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NX</a:t>
            </a:r>
            <a:endParaRPr sz="900">
              <a:solidFill>
                <a:schemeClr val="dk1"/>
              </a:solidFill>
              <a:latin typeface="Arial"/>
              <a:ea typeface="Arial"/>
              <a:cs typeface="Arial"/>
              <a:sym typeface="Arial"/>
            </a:endParaRPr>
          </a:p>
        </p:txBody>
      </p:sp>
      <p:sp>
        <p:nvSpPr>
          <p:cNvPr id="327" name="Google Shape;327;p22"/>
          <p:cNvSpPr txBox="1"/>
          <p:nvPr/>
        </p:nvSpPr>
        <p:spPr>
          <a:xfrm>
            <a:off x="3926425" y="2164921"/>
            <a:ext cx="14668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ID</a:t>
            </a:r>
            <a:endParaRPr sz="900">
              <a:solidFill>
                <a:schemeClr val="dk1"/>
              </a:solidFill>
              <a:latin typeface="Arial"/>
              <a:ea typeface="Arial"/>
              <a:cs typeface="Arial"/>
              <a:sym typeface="Arial"/>
            </a:endParaRPr>
          </a:p>
        </p:txBody>
      </p:sp>
      <p:sp>
        <p:nvSpPr>
          <p:cNvPr id="328" name="Google Shape;328;p22"/>
          <p:cNvSpPr txBox="1"/>
          <p:nvPr/>
        </p:nvSpPr>
        <p:spPr>
          <a:xfrm>
            <a:off x="4430416" y="1771912"/>
            <a:ext cx="19685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MT</a:t>
            </a:r>
            <a:endParaRPr sz="900">
              <a:solidFill>
                <a:schemeClr val="dk1"/>
              </a:solidFill>
              <a:latin typeface="Arial"/>
              <a:ea typeface="Arial"/>
              <a:cs typeface="Arial"/>
              <a:sym typeface="Arial"/>
            </a:endParaRPr>
          </a:p>
        </p:txBody>
      </p:sp>
      <p:sp>
        <p:nvSpPr>
          <p:cNvPr id="329" name="Google Shape;329;p22"/>
          <p:cNvSpPr txBox="1"/>
          <p:nvPr/>
        </p:nvSpPr>
        <p:spPr>
          <a:xfrm>
            <a:off x="4549844" y="2378789"/>
            <a:ext cx="20574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WY</a:t>
            </a:r>
            <a:endParaRPr sz="900">
              <a:solidFill>
                <a:schemeClr val="dk1"/>
              </a:solidFill>
              <a:latin typeface="Arial"/>
              <a:ea typeface="Arial"/>
              <a:cs typeface="Arial"/>
              <a:sym typeface="Arial"/>
            </a:endParaRPr>
          </a:p>
        </p:txBody>
      </p:sp>
      <p:sp>
        <p:nvSpPr>
          <p:cNvPr id="330" name="Google Shape;330;p22"/>
          <p:cNvSpPr txBox="1"/>
          <p:nvPr/>
        </p:nvSpPr>
        <p:spPr>
          <a:xfrm>
            <a:off x="4067792" y="2853333"/>
            <a:ext cx="18097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UT</a:t>
            </a:r>
            <a:endParaRPr sz="900">
              <a:solidFill>
                <a:schemeClr val="dk1"/>
              </a:solidFill>
              <a:latin typeface="Arial"/>
              <a:ea typeface="Arial"/>
              <a:cs typeface="Arial"/>
              <a:sym typeface="Arial"/>
            </a:endParaRPr>
          </a:p>
        </p:txBody>
      </p:sp>
      <p:sp>
        <p:nvSpPr>
          <p:cNvPr id="331" name="Google Shape;331;p22"/>
          <p:cNvSpPr txBox="1"/>
          <p:nvPr/>
        </p:nvSpPr>
        <p:spPr>
          <a:xfrm>
            <a:off x="3944844" y="3558990"/>
            <a:ext cx="17081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AZ</a:t>
            </a:r>
            <a:endParaRPr sz="900">
              <a:solidFill>
                <a:schemeClr val="dk1"/>
              </a:solidFill>
              <a:latin typeface="Arial"/>
              <a:ea typeface="Arial"/>
              <a:cs typeface="Arial"/>
              <a:sym typeface="Arial"/>
            </a:endParaRPr>
          </a:p>
        </p:txBody>
      </p:sp>
      <p:sp>
        <p:nvSpPr>
          <p:cNvPr id="332" name="Google Shape;332;p22"/>
          <p:cNvSpPr txBox="1"/>
          <p:nvPr/>
        </p:nvSpPr>
        <p:spPr>
          <a:xfrm>
            <a:off x="4694260" y="2974990"/>
            <a:ext cx="20574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CO</a:t>
            </a:r>
            <a:endParaRPr sz="900">
              <a:solidFill>
                <a:schemeClr val="dk1"/>
              </a:solidFill>
              <a:latin typeface="Arial"/>
              <a:ea typeface="Arial"/>
              <a:cs typeface="Arial"/>
              <a:sym typeface="Arial"/>
            </a:endParaRPr>
          </a:p>
        </p:txBody>
      </p:sp>
      <p:sp>
        <p:nvSpPr>
          <p:cNvPr id="333" name="Google Shape;333;p22"/>
          <p:cNvSpPr txBox="1"/>
          <p:nvPr/>
        </p:nvSpPr>
        <p:spPr>
          <a:xfrm>
            <a:off x="4544799" y="3602045"/>
            <a:ext cx="21590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NM</a:t>
            </a:r>
            <a:endParaRPr sz="900">
              <a:solidFill>
                <a:schemeClr val="dk1"/>
              </a:solidFill>
              <a:latin typeface="Arial"/>
              <a:ea typeface="Arial"/>
              <a:cs typeface="Arial"/>
              <a:sym typeface="Arial"/>
            </a:endParaRPr>
          </a:p>
        </p:txBody>
      </p:sp>
      <p:sp>
        <p:nvSpPr>
          <p:cNvPr id="334" name="Google Shape;334;p22"/>
          <p:cNvSpPr txBox="1"/>
          <p:nvPr/>
        </p:nvSpPr>
        <p:spPr>
          <a:xfrm>
            <a:off x="5343840" y="4069198"/>
            <a:ext cx="16700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TX</a:t>
            </a:r>
            <a:endParaRPr sz="900">
              <a:solidFill>
                <a:schemeClr val="dk1"/>
              </a:solidFill>
              <a:latin typeface="Arial"/>
              <a:ea typeface="Arial"/>
              <a:cs typeface="Arial"/>
              <a:sym typeface="Arial"/>
            </a:endParaRPr>
          </a:p>
        </p:txBody>
      </p:sp>
      <p:sp>
        <p:nvSpPr>
          <p:cNvPr id="335" name="Google Shape;335;p22"/>
          <p:cNvSpPr txBox="1"/>
          <p:nvPr/>
        </p:nvSpPr>
        <p:spPr>
          <a:xfrm>
            <a:off x="2600048" y="4536235"/>
            <a:ext cx="17272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AK</a:t>
            </a:r>
            <a:endParaRPr sz="900">
              <a:solidFill>
                <a:schemeClr val="dk1"/>
              </a:solidFill>
              <a:latin typeface="Arial"/>
              <a:ea typeface="Arial"/>
              <a:cs typeface="Arial"/>
              <a:sym typeface="Arial"/>
            </a:endParaRPr>
          </a:p>
        </p:txBody>
      </p:sp>
      <p:sp>
        <p:nvSpPr>
          <p:cNvPr id="336" name="Google Shape;336;p22"/>
          <p:cNvSpPr txBox="1"/>
          <p:nvPr/>
        </p:nvSpPr>
        <p:spPr>
          <a:xfrm>
            <a:off x="4899212" y="5350527"/>
            <a:ext cx="14859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FFFFFF"/>
                </a:solidFill>
                <a:latin typeface="Arial"/>
                <a:ea typeface="Arial"/>
                <a:cs typeface="Arial"/>
                <a:sym typeface="Arial"/>
              </a:rPr>
              <a:t>HI</a:t>
            </a:r>
            <a:endParaRPr sz="900">
              <a:solidFill>
                <a:schemeClr val="dk1"/>
              </a:solidFill>
              <a:latin typeface="Arial"/>
              <a:ea typeface="Arial"/>
              <a:cs typeface="Arial"/>
              <a:sym typeface="Arial"/>
            </a:endParaRPr>
          </a:p>
        </p:txBody>
      </p:sp>
      <p:sp>
        <p:nvSpPr>
          <p:cNvPr id="337" name="Google Shape;337;p22"/>
          <p:cNvSpPr txBox="1"/>
          <p:nvPr/>
        </p:nvSpPr>
        <p:spPr>
          <a:xfrm>
            <a:off x="5549144" y="3525438"/>
            <a:ext cx="19494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OK</a:t>
            </a:r>
            <a:endParaRPr sz="900">
              <a:solidFill>
                <a:schemeClr val="dk1"/>
              </a:solidFill>
              <a:latin typeface="Arial"/>
              <a:ea typeface="Arial"/>
              <a:cs typeface="Arial"/>
              <a:sym typeface="Arial"/>
            </a:endParaRPr>
          </a:p>
        </p:txBody>
      </p:sp>
      <p:sp>
        <p:nvSpPr>
          <p:cNvPr id="338" name="Google Shape;338;p22"/>
          <p:cNvSpPr txBox="1"/>
          <p:nvPr/>
        </p:nvSpPr>
        <p:spPr>
          <a:xfrm>
            <a:off x="5509608" y="3099932"/>
            <a:ext cx="16256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KS</a:t>
            </a:r>
            <a:endParaRPr sz="900">
              <a:solidFill>
                <a:schemeClr val="dk1"/>
              </a:solidFill>
              <a:latin typeface="Arial"/>
              <a:ea typeface="Arial"/>
              <a:cs typeface="Arial"/>
              <a:sym typeface="Arial"/>
            </a:endParaRPr>
          </a:p>
        </p:txBody>
      </p:sp>
      <p:sp>
        <p:nvSpPr>
          <p:cNvPr id="339" name="Google Shape;339;p22"/>
          <p:cNvSpPr txBox="1"/>
          <p:nvPr/>
        </p:nvSpPr>
        <p:spPr>
          <a:xfrm>
            <a:off x="5337271" y="2660934"/>
            <a:ext cx="18161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NE</a:t>
            </a:r>
            <a:endParaRPr sz="900">
              <a:solidFill>
                <a:schemeClr val="dk1"/>
              </a:solidFill>
              <a:latin typeface="Arial"/>
              <a:ea typeface="Arial"/>
              <a:cs typeface="Arial"/>
              <a:sym typeface="Arial"/>
            </a:endParaRPr>
          </a:p>
        </p:txBody>
      </p:sp>
      <p:sp>
        <p:nvSpPr>
          <p:cNvPr id="340" name="Google Shape;340;p22"/>
          <p:cNvSpPr txBox="1"/>
          <p:nvPr/>
        </p:nvSpPr>
        <p:spPr>
          <a:xfrm>
            <a:off x="5329176" y="2234255"/>
            <a:ext cx="17653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SD</a:t>
            </a:r>
            <a:endParaRPr sz="900">
              <a:solidFill>
                <a:schemeClr val="dk1"/>
              </a:solidFill>
              <a:latin typeface="Arial"/>
              <a:ea typeface="Arial"/>
              <a:cs typeface="Arial"/>
              <a:sym typeface="Arial"/>
            </a:endParaRPr>
          </a:p>
        </p:txBody>
      </p:sp>
      <p:sp>
        <p:nvSpPr>
          <p:cNvPr id="341" name="Google Shape;341;p22"/>
          <p:cNvSpPr txBox="1"/>
          <p:nvPr/>
        </p:nvSpPr>
        <p:spPr>
          <a:xfrm>
            <a:off x="5326712" y="1801827"/>
            <a:ext cx="20129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ND</a:t>
            </a:r>
            <a:endParaRPr sz="900">
              <a:solidFill>
                <a:schemeClr val="dk1"/>
              </a:solidFill>
              <a:latin typeface="Arial"/>
              <a:ea typeface="Arial"/>
              <a:cs typeface="Arial"/>
              <a:sym typeface="Arial"/>
            </a:endParaRPr>
          </a:p>
        </p:txBody>
      </p:sp>
      <p:sp>
        <p:nvSpPr>
          <p:cNvPr id="342" name="Google Shape;342;p22"/>
          <p:cNvSpPr txBox="1"/>
          <p:nvPr/>
        </p:nvSpPr>
        <p:spPr>
          <a:xfrm>
            <a:off x="5872350" y="2001265"/>
            <a:ext cx="21590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MN</a:t>
            </a:r>
            <a:endParaRPr sz="900">
              <a:solidFill>
                <a:schemeClr val="dk1"/>
              </a:solidFill>
              <a:latin typeface="Arial"/>
              <a:ea typeface="Arial"/>
              <a:cs typeface="Arial"/>
              <a:sym typeface="Arial"/>
            </a:endParaRPr>
          </a:p>
        </p:txBody>
      </p:sp>
      <p:sp>
        <p:nvSpPr>
          <p:cNvPr id="343" name="Google Shape;343;p22"/>
          <p:cNvSpPr txBox="1"/>
          <p:nvPr/>
        </p:nvSpPr>
        <p:spPr>
          <a:xfrm>
            <a:off x="6024157" y="2563092"/>
            <a:ext cx="13335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IA</a:t>
            </a:r>
            <a:endParaRPr sz="900">
              <a:solidFill>
                <a:schemeClr val="dk1"/>
              </a:solidFill>
              <a:latin typeface="Arial"/>
              <a:ea typeface="Arial"/>
              <a:cs typeface="Arial"/>
              <a:sym typeface="Arial"/>
            </a:endParaRPr>
          </a:p>
        </p:txBody>
      </p:sp>
      <p:sp>
        <p:nvSpPr>
          <p:cNvPr id="344" name="Google Shape;344;p22"/>
          <p:cNvSpPr txBox="1"/>
          <p:nvPr/>
        </p:nvSpPr>
        <p:spPr>
          <a:xfrm>
            <a:off x="6111675" y="3073301"/>
            <a:ext cx="22352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MO</a:t>
            </a:r>
            <a:endParaRPr sz="900">
              <a:solidFill>
                <a:schemeClr val="dk1"/>
              </a:solidFill>
              <a:latin typeface="Arial"/>
              <a:ea typeface="Arial"/>
              <a:cs typeface="Arial"/>
              <a:sym typeface="Arial"/>
            </a:endParaRPr>
          </a:p>
        </p:txBody>
      </p:sp>
      <p:sp>
        <p:nvSpPr>
          <p:cNvPr id="345" name="Google Shape;345;p22"/>
          <p:cNvSpPr txBox="1"/>
          <p:nvPr/>
        </p:nvSpPr>
        <p:spPr>
          <a:xfrm>
            <a:off x="6200835" y="3601693"/>
            <a:ext cx="17462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AR</a:t>
            </a:r>
            <a:endParaRPr sz="900">
              <a:solidFill>
                <a:schemeClr val="dk1"/>
              </a:solidFill>
              <a:latin typeface="Arial"/>
              <a:ea typeface="Arial"/>
              <a:cs typeface="Arial"/>
              <a:sym typeface="Arial"/>
            </a:endParaRPr>
          </a:p>
        </p:txBody>
      </p:sp>
      <p:sp>
        <p:nvSpPr>
          <p:cNvPr id="346" name="Google Shape;346;p22"/>
          <p:cNvSpPr txBox="1"/>
          <p:nvPr/>
        </p:nvSpPr>
        <p:spPr>
          <a:xfrm>
            <a:off x="6206819" y="4101930"/>
            <a:ext cx="16383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LA</a:t>
            </a:r>
            <a:endParaRPr sz="900">
              <a:solidFill>
                <a:schemeClr val="dk1"/>
              </a:solidFill>
              <a:latin typeface="Arial"/>
              <a:ea typeface="Arial"/>
              <a:cs typeface="Arial"/>
              <a:sym typeface="Arial"/>
            </a:endParaRPr>
          </a:p>
        </p:txBody>
      </p:sp>
      <p:sp>
        <p:nvSpPr>
          <p:cNvPr id="347" name="Google Shape;347;p22"/>
          <p:cNvSpPr txBox="1"/>
          <p:nvPr/>
        </p:nvSpPr>
        <p:spPr>
          <a:xfrm>
            <a:off x="6525684" y="3914458"/>
            <a:ext cx="19113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MS</a:t>
            </a:r>
            <a:endParaRPr sz="900">
              <a:solidFill>
                <a:schemeClr val="dk1"/>
              </a:solidFill>
              <a:latin typeface="Arial"/>
              <a:ea typeface="Arial"/>
              <a:cs typeface="Arial"/>
              <a:sym typeface="Arial"/>
            </a:endParaRPr>
          </a:p>
        </p:txBody>
      </p:sp>
      <p:sp>
        <p:nvSpPr>
          <p:cNvPr id="348" name="Google Shape;348;p22"/>
          <p:cNvSpPr txBox="1"/>
          <p:nvPr/>
        </p:nvSpPr>
        <p:spPr>
          <a:xfrm>
            <a:off x="6888074" y="3822365"/>
            <a:ext cx="16129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AL</a:t>
            </a:r>
            <a:endParaRPr sz="900">
              <a:solidFill>
                <a:schemeClr val="dk1"/>
              </a:solidFill>
              <a:latin typeface="Arial"/>
              <a:ea typeface="Arial"/>
              <a:cs typeface="Arial"/>
              <a:sym typeface="Arial"/>
            </a:endParaRPr>
          </a:p>
        </p:txBody>
      </p:sp>
      <p:sp>
        <p:nvSpPr>
          <p:cNvPr id="349" name="Google Shape;349;p22"/>
          <p:cNvSpPr txBox="1"/>
          <p:nvPr/>
        </p:nvSpPr>
        <p:spPr>
          <a:xfrm>
            <a:off x="6876694" y="3396155"/>
            <a:ext cx="18415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TN</a:t>
            </a:r>
            <a:endParaRPr sz="900">
              <a:solidFill>
                <a:schemeClr val="dk1"/>
              </a:solidFill>
              <a:latin typeface="Arial"/>
              <a:ea typeface="Arial"/>
              <a:cs typeface="Arial"/>
              <a:sym typeface="Arial"/>
            </a:endParaRPr>
          </a:p>
        </p:txBody>
      </p:sp>
      <p:sp>
        <p:nvSpPr>
          <p:cNvPr id="350" name="Google Shape;350;p22"/>
          <p:cNvSpPr txBox="1"/>
          <p:nvPr/>
        </p:nvSpPr>
        <p:spPr>
          <a:xfrm>
            <a:off x="7058535" y="3124685"/>
            <a:ext cx="16764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KY</a:t>
            </a:r>
            <a:endParaRPr sz="900">
              <a:solidFill>
                <a:schemeClr val="dk1"/>
              </a:solidFill>
              <a:latin typeface="Arial"/>
              <a:ea typeface="Arial"/>
              <a:cs typeface="Arial"/>
              <a:sym typeface="Arial"/>
            </a:endParaRPr>
          </a:p>
        </p:txBody>
      </p:sp>
      <p:sp>
        <p:nvSpPr>
          <p:cNvPr id="351" name="Google Shape;351;p22"/>
          <p:cNvSpPr txBox="1"/>
          <p:nvPr/>
        </p:nvSpPr>
        <p:spPr>
          <a:xfrm>
            <a:off x="6533896" y="2859433"/>
            <a:ext cx="12192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IL</a:t>
            </a:r>
            <a:endParaRPr sz="900">
              <a:solidFill>
                <a:schemeClr val="dk1"/>
              </a:solidFill>
              <a:latin typeface="Arial"/>
              <a:ea typeface="Arial"/>
              <a:cs typeface="Arial"/>
              <a:sym typeface="Arial"/>
            </a:endParaRPr>
          </a:p>
        </p:txBody>
      </p:sp>
      <p:sp>
        <p:nvSpPr>
          <p:cNvPr id="352" name="Google Shape;352;p22"/>
          <p:cNvSpPr txBox="1"/>
          <p:nvPr/>
        </p:nvSpPr>
        <p:spPr>
          <a:xfrm>
            <a:off x="6370123" y="2223462"/>
            <a:ext cx="17081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WI</a:t>
            </a:r>
            <a:endParaRPr sz="900">
              <a:solidFill>
                <a:schemeClr val="dk1"/>
              </a:solidFill>
              <a:latin typeface="Arial"/>
              <a:ea typeface="Arial"/>
              <a:cs typeface="Arial"/>
              <a:sym typeface="Arial"/>
            </a:endParaRPr>
          </a:p>
        </p:txBody>
      </p:sp>
      <p:sp>
        <p:nvSpPr>
          <p:cNvPr id="353" name="Google Shape;353;p22"/>
          <p:cNvSpPr txBox="1"/>
          <p:nvPr/>
        </p:nvSpPr>
        <p:spPr>
          <a:xfrm>
            <a:off x="6928900" y="2368934"/>
            <a:ext cx="16129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MI</a:t>
            </a:r>
            <a:endParaRPr sz="900">
              <a:solidFill>
                <a:schemeClr val="dk1"/>
              </a:solidFill>
              <a:latin typeface="Arial"/>
              <a:ea typeface="Arial"/>
              <a:cs typeface="Arial"/>
              <a:sym typeface="Arial"/>
            </a:endParaRPr>
          </a:p>
        </p:txBody>
      </p:sp>
      <p:sp>
        <p:nvSpPr>
          <p:cNvPr id="354" name="Google Shape;354;p22"/>
          <p:cNvSpPr txBox="1"/>
          <p:nvPr/>
        </p:nvSpPr>
        <p:spPr>
          <a:xfrm>
            <a:off x="6816863" y="2842657"/>
            <a:ext cx="14859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IN</a:t>
            </a:r>
            <a:endParaRPr sz="900">
              <a:solidFill>
                <a:schemeClr val="dk1"/>
              </a:solidFill>
              <a:latin typeface="Arial"/>
              <a:ea typeface="Arial"/>
              <a:cs typeface="Arial"/>
              <a:sym typeface="Arial"/>
            </a:endParaRPr>
          </a:p>
        </p:txBody>
      </p:sp>
      <p:sp>
        <p:nvSpPr>
          <p:cNvPr id="355" name="Google Shape;355;p22"/>
          <p:cNvSpPr txBox="1"/>
          <p:nvPr/>
        </p:nvSpPr>
        <p:spPr>
          <a:xfrm>
            <a:off x="7170454" y="2753731"/>
            <a:ext cx="21082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OH</a:t>
            </a:r>
            <a:endParaRPr sz="900">
              <a:solidFill>
                <a:schemeClr val="dk1"/>
              </a:solidFill>
              <a:latin typeface="Arial"/>
              <a:ea typeface="Arial"/>
              <a:cs typeface="Arial"/>
              <a:sym typeface="Arial"/>
            </a:endParaRPr>
          </a:p>
        </p:txBody>
      </p:sp>
      <p:sp>
        <p:nvSpPr>
          <p:cNvPr id="356" name="Google Shape;356;p22"/>
          <p:cNvSpPr txBox="1"/>
          <p:nvPr/>
        </p:nvSpPr>
        <p:spPr>
          <a:xfrm>
            <a:off x="7653680" y="2563092"/>
            <a:ext cx="16446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PA</a:t>
            </a:r>
            <a:endParaRPr sz="900">
              <a:solidFill>
                <a:schemeClr val="dk1"/>
              </a:solidFill>
              <a:latin typeface="Arial"/>
              <a:ea typeface="Arial"/>
              <a:cs typeface="Arial"/>
              <a:sym typeface="Arial"/>
            </a:endParaRPr>
          </a:p>
        </p:txBody>
      </p:sp>
      <p:sp>
        <p:nvSpPr>
          <p:cNvPr id="357" name="Google Shape;357;p22"/>
          <p:cNvSpPr txBox="1"/>
          <p:nvPr/>
        </p:nvSpPr>
        <p:spPr>
          <a:xfrm>
            <a:off x="7455533" y="2907650"/>
            <a:ext cx="21082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WV</a:t>
            </a:r>
            <a:endParaRPr sz="900">
              <a:solidFill>
                <a:schemeClr val="dk1"/>
              </a:solidFill>
              <a:latin typeface="Arial"/>
              <a:ea typeface="Arial"/>
              <a:cs typeface="Arial"/>
              <a:sym typeface="Arial"/>
            </a:endParaRPr>
          </a:p>
        </p:txBody>
      </p:sp>
      <p:sp>
        <p:nvSpPr>
          <p:cNvPr id="358" name="Google Shape;358;p22"/>
          <p:cNvSpPr txBox="1"/>
          <p:nvPr/>
        </p:nvSpPr>
        <p:spPr>
          <a:xfrm>
            <a:off x="7729466" y="3016285"/>
            <a:ext cx="16700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VA</a:t>
            </a:r>
            <a:endParaRPr sz="900">
              <a:solidFill>
                <a:schemeClr val="dk1"/>
              </a:solidFill>
              <a:latin typeface="Arial"/>
              <a:ea typeface="Arial"/>
              <a:cs typeface="Arial"/>
              <a:sym typeface="Arial"/>
            </a:endParaRPr>
          </a:p>
        </p:txBody>
      </p:sp>
      <p:sp>
        <p:nvSpPr>
          <p:cNvPr id="359" name="Google Shape;359;p22"/>
          <p:cNvSpPr txBox="1"/>
          <p:nvPr/>
        </p:nvSpPr>
        <p:spPr>
          <a:xfrm>
            <a:off x="7683479" y="3308520"/>
            <a:ext cx="19939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NC</a:t>
            </a:r>
            <a:endParaRPr sz="900">
              <a:solidFill>
                <a:schemeClr val="dk1"/>
              </a:solidFill>
              <a:latin typeface="Arial"/>
              <a:ea typeface="Arial"/>
              <a:cs typeface="Arial"/>
              <a:sym typeface="Arial"/>
            </a:endParaRPr>
          </a:p>
        </p:txBody>
      </p:sp>
      <p:sp>
        <p:nvSpPr>
          <p:cNvPr id="360" name="Google Shape;360;p22"/>
          <p:cNvSpPr txBox="1"/>
          <p:nvPr/>
        </p:nvSpPr>
        <p:spPr>
          <a:xfrm>
            <a:off x="7534135" y="3601811"/>
            <a:ext cx="17462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SC</a:t>
            </a:r>
            <a:endParaRPr sz="900">
              <a:solidFill>
                <a:schemeClr val="dk1"/>
              </a:solidFill>
              <a:latin typeface="Arial"/>
              <a:ea typeface="Arial"/>
              <a:cs typeface="Arial"/>
              <a:sym typeface="Arial"/>
            </a:endParaRPr>
          </a:p>
        </p:txBody>
      </p:sp>
      <p:sp>
        <p:nvSpPr>
          <p:cNvPr id="361" name="Google Shape;361;p22"/>
          <p:cNvSpPr txBox="1"/>
          <p:nvPr/>
        </p:nvSpPr>
        <p:spPr>
          <a:xfrm>
            <a:off x="7252341" y="3806410"/>
            <a:ext cx="18859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GA</a:t>
            </a:r>
            <a:endParaRPr sz="900">
              <a:solidFill>
                <a:schemeClr val="dk1"/>
              </a:solidFill>
              <a:latin typeface="Arial"/>
              <a:ea typeface="Arial"/>
              <a:cs typeface="Arial"/>
              <a:sym typeface="Arial"/>
            </a:endParaRPr>
          </a:p>
        </p:txBody>
      </p:sp>
      <p:sp>
        <p:nvSpPr>
          <p:cNvPr id="362" name="Google Shape;362;p22"/>
          <p:cNvSpPr txBox="1"/>
          <p:nvPr/>
        </p:nvSpPr>
        <p:spPr>
          <a:xfrm>
            <a:off x="7643238" y="4464554"/>
            <a:ext cx="14859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FL</a:t>
            </a:r>
            <a:endParaRPr sz="900">
              <a:solidFill>
                <a:schemeClr val="dk1"/>
              </a:solidFill>
              <a:latin typeface="Arial"/>
              <a:ea typeface="Arial"/>
              <a:cs typeface="Arial"/>
              <a:sym typeface="Arial"/>
            </a:endParaRPr>
          </a:p>
        </p:txBody>
      </p:sp>
      <p:sp>
        <p:nvSpPr>
          <p:cNvPr id="363" name="Google Shape;363;p22"/>
          <p:cNvSpPr txBox="1"/>
          <p:nvPr/>
        </p:nvSpPr>
        <p:spPr>
          <a:xfrm>
            <a:off x="7948379" y="2206216"/>
            <a:ext cx="18351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NY</a:t>
            </a:r>
            <a:endParaRPr sz="900">
              <a:solidFill>
                <a:schemeClr val="dk1"/>
              </a:solidFill>
              <a:latin typeface="Arial"/>
              <a:ea typeface="Arial"/>
              <a:cs typeface="Arial"/>
              <a:sym typeface="Arial"/>
            </a:endParaRPr>
          </a:p>
        </p:txBody>
      </p:sp>
      <p:sp>
        <p:nvSpPr>
          <p:cNvPr id="364" name="Google Shape;364;p22"/>
          <p:cNvSpPr txBox="1"/>
          <p:nvPr/>
        </p:nvSpPr>
        <p:spPr>
          <a:xfrm>
            <a:off x="8114968" y="1744812"/>
            <a:ext cx="17526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VT</a:t>
            </a:r>
            <a:endParaRPr sz="900">
              <a:solidFill>
                <a:schemeClr val="dk1"/>
              </a:solidFill>
              <a:latin typeface="Arial"/>
              <a:ea typeface="Arial"/>
              <a:cs typeface="Arial"/>
              <a:sym typeface="Arial"/>
            </a:endParaRPr>
          </a:p>
        </p:txBody>
      </p:sp>
      <p:sp>
        <p:nvSpPr>
          <p:cNvPr id="365" name="Google Shape;365;p22"/>
          <p:cNvSpPr txBox="1"/>
          <p:nvPr/>
        </p:nvSpPr>
        <p:spPr>
          <a:xfrm>
            <a:off x="8498123" y="2093358"/>
            <a:ext cx="20320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NH</a:t>
            </a:r>
            <a:endParaRPr sz="900">
              <a:solidFill>
                <a:schemeClr val="dk1"/>
              </a:solidFill>
              <a:latin typeface="Arial"/>
              <a:ea typeface="Arial"/>
              <a:cs typeface="Arial"/>
              <a:sym typeface="Arial"/>
            </a:endParaRPr>
          </a:p>
        </p:txBody>
      </p:sp>
      <p:sp>
        <p:nvSpPr>
          <p:cNvPr id="366" name="Google Shape;366;p22"/>
          <p:cNvSpPr txBox="1"/>
          <p:nvPr/>
        </p:nvSpPr>
        <p:spPr>
          <a:xfrm>
            <a:off x="8649695" y="2264640"/>
            <a:ext cx="20066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MA</a:t>
            </a:r>
            <a:endParaRPr sz="900">
              <a:solidFill>
                <a:schemeClr val="dk1"/>
              </a:solidFill>
              <a:latin typeface="Arial"/>
              <a:ea typeface="Arial"/>
              <a:cs typeface="Arial"/>
              <a:sym typeface="Arial"/>
            </a:endParaRPr>
          </a:p>
        </p:txBody>
      </p:sp>
      <p:sp>
        <p:nvSpPr>
          <p:cNvPr id="367" name="Google Shape;367;p22"/>
          <p:cNvSpPr txBox="1"/>
          <p:nvPr/>
        </p:nvSpPr>
        <p:spPr>
          <a:xfrm>
            <a:off x="8200960" y="2334912"/>
            <a:ext cx="17970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CT</a:t>
            </a:r>
            <a:endParaRPr sz="900">
              <a:solidFill>
                <a:schemeClr val="dk1"/>
              </a:solidFill>
              <a:latin typeface="Arial"/>
              <a:ea typeface="Arial"/>
              <a:cs typeface="Arial"/>
              <a:sym typeface="Arial"/>
            </a:endParaRPr>
          </a:p>
        </p:txBody>
      </p:sp>
      <p:sp>
        <p:nvSpPr>
          <p:cNvPr id="368" name="Google Shape;368;p22"/>
          <p:cNvSpPr txBox="1"/>
          <p:nvPr/>
        </p:nvSpPr>
        <p:spPr>
          <a:xfrm>
            <a:off x="8457062" y="2436039"/>
            <a:ext cx="135255"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RI</a:t>
            </a:r>
            <a:endParaRPr sz="900">
              <a:solidFill>
                <a:schemeClr val="dk1"/>
              </a:solidFill>
              <a:latin typeface="Arial"/>
              <a:ea typeface="Arial"/>
              <a:cs typeface="Arial"/>
              <a:sym typeface="Arial"/>
            </a:endParaRPr>
          </a:p>
        </p:txBody>
      </p:sp>
      <p:sp>
        <p:nvSpPr>
          <p:cNvPr id="369" name="Google Shape;369;p22"/>
          <p:cNvSpPr txBox="1"/>
          <p:nvPr/>
        </p:nvSpPr>
        <p:spPr>
          <a:xfrm>
            <a:off x="8253166" y="2644862"/>
            <a:ext cx="213995" cy="448309"/>
          </a:xfrm>
          <a:prstGeom prst="rect">
            <a:avLst/>
          </a:prstGeom>
          <a:noFill/>
          <a:ln>
            <a:noFill/>
          </a:ln>
        </p:spPr>
        <p:txBody>
          <a:bodyPr spcFirstLastPara="1" wrap="square" lIns="0" tIns="0" rIns="0" bIns="0" anchor="t" anchorCtr="0">
            <a:noAutofit/>
          </a:bodyPr>
          <a:lstStyle/>
          <a:p>
            <a:pPr marL="12700" marR="5080" lvl="0" indent="24765" algn="just" rtl="0">
              <a:lnSpc>
                <a:spcPct val="111200"/>
              </a:lnSpc>
              <a:spcBef>
                <a:spcPts val="0"/>
              </a:spcBef>
              <a:spcAft>
                <a:spcPts val="0"/>
              </a:spcAft>
              <a:buNone/>
            </a:pPr>
            <a:r>
              <a:rPr lang="en-US" sz="900">
                <a:solidFill>
                  <a:srgbClr val="231F20"/>
                </a:solidFill>
                <a:latin typeface="Arial"/>
                <a:ea typeface="Arial"/>
                <a:cs typeface="Arial"/>
                <a:sym typeface="Arial"/>
              </a:rPr>
              <a:t>NJ DE MD</a:t>
            </a:r>
            <a:endParaRPr sz="900">
              <a:solidFill>
                <a:schemeClr val="dk1"/>
              </a:solidFill>
              <a:latin typeface="Arial"/>
              <a:ea typeface="Arial"/>
              <a:cs typeface="Arial"/>
              <a:sym typeface="Arial"/>
            </a:endParaRPr>
          </a:p>
        </p:txBody>
      </p:sp>
      <p:sp>
        <p:nvSpPr>
          <p:cNvPr id="370" name="Google Shape;370;p22"/>
          <p:cNvSpPr txBox="1"/>
          <p:nvPr/>
        </p:nvSpPr>
        <p:spPr>
          <a:xfrm>
            <a:off x="8435592" y="1717594"/>
            <a:ext cx="194310" cy="14287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00">
                <a:solidFill>
                  <a:srgbClr val="231F20"/>
                </a:solidFill>
                <a:latin typeface="Arial"/>
                <a:ea typeface="Arial"/>
                <a:cs typeface="Arial"/>
                <a:sym typeface="Arial"/>
              </a:rPr>
              <a:t>ME</a:t>
            </a:r>
            <a:endParaRPr sz="900">
              <a:solidFill>
                <a:schemeClr val="dk1"/>
              </a:solidFill>
              <a:latin typeface="Arial"/>
              <a:ea typeface="Arial"/>
              <a:cs typeface="Arial"/>
              <a:sym typeface="Arial"/>
            </a:endParaRPr>
          </a:p>
        </p:txBody>
      </p:sp>
      <p:sp>
        <p:nvSpPr>
          <p:cNvPr id="371" name="Google Shape;371;p22"/>
          <p:cNvSpPr txBox="1"/>
          <p:nvPr/>
        </p:nvSpPr>
        <p:spPr>
          <a:xfrm>
            <a:off x="1911639" y="2714216"/>
            <a:ext cx="891540" cy="457834"/>
          </a:xfrm>
          <a:prstGeom prst="rect">
            <a:avLst/>
          </a:prstGeom>
          <a:noFill/>
          <a:ln>
            <a:noFill/>
          </a:ln>
        </p:spPr>
        <p:txBody>
          <a:bodyPr spcFirstLastPara="1" wrap="square" lIns="0" tIns="0" rIns="0" bIns="0" anchor="t" anchorCtr="0">
            <a:noAutofit/>
          </a:bodyPr>
          <a:lstStyle/>
          <a:p>
            <a:pPr marL="0" marR="0" lvl="0" indent="0" algn="ctr" rtl="0">
              <a:lnSpc>
                <a:spcPct val="119500"/>
              </a:lnSpc>
              <a:spcBef>
                <a:spcPts val="0"/>
              </a:spcBef>
              <a:spcAft>
                <a:spcPts val="0"/>
              </a:spcAft>
              <a:buNone/>
            </a:pPr>
            <a:r>
              <a:rPr lang="en-US" sz="1000" b="1">
                <a:solidFill>
                  <a:srgbClr val="231F20"/>
                </a:solidFill>
                <a:latin typeface="Arial"/>
                <a:ea typeface="Arial"/>
                <a:cs typeface="Arial"/>
                <a:sym typeface="Arial"/>
              </a:rPr>
              <a:t>San Francisco</a:t>
            </a:r>
            <a:endParaRPr sz="1000">
              <a:solidFill>
                <a:schemeClr val="dk1"/>
              </a:solidFill>
              <a:latin typeface="Arial"/>
              <a:ea typeface="Arial"/>
              <a:cs typeface="Arial"/>
              <a:sym typeface="Arial"/>
            </a:endParaRPr>
          </a:p>
          <a:p>
            <a:pPr marL="0" marR="0" lvl="0" indent="0" algn="ctr"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+3.23%</a:t>
            </a:r>
            <a:endParaRPr sz="1000">
              <a:solidFill>
                <a:schemeClr val="dk1"/>
              </a:solidFill>
              <a:latin typeface="Arial"/>
              <a:ea typeface="Arial"/>
              <a:cs typeface="Arial"/>
              <a:sym typeface="Arial"/>
            </a:endParaRPr>
          </a:p>
          <a:p>
            <a:pPr marL="0" marR="0" lvl="0" indent="0" algn="ctr"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+4.89%</a:t>
            </a:r>
            <a:endParaRPr sz="1000">
              <a:solidFill>
                <a:schemeClr val="dk1"/>
              </a:solidFill>
              <a:latin typeface="Arial"/>
              <a:ea typeface="Arial"/>
              <a:cs typeface="Arial"/>
              <a:sym typeface="Arial"/>
            </a:endParaRPr>
          </a:p>
        </p:txBody>
      </p:sp>
      <p:sp>
        <p:nvSpPr>
          <p:cNvPr id="372" name="Google Shape;372;p22"/>
          <p:cNvSpPr txBox="1"/>
          <p:nvPr/>
        </p:nvSpPr>
        <p:spPr>
          <a:xfrm>
            <a:off x="2243132" y="1344460"/>
            <a:ext cx="617220" cy="457834"/>
          </a:xfrm>
          <a:prstGeom prst="rect">
            <a:avLst/>
          </a:prstGeom>
          <a:noFill/>
          <a:ln>
            <a:noFill/>
          </a:ln>
        </p:spPr>
        <p:txBody>
          <a:bodyPr spcFirstLastPara="1" wrap="square" lIns="0" tIns="0" rIns="0" bIns="0" anchor="t" anchorCtr="0">
            <a:noAutofit/>
          </a:bodyPr>
          <a:lstStyle/>
          <a:p>
            <a:pPr marL="0" marR="0" lvl="0" indent="0" algn="ctr" rtl="0">
              <a:lnSpc>
                <a:spcPct val="119500"/>
              </a:lnSpc>
              <a:spcBef>
                <a:spcPts val="0"/>
              </a:spcBef>
              <a:spcAft>
                <a:spcPts val="0"/>
              </a:spcAft>
              <a:buNone/>
            </a:pPr>
            <a:r>
              <a:rPr lang="en-US" sz="1000" b="1">
                <a:solidFill>
                  <a:srgbClr val="231F20"/>
                </a:solidFill>
                <a:latin typeface="Arial"/>
                <a:ea typeface="Arial"/>
                <a:cs typeface="Arial"/>
                <a:sym typeface="Arial"/>
              </a:rPr>
              <a:t>Seattle</a:t>
            </a:r>
            <a:endParaRPr sz="1000">
              <a:solidFill>
                <a:schemeClr val="dk1"/>
              </a:solidFill>
              <a:latin typeface="Arial"/>
              <a:ea typeface="Arial"/>
              <a:cs typeface="Arial"/>
              <a:sym typeface="Arial"/>
            </a:endParaRPr>
          </a:p>
          <a:p>
            <a:pPr marL="0" marR="0" lvl="0" indent="0" algn="ctr"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+6.83%</a:t>
            </a:r>
            <a:endParaRPr sz="1000">
              <a:solidFill>
                <a:schemeClr val="dk1"/>
              </a:solidFill>
              <a:latin typeface="Arial"/>
              <a:ea typeface="Arial"/>
              <a:cs typeface="Arial"/>
              <a:sym typeface="Arial"/>
            </a:endParaRPr>
          </a:p>
          <a:p>
            <a:pPr marL="0" marR="0" lvl="0" indent="0" algn="ctr"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+4.15%</a:t>
            </a:r>
            <a:endParaRPr sz="1000">
              <a:solidFill>
                <a:schemeClr val="dk1"/>
              </a:solidFill>
              <a:latin typeface="Arial"/>
              <a:ea typeface="Arial"/>
              <a:cs typeface="Arial"/>
              <a:sym typeface="Arial"/>
            </a:endParaRPr>
          </a:p>
        </p:txBody>
      </p:sp>
      <p:sp>
        <p:nvSpPr>
          <p:cNvPr id="373" name="Google Shape;373;p22"/>
          <p:cNvSpPr txBox="1"/>
          <p:nvPr/>
        </p:nvSpPr>
        <p:spPr>
          <a:xfrm>
            <a:off x="1797885" y="3460326"/>
            <a:ext cx="770255" cy="457834"/>
          </a:xfrm>
          <a:prstGeom prst="rect">
            <a:avLst/>
          </a:prstGeom>
          <a:noFill/>
          <a:ln>
            <a:noFill/>
          </a:ln>
        </p:spPr>
        <p:txBody>
          <a:bodyPr spcFirstLastPara="1" wrap="square" lIns="0" tIns="0" rIns="0" bIns="0" anchor="t" anchorCtr="0">
            <a:noAutofit/>
          </a:bodyPr>
          <a:lstStyle/>
          <a:p>
            <a:pPr marL="0" marR="0" lvl="0" indent="0" algn="ctr" rtl="0">
              <a:lnSpc>
                <a:spcPct val="119500"/>
              </a:lnSpc>
              <a:spcBef>
                <a:spcPts val="0"/>
              </a:spcBef>
              <a:spcAft>
                <a:spcPts val="0"/>
              </a:spcAft>
              <a:buNone/>
            </a:pPr>
            <a:r>
              <a:rPr lang="en-US" sz="1000" b="1">
                <a:solidFill>
                  <a:srgbClr val="231F20"/>
                </a:solidFill>
                <a:latin typeface="Arial"/>
                <a:ea typeface="Arial"/>
                <a:cs typeface="Arial"/>
                <a:sym typeface="Arial"/>
              </a:rPr>
              <a:t>Los Angeles</a:t>
            </a:r>
            <a:endParaRPr sz="1000">
              <a:solidFill>
                <a:schemeClr val="dk1"/>
              </a:solidFill>
              <a:latin typeface="Arial"/>
              <a:ea typeface="Arial"/>
              <a:cs typeface="Arial"/>
              <a:sym typeface="Arial"/>
            </a:endParaRPr>
          </a:p>
          <a:p>
            <a:pPr marL="0" marR="0" lvl="0" indent="0" algn="ctr"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-1.49%</a:t>
            </a:r>
            <a:endParaRPr sz="1000">
              <a:solidFill>
                <a:schemeClr val="dk1"/>
              </a:solidFill>
              <a:latin typeface="Arial"/>
              <a:ea typeface="Arial"/>
              <a:cs typeface="Arial"/>
              <a:sym typeface="Arial"/>
            </a:endParaRPr>
          </a:p>
          <a:p>
            <a:pPr marL="0" marR="0" lvl="0" indent="0" algn="ctr"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+1.23%</a:t>
            </a:r>
            <a:endParaRPr sz="1000">
              <a:solidFill>
                <a:schemeClr val="dk1"/>
              </a:solidFill>
              <a:latin typeface="Arial"/>
              <a:ea typeface="Arial"/>
              <a:cs typeface="Arial"/>
              <a:sym typeface="Arial"/>
            </a:endParaRPr>
          </a:p>
        </p:txBody>
      </p:sp>
      <p:sp>
        <p:nvSpPr>
          <p:cNvPr id="374" name="Google Shape;374;p22"/>
          <p:cNvSpPr txBox="1"/>
          <p:nvPr/>
        </p:nvSpPr>
        <p:spPr>
          <a:xfrm>
            <a:off x="6609778" y="4627222"/>
            <a:ext cx="589915" cy="457834"/>
          </a:xfrm>
          <a:prstGeom prst="rect">
            <a:avLst/>
          </a:prstGeom>
          <a:noFill/>
          <a:ln>
            <a:noFill/>
          </a:ln>
        </p:spPr>
        <p:txBody>
          <a:bodyPr spcFirstLastPara="1" wrap="square" lIns="0" tIns="0" rIns="0" bIns="0" anchor="t" anchorCtr="0">
            <a:noAutofit/>
          </a:bodyPr>
          <a:lstStyle/>
          <a:p>
            <a:pPr marL="28575" marR="0" lvl="0" indent="0" algn="l" rtl="0">
              <a:lnSpc>
                <a:spcPct val="119500"/>
              </a:lnSpc>
              <a:spcBef>
                <a:spcPts val="0"/>
              </a:spcBef>
              <a:spcAft>
                <a:spcPts val="0"/>
              </a:spcAft>
              <a:buNone/>
            </a:pPr>
            <a:r>
              <a:rPr lang="en-US" sz="1000" b="1">
                <a:solidFill>
                  <a:srgbClr val="231F20"/>
                </a:solidFill>
                <a:latin typeface="Arial"/>
                <a:ea typeface="Arial"/>
                <a:cs typeface="Arial"/>
                <a:sym typeface="Arial"/>
              </a:rPr>
              <a:t>St. Louis</a:t>
            </a:r>
            <a:endParaRPr sz="1000">
              <a:solidFill>
                <a:schemeClr val="dk1"/>
              </a:solidFill>
              <a:latin typeface="Arial"/>
              <a:ea typeface="Arial"/>
              <a:cs typeface="Arial"/>
              <a:sym typeface="Arial"/>
            </a:endParaRPr>
          </a:p>
          <a:p>
            <a:pPr marL="13334" marR="0" lvl="0" indent="0" algn="l"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-4.13%</a:t>
            </a:r>
            <a:endParaRPr sz="1000">
              <a:solidFill>
                <a:schemeClr val="dk1"/>
              </a:solidFill>
              <a:latin typeface="Arial"/>
              <a:ea typeface="Arial"/>
              <a:cs typeface="Arial"/>
              <a:sym typeface="Arial"/>
            </a:endParaRPr>
          </a:p>
          <a:p>
            <a:pPr marL="12700" marR="0" lvl="0" indent="0" algn="l"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-4.21%</a:t>
            </a:r>
            <a:endParaRPr sz="1000">
              <a:solidFill>
                <a:schemeClr val="dk1"/>
              </a:solidFill>
              <a:latin typeface="Arial"/>
              <a:ea typeface="Arial"/>
              <a:cs typeface="Arial"/>
              <a:sym typeface="Arial"/>
            </a:endParaRPr>
          </a:p>
        </p:txBody>
      </p:sp>
      <p:sp>
        <p:nvSpPr>
          <p:cNvPr id="375" name="Google Shape;375;p22"/>
          <p:cNvSpPr txBox="1"/>
          <p:nvPr/>
        </p:nvSpPr>
        <p:spPr>
          <a:xfrm>
            <a:off x="7216414" y="1514765"/>
            <a:ext cx="615950" cy="457834"/>
          </a:xfrm>
          <a:prstGeom prst="rect">
            <a:avLst/>
          </a:prstGeom>
          <a:noFill/>
          <a:ln>
            <a:noFill/>
          </a:ln>
        </p:spPr>
        <p:txBody>
          <a:bodyPr spcFirstLastPara="1" wrap="square" lIns="0" tIns="0" rIns="0" bIns="0" anchor="t" anchorCtr="0">
            <a:noAutofit/>
          </a:bodyPr>
          <a:lstStyle/>
          <a:p>
            <a:pPr marL="46355" marR="0" lvl="0" indent="0" algn="l" rtl="0">
              <a:lnSpc>
                <a:spcPct val="119500"/>
              </a:lnSpc>
              <a:spcBef>
                <a:spcPts val="0"/>
              </a:spcBef>
              <a:spcAft>
                <a:spcPts val="0"/>
              </a:spcAft>
              <a:buNone/>
            </a:pPr>
            <a:r>
              <a:rPr lang="en-US" sz="1000" b="1">
                <a:solidFill>
                  <a:srgbClr val="231F20"/>
                </a:solidFill>
                <a:latin typeface="Arial"/>
                <a:ea typeface="Arial"/>
                <a:cs typeface="Arial"/>
                <a:sym typeface="Arial"/>
              </a:rPr>
              <a:t>Chicago</a:t>
            </a:r>
            <a:endParaRPr sz="1000">
              <a:solidFill>
                <a:schemeClr val="dk1"/>
              </a:solidFill>
              <a:latin typeface="Arial"/>
              <a:ea typeface="Arial"/>
              <a:cs typeface="Arial"/>
              <a:sym typeface="Arial"/>
            </a:endParaRPr>
          </a:p>
          <a:p>
            <a:pPr marL="20955" marR="0" lvl="0" indent="0" algn="l"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-4.50%</a:t>
            </a:r>
            <a:endParaRPr sz="1000">
              <a:solidFill>
                <a:schemeClr val="dk1"/>
              </a:solidFill>
              <a:latin typeface="Arial"/>
              <a:ea typeface="Arial"/>
              <a:cs typeface="Arial"/>
              <a:sym typeface="Arial"/>
            </a:endParaRPr>
          </a:p>
          <a:p>
            <a:pPr marL="12700" marR="0" lvl="0" indent="0" algn="l"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+0.23%</a:t>
            </a:r>
            <a:endParaRPr sz="1000">
              <a:solidFill>
                <a:schemeClr val="dk1"/>
              </a:solidFill>
              <a:latin typeface="Arial"/>
              <a:ea typeface="Arial"/>
              <a:cs typeface="Arial"/>
              <a:sym typeface="Arial"/>
            </a:endParaRPr>
          </a:p>
        </p:txBody>
      </p:sp>
      <p:sp>
        <p:nvSpPr>
          <p:cNvPr id="376" name="Google Shape;376;p22"/>
          <p:cNvSpPr txBox="1"/>
          <p:nvPr/>
        </p:nvSpPr>
        <p:spPr>
          <a:xfrm>
            <a:off x="5673592" y="5162093"/>
            <a:ext cx="614045" cy="457834"/>
          </a:xfrm>
          <a:prstGeom prst="rect">
            <a:avLst/>
          </a:prstGeom>
          <a:noFill/>
          <a:ln>
            <a:noFill/>
          </a:ln>
        </p:spPr>
        <p:txBody>
          <a:bodyPr spcFirstLastPara="1" wrap="square" lIns="0" tIns="0" rIns="0" bIns="0" anchor="t" anchorCtr="0">
            <a:noAutofit/>
          </a:bodyPr>
          <a:lstStyle/>
          <a:p>
            <a:pPr marL="34290" marR="0" lvl="0" indent="0" algn="l" rtl="0">
              <a:lnSpc>
                <a:spcPct val="119500"/>
              </a:lnSpc>
              <a:spcBef>
                <a:spcPts val="0"/>
              </a:spcBef>
              <a:spcAft>
                <a:spcPts val="0"/>
              </a:spcAft>
              <a:buNone/>
            </a:pPr>
            <a:r>
              <a:rPr lang="en-US" sz="1000" b="1">
                <a:solidFill>
                  <a:srgbClr val="231F20"/>
                </a:solidFill>
                <a:latin typeface="Arial"/>
                <a:ea typeface="Arial"/>
                <a:cs typeface="Arial"/>
                <a:sym typeface="Arial"/>
              </a:rPr>
              <a:t>Houston</a:t>
            </a:r>
            <a:endParaRPr sz="1000">
              <a:solidFill>
                <a:schemeClr val="dk1"/>
              </a:solidFill>
              <a:latin typeface="Arial"/>
              <a:ea typeface="Arial"/>
              <a:cs typeface="Arial"/>
              <a:sym typeface="Arial"/>
            </a:endParaRPr>
          </a:p>
          <a:p>
            <a:pPr marL="12700" marR="0" lvl="0" indent="0" algn="l"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+8.78%</a:t>
            </a:r>
            <a:endParaRPr sz="1000">
              <a:solidFill>
                <a:schemeClr val="dk1"/>
              </a:solidFill>
              <a:latin typeface="Arial"/>
              <a:ea typeface="Arial"/>
              <a:cs typeface="Arial"/>
              <a:sym typeface="Arial"/>
            </a:endParaRPr>
          </a:p>
          <a:p>
            <a:pPr marL="12700" marR="0" lvl="0" indent="0" algn="l"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+2.41%</a:t>
            </a:r>
            <a:endParaRPr sz="1000">
              <a:solidFill>
                <a:schemeClr val="dk1"/>
              </a:solidFill>
              <a:latin typeface="Arial"/>
              <a:ea typeface="Arial"/>
              <a:cs typeface="Arial"/>
              <a:sym typeface="Arial"/>
            </a:endParaRPr>
          </a:p>
        </p:txBody>
      </p:sp>
      <p:sp>
        <p:nvSpPr>
          <p:cNvPr id="377" name="Google Shape;377;p22"/>
          <p:cNvSpPr txBox="1"/>
          <p:nvPr/>
        </p:nvSpPr>
        <p:spPr>
          <a:xfrm>
            <a:off x="9052255" y="3033621"/>
            <a:ext cx="817244" cy="457834"/>
          </a:xfrm>
          <a:prstGeom prst="rect">
            <a:avLst/>
          </a:prstGeom>
          <a:noFill/>
          <a:ln>
            <a:noFill/>
          </a:ln>
        </p:spPr>
        <p:txBody>
          <a:bodyPr spcFirstLastPara="1" wrap="square" lIns="0" tIns="0" rIns="0" bIns="0" anchor="t" anchorCtr="0">
            <a:noAutofit/>
          </a:bodyPr>
          <a:lstStyle/>
          <a:p>
            <a:pPr marL="0" marR="0" lvl="0" indent="0" algn="ctr" rtl="0">
              <a:lnSpc>
                <a:spcPct val="119500"/>
              </a:lnSpc>
              <a:spcBef>
                <a:spcPts val="0"/>
              </a:spcBef>
              <a:spcAft>
                <a:spcPts val="0"/>
              </a:spcAft>
              <a:buNone/>
            </a:pPr>
            <a:r>
              <a:rPr lang="en-US" sz="1000" b="1">
                <a:solidFill>
                  <a:srgbClr val="231F20"/>
                </a:solidFill>
                <a:latin typeface="Arial"/>
                <a:ea typeface="Arial"/>
                <a:cs typeface="Arial"/>
                <a:sym typeface="Arial"/>
              </a:rPr>
              <a:t>Philadelphia</a:t>
            </a:r>
            <a:endParaRPr sz="1000">
              <a:solidFill>
                <a:schemeClr val="dk1"/>
              </a:solidFill>
              <a:latin typeface="Arial"/>
              <a:ea typeface="Arial"/>
              <a:cs typeface="Arial"/>
              <a:sym typeface="Arial"/>
            </a:endParaRPr>
          </a:p>
          <a:p>
            <a:pPr marL="0" marR="0" lvl="0" indent="0" algn="ctr"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-3.34%</a:t>
            </a:r>
            <a:endParaRPr sz="1000">
              <a:solidFill>
                <a:schemeClr val="dk1"/>
              </a:solidFill>
              <a:latin typeface="Arial"/>
              <a:ea typeface="Arial"/>
              <a:cs typeface="Arial"/>
              <a:sym typeface="Arial"/>
            </a:endParaRPr>
          </a:p>
          <a:p>
            <a:pPr marL="0" marR="0" lvl="0" indent="0" algn="ctr"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+5.73%</a:t>
            </a:r>
            <a:endParaRPr sz="1000">
              <a:solidFill>
                <a:schemeClr val="dk1"/>
              </a:solidFill>
              <a:latin typeface="Arial"/>
              <a:ea typeface="Arial"/>
              <a:cs typeface="Arial"/>
              <a:sym typeface="Arial"/>
            </a:endParaRPr>
          </a:p>
        </p:txBody>
      </p:sp>
      <p:sp>
        <p:nvSpPr>
          <p:cNvPr id="378" name="Google Shape;378;p22"/>
          <p:cNvSpPr txBox="1"/>
          <p:nvPr/>
        </p:nvSpPr>
        <p:spPr>
          <a:xfrm>
            <a:off x="9150446" y="1832267"/>
            <a:ext cx="621030" cy="457834"/>
          </a:xfrm>
          <a:prstGeom prst="rect">
            <a:avLst/>
          </a:prstGeom>
          <a:noFill/>
          <a:ln>
            <a:noFill/>
          </a:ln>
        </p:spPr>
        <p:txBody>
          <a:bodyPr spcFirstLastPara="1" wrap="square" lIns="0" tIns="0" rIns="0" bIns="0" anchor="t" anchorCtr="0">
            <a:noAutofit/>
          </a:bodyPr>
          <a:lstStyle/>
          <a:p>
            <a:pPr marL="0" marR="0" lvl="0" indent="0" algn="ctr" rtl="0">
              <a:lnSpc>
                <a:spcPct val="119500"/>
              </a:lnSpc>
              <a:spcBef>
                <a:spcPts val="0"/>
              </a:spcBef>
              <a:spcAft>
                <a:spcPts val="0"/>
              </a:spcAft>
              <a:buNone/>
            </a:pPr>
            <a:r>
              <a:rPr lang="en-US" sz="1000" b="1">
                <a:solidFill>
                  <a:srgbClr val="231F20"/>
                </a:solidFill>
                <a:latin typeface="Arial"/>
                <a:ea typeface="Arial"/>
                <a:cs typeface="Arial"/>
                <a:sym typeface="Arial"/>
              </a:rPr>
              <a:t>Boston</a:t>
            </a:r>
            <a:endParaRPr sz="1000">
              <a:solidFill>
                <a:schemeClr val="dk1"/>
              </a:solidFill>
              <a:latin typeface="Arial"/>
              <a:ea typeface="Arial"/>
              <a:cs typeface="Arial"/>
              <a:sym typeface="Arial"/>
            </a:endParaRPr>
          </a:p>
          <a:p>
            <a:pPr marL="0" marR="0" lvl="0" indent="0" algn="ctr"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+0.30%</a:t>
            </a:r>
            <a:endParaRPr sz="1000">
              <a:solidFill>
                <a:schemeClr val="dk1"/>
              </a:solidFill>
              <a:latin typeface="Arial"/>
              <a:ea typeface="Arial"/>
              <a:cs typeface="Arial"/>
              <a:sym typeface="Arial"/>
            </a:endParaRPr>
          </a:p>
          <a:p>
            <a:pPr marL="50165" marR="0" lvl="0" indent="0" algn="l"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0.00%</a:t>
            </a:r>
            <a:endParaRPr sz="1000">
              <a:solidFill>
                <a:schemeClr val="dk1"/>
              </a:solidFill>
              <a:latin typeface="Arial"/>
              <a:ea typeface="Arial"/>
              <a:cs typeface="Arial"/>
              <a:sym typeface="Arial"/>
            </a:endParaRPr>
          </a:p>
        </p:txBody>
      </p:sp>
      <p:sp>
        <p:nvSpPr>
          <p:cNvPr id="379" name="Google Shape;379;p22"/>
          <p:cNvSpPr txBox="1"/>
          <p:nvPr/>
        </p:nvSpPr>
        <p:spPr>
          <a:xfrm>
            <a:off x="9146689" y="2433074"/>
            <a:ext cx="628650" cy="457834"/>
          </a:xfrm>
          <a:prstGeom prst="rect">
            <a:avLst/>
          </a:prstGeom>
          <a:noFill/>
          <a:ln>
            <a:noFill/>
          </a:ln>
        </p:spPr>
        <p:txBody>
          <a:bodyPr spcFirstLastPara="1" wrap="square" lIns="0" tIns="0" rIns="0" bIns="0" anchor="t" anchorCtr="0">
            <a:noAutofit/>
          </a:bodyPr>
          <a:lstStyle/>
          <a:p>
            <a:pPr marL="12700" marR="0" lvl="0" indent="0" algn="l" rtl="0">
              <a:lnSpc>
                <a:spcPct val="119500"/>
              </a:lnSpc>
              <a:spcBef>
                <a:spcPts val="0"/>
              </a:spcBef>
              <a:spcAft>
                <a:spcPts val="0"/>
              </a:spcAft>
              <a:buNone/>
            </a:pPr>
            <a:r>
              <a:rPr lang="en-US" sz="1000" b="1">
                <a:solidFill>
                  <a:srgbClr val="231F20"/>
                </a:solidFill>
                <a:latin typeface="Arial"/>
                <a:ea typeface="Arial"/>
                <a:cs typeface="Arial"/>
                <a:sym typeface="Arial"/>
              </a:rPr>
              <a:t>New York</a:t>
            </a:r>
            <a:endParaRPr sz="1000">
              <a:solidFill>
                <a:schemeClr val="dk1"/>
              </a:solidFill>
              <a:latin typeface="Arial"/>
              <a:ea typeface="Arial"/>
              <a:cs typeface="Arial"/>
              <a:sym typeface="Arial"/>
            </a:endParaRPr>
          </a:p>
          <a:p>
            <a:pPr marL="32384" marR="0" lvl="0" indent="0" algn="l"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-2.74%</a:t>
            </a:r>
            <a:endParaRPr sz="1000">
              <a:solidFill>
                <a:schemeClr val="dk1"/>
              </a:solidFill>
              <a:latin typeface="Arial"/>
              <a:ea typeface="Arial"/>
              <a:cs typeface="Arial"/>
              <a:sym typeface="Arial"/>
            </a:endParaRPr>
          </a:p>
          <a:p>
            <a:pPr marL="31115" marR="0" lvl="0" indent="0" algn="l"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-4.72%</a:t>
            </a:r>
            <a:endParaRPr sz="1000">
              <a:solidFill>
                <a:schemeClr val="dk1"/>
              </a:solidFill>
              <a:latin typeface="Arial"/>
              <a:ea typeface="Arial"/>
              <a:cs typeface="Arial"/>
              <a:sym typeface="Arial"/>
            </a:endParaRPr>
          </a:p>
        </p:txBody>
      </p:sp>
      <p:sp>
        <p:nvSpPr>
          <p:cNvPr id="380" name="Google Shape;380;p22"/>
          <p:cNvSpPr txBox="1"/>
          <p:nvPr/>
        </p:nvSpPr>
        <p:spPr>
          <a:xfrm>
            <a:off x="8937352" y="3634557"/>
            <a:ext cx="1047115" cy="457834"/>
          </a:xfrm>
          <a:prstGeom prst="rect">
            <a:avLst/>
          </a:prstGeom>
          <a:noFill/>
          <a:ln>
            <a:noFill/>
          </a:ln>
        </p:spPr>
        <p:txBody>
          <a:bodyPr spcFirstLastPara="1" wrap="square" lIns="0" tIns="0" rIns="0" bIns="0" anchor="t" anchorCtr="0">
            <a:noAutofit/>
          </a:bodyPr>
          <a:lstStyle/>
          <a:p>
            <a:pPr marL="0" marR="0" lvl="0" indent="0" algn="ctr" rtl="0">
              <a:lnSpc>
                <a:spcPct val="119500"/>
              </a:lnSpc>
              <a:spcBef>
                <a:spcPts val="0"/>
              </a:spcBef>
              <a:spcAft>
                <a:spcPts val="0"/>
              </a:spcAft>
              <a:buNone/>
            </a:pPr>
            <a:r>
              <a:rPr lang="en-US" sz="1000" b="1">
                <a:solidFill>
                  <a:srgbClr val="231F20"/>
                </a:solidFill>
                <a:latin typeface="Arial"/>
                <a:ea typeface="Arial"/>
                <a:cs typeface="Arial"/>
                <a:sym typeface="Arial"/>
              </a:rPr>
              <a:t>Washington, DC</a:t>
            </a:r>
            <a:endParaRPr sz="1000">
              <a:solidFill>
                <a:schemeClr val="dk1"/>
              </a:solidFill>
              <a:latin typeface="Arial"/>
              <a:ea typeface="Arial"/>
              <a:cs typeface="Arial"/>
              <a:sym typeface="Arial"/>
            </a:endParaRPr>
          </a:p>
          <a:p>
            <a:pPr marL="0" marR="0" lvl="0" indent="0" algn="ctr"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+3.29%</a:t>
            </a:r>
            <a:endParaRPr sz="1000">
              <a:solidFill>
                <a:schemeClr val="dk1"/>
              </a:solidFill>
              <a:latin typeface="Arial"/>
              <a:ea typeface="Arial"/>
              <a:cs typeface="Arial"/>
              <a:sym typeface="Arial"/>
            </a:endParaRPr>
          </a:p>
          <a:p>
            <a:pPr marL="0" marR="0" lvl="0" indent="0" algn="ctr"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+3.66%</a:t>
            </a:r>
            <a:endParaRPr sz="1000">
              <a:solidFill>
                <a:schemeClr val="dk1"/>
              </a:solidFill>
              <a:latin typeface="Arial"/>
              <a:ea typeface="Arial"/>
              <a:cs typeface="Arial"/>
              <a:sym typeface="Arial"/>
            </a:endParaRPr>
          </a:p>
        </p:txBody>
      </p:sp>
      <p:sp>
        <p:nvSpPr>
          <p:cNvPr id="381" name="Google Shape;381;p22"/>
          <p:cNvSpPr txBox="1"/>
          <p:nvPr/>
        </p:nvSpPr>
        <p:spPr>
          <a:xfrm>
            <a:off x="9151223" y="4260106"/>
            <a:ext cx="619125" cy="457834"/>
          </a:xfrm>
          <a:prstGeom prst="rect">
            <a:avLst/>
          </a:prstGeom>
          <a:noFill/>
          <a:ln>
            <a:noFill/>
          </a:ln>
        </p:spPr>
        <p:txBody>
          <a:bodyPr spcFirstLastPara="1" wrap="square" lIns="0" tIns="0" rIns="0" bIns="0" anchor="t" anchorCtr="0">
            <a:noAutofit/>
          </a:bodyPr>
          <a:lstStyle/>
          <a:p>
            <a:pPr marL="0" marR="0" lvl="0" indent="0" algn="ctr" rtl="0">
              <a:lnSpc>
                <a:spcPct val="119500"/>
              </a:lnSpc>
              <a:spcBef>
                <a:spcPts val="0"/>
              </a:spcBef>
              <a:spcAft>
                <a:spcPts val="0"/>
              </a:spcAft>
              <a:buNone/>
            </a:pPr>
            <a:r>
              <a:rPr lang="en-US" sz="1000" b="1">
                <a:solidFill>
                  <a:srgbClr val="231F20"/>
                </a:solidFill>
                <a:latin typeface="Arial"/>
                <a:ea typeface="Arial"/>
                <a:cs typeface="Arial"/>
                <a:sym typeface="Arial"/>
              </a:rPr>
              <a:t>Atlanta</a:t>
            </a:r>
            <a:endParaRPr sz="1000">
              <a:solidFill>
                <a:schemeClr val="dk1"/>
              </a:solidFill>
              <a:latin typeface="Arial"/>
              <a:ea typeface="Arial"/>
              <a:cs typeface="Arial"/>
              <a:sym typeface="Arial"/>
            </a:endParaRPr>
          </a:p>
          <a:p>
            <a:pPr marL="0" marR="0" lvl="0" indent="0" algn="ctr"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+4.59%</a:t>
            </a:r>
            <a:endParaRPr sz="1000">
              <a:solidFill>
                <a:schemeClr val="dk1"/>
              </a:solidFill>
              <a:latin typeface="Arial"/>
              <a:ea typeface="Arial"/>
              <a:cs typeface="Arial"/>
              <a:sym typeface="Arial"/>
            </a:endParaRPr>
          </a:p>
          <a:p>
            <a:pPr marL="30480" marR="0" lvl="0" indent="0" algn="l"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-5.55%</a:t>
            </a:r>
            <a:endParaRPr sz="1000">
              <a:solidFill>
                <a:schemeClr val="dk1"/>
              </a:solidFill>
              <a:latin typeface="Arial"/>
              <a:ea typeface="Arial"/>
              <a:cs typeface="Arial"/>
              <a:sym typeface="Arial"/>
            </a:endParaRPr>
          </a:p>
        </p:txBody>
      </p:sp>
      <p:sp>
        <p:nvSpPr>
          <p:cNvPr id="382" name="Google Shape;382;p22"/>
          <p:cNvSpPr txBox="1"/>
          <p:nvPr/>
        </p:nvSpPr>
        <p:spPr>
          <a:xfrm>
            <a:off x="7427176" y="5146936"/>
            <a:ext cx="621665" cy="457834"/>
          </a:xfrm>
          <a:prstGeom prst="rect">
            <a:avLst/>
          </a:prstGeom>
          <a:noFill/>
          <a:ln>
            <a:noFill/>
          </a:ln>
        </p:spPr>
        <p:txBody>
          <a:bodyPr spcFirstLastPara="1" wrap="square" lIns="0" tIns="0" rIns="0" bIns="0" anchor="t" anchorCtr="0">
            <a:noAutofit/>
          </a:bodyPr>
          <a:lstStyle/>
          <a:p>
            <a:pPr marL="0" marR="0" lvl="0" indent="0" algn="ctr" rtl="0">
              <a:lnSpc>
                <a:spcPct val="119500"/>
              </a:lnSpc>
              <a:spcBef>
                <a:spcPts val="0"/>
              </a:spcBef>
              <a:spcAft>
                <a:spcPts val="0"/>
              </a:spcAft>
              <a:buNone/>
            </a:pPr>
            <a:r>
              <a:rPr lang="en-US" sz="1000" b="1">
                <a:solidFill>
                  <a:srgbClr val="231F20"/>
                </a:solidFill>
                <a:latin typeface="Arial"/>
                <a:ea typeface="Arial"/>
                <a:cs typeface="Arial"/>
                <a:sym typeface="Arial"/>
              </a:rPr>
              <a:t>Miami</a:t>
            </a:r>
            <a:endParaRPr sz="1000">
              <a:solidFill>
                <a:schemeClr val="dk1"/>
              </a:solidFill>
              <a:latin typeface="Arial"/>
              <a:ea typeface="Arial"/>
              <a:cs typeface="Arial"/>
              <a:sym typeface="Arial"/>
            </a:endParaRPr>
          </a:p>
          <a:p>
            <a:pPr marL="0" marR="0" lvl="0" indent="0" algn="ctr" rtl="0">
              <a:lnSpc>
                <a:spcPct val="119000"/>
              </a:lnSpc>
              <a:spcBef>
                <a:spcPts val="0"/>
              </a:spcBef>
              <a:spcAft>
                <a:spcPts val="0"/>
              </a:spcAft>
              <a:buNone/>
            </a:pPr>
            <a:r>
              <a:rPr lang="en-US" sz="1000">
                <a:solidFill>
                  <a:srgbClr val="307DA1"/>
                </a:solidFill>
                <a:latin typeface="Noto Sans Symbols"/>
                <a:ea typeface="Noto Sans Symbols"/>
                <a:cs typeface="Noto Sans Symbols"/>
                <a:sym typeface="Noto Sans Symbols"/>
              </a:rPr>
              <a:t>■</a:t>
            </a:r>
            <a:r>
              <a:rPr lang="en-US" sz="1000">
                <a:solidFill>
                  <a:srgbClr val="307DA1"/>
                </a:solidFill>
                <a:latin typeface="Times New Roman"/>
                <a:ea typeface="Times New Roman"/>
                <a:cs typeface="Times New Roman"/>
                <a:sym typeface="Times New Roman"/>
              </a:rPr>
              <a:t> </a:t>
            </a:r>
            <a:r>
              <a:rPr lang="en-US" sz="1000" b="1">
                <a:solidFill>
                  <a:srgbClr val="307DA1"/>
                </a:solidFill>
                <a:latin typeface="Arial"/>
                <a:ea typeface="Arial"/>
                <a:cs typeface="Arial"/>
                <a:sym typeface="Arial"/>
              </a:rPr>
              <a:t>+2.80%</a:t>
            </a:r>
            <a:endParaRPr sz="1000">
              <a:solidFill>
                <a:schemeClr val="dk1"/>
              </a:solidFill>
              <a:latin typeface="Arial"/>
              <a:ea typeface="Arial"/>
              <a:cs typeface="Arial"/>
              <a:sym typeface="Arial"/>
            </a:endParaRPr>
          </a:p>
          <a:p>
            <a:pPr marL="0" marR="0" lvl="0" indent="0" algn="ctr" rtl="0">
              <a:lnSpc>
                <a:spcPct val="119500"/>
              </a:lnSpc>
              <a:spcBef>
                <a:spcPts val="0"/>
              </a:spcBef>
              <a:spcAft>
                <a:spcPts val="0"/>
              </a:spcAft>
              <a:buNone/>
            </a:pPr>
            <a:r>
              <a:rPr lang="en-US" sz="1000">
                <a:solidFill>
                  <a:srgbClr val="F0532D"/>
                </a:solidFill>
                <a:latin typeface="Noto Sans Symbols"/>
                <a:ea typeface="Noto Sans Symbols"/>
                <a:cs typeface="Noto Sans Symbols"/>
                <a:sym typeface="Noto Sans Symbols"/>
              </a:rPr>
              <a:t>■</a:t>
            </a:r>
            <a:r>
              <a:rPr lang="en-US" sz="1000">
                <a:solidFill>
                  <a:srgbClr val="F0532D"/>
                </a:solidFill>
                <a:latin typeface="Times New Roman"/>
                <a:ea typeface="Times New Roman"/>
                <a:cs typeface="Times New Roman"/>
                <a:sym typeface="Times New Roman"/>
              </a:rPr>
              <a:t> </a:t>
            </a:r>
            <a:r>
              <a:rPr lang="en-US" sz="1000" b="1">
                <a:solidFill>
                  <a:srgbClr val="F0532D"/>
                </a:solidFill>
                <a:latin typeface="Arial"/>
                <a:ea typeface="Arial"/>
                <a:cs typeface="Arial"/>
                <a:sym typeface="Arial"/>
              </a:rPr>
              <a:t>+1.41%</a:t>
            </a:r>
            <a:endParaRPr sz="1000">
              <a:solidFill>
                <a:schemeClr val="dk1"/>
              </a:solidFill>
              <a:latin typeface="Arial"/>
              <a:ea typeface="Arial"/>
              <a:cs typeface="Arial"/>
              <a:sym typeface="Arial"/>
            </a:endParaRPr>
          </a:p>
        </p:txBody>
      </p:sp>
      <p:sp>
        <p:nvSpPr>
          <p:cNvPr id="383" name="Google Shape;383;p22"/>
          <p:cNvSpPr/>
          <p:nvPr/>
        </p:nvSpPr>
        <p:spPr>
          <a:xfrm>
            <a:off x="8906256" y="4966880"/>
            <a:ext cx="1931670" cy="600075"/>
          </a:xfrm>
          <a:custGeom>
            <a:avLst/>
            <a:gdLst/>
            <a:ahLst/>
            <a:cxnLst/>
            <a:rect l="l" t="t" r="r" b="b"/>
            <a:pathLst>
              <a:path w="1931670" h="600075" extrusionOk="0">
                <a:moveTo>
                  <a:pt x="1931670" y="600062"/>
                </a:moveTo>
                <a:lnTo>
                  <a:pt x="0" y="600062"/>
                </a:lnTo>
                <a:lnTo>
                  <a:pt x="0" y="0"/>
                </a:lnTo>
                <a:lnTo>
                  <a:pt x="1931670" y="0"/>
                </a:lnTo>
                <a:lnTo>
                  <a:pt x="1931670" y="60006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22"/>
          <p:cNvSpPr txBox="1"/>
          <p:nvPr/>
        </p:nvSpPr>
        <p:spPr>
          <a:xfrm>
            <a:off x="8906256" y="4966875"/>
            <a:ext cx="1931670" cy="600075"/>
          </a:xfrm>
          <a:prstGeom prst="rect">
            <a:avLst/>
          </a:prstGeom>
          <a:solidFill>
            <a:srgbClr val="FFFFFF"/>
          </a:solidFill>
          <a:ln w="107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169545" marR="0" lvl="0" indent="-118745" algn="l" rtl="0">
              <a:lnSpc>
                <a:spcPct val="100000"/>
              </a:lnSpc>
              <a:spcBef>
                <a:spcPts val="0"/>
              </a:spcBef>
              <a:spcAft>
                <a:spcPts val="0"/>
              </a:spcAft>
              <a:buClr>
                <a:srgbClr val="307DA1"/>
              </a:buClr>
              <a:buSzPts val="850"/>
              <a:buFont typeface="Noto Sans Symbols"/>
              <a:buChar char="■"/>
            </a:pPr>
            <a:r>
              <a:rPr lang="en-US" sz="850" b="1">
                <a:solidFill>
                  <a:srgbClr val="231F20"/>
                </a:solidFill>
                <a:latin typeface="Arial"/>
                <a:ea typeface="Arial"/>
                <a:cs typeface="Arial"/>
                <a:sym typeface="Arial"/>
              </a:rPr>
              <a:t>Change in School-Age Population</a:t>
            </a:r>
            <a:endParaRPr sz="850">
              <a:solidFill>
                <a:schemeClr val="dk1"/>
              </a:solidFill>
              <a:latin typeface="Arial"/>
              <a:ea typeface="Arial"/>
              <a:cs typeface="Arial"/>
              <a:sym typeface="Arial"/>
            </a:endParaRPr>
          </a:p>
          <a:p>
            <a:pPr marL="169545" marR="154305" lvl="0" indent="-118745" algn="l" rtl="0">
              <a:lnSpc>
                <a:spcPct val="109411"/>
              </a:lnSpc>
              <a:spcBef>
                <a:spcPts val="360"/>
              </a:spcBef>
              <a:spcAft>
                <a:spcPts val="0"/>
              </a:spcAft>
              <a:buClr>
                <a:srgbClr val="307DA1"/>
              </a:buClr>
              <a:buSzPts val="850"/>
              <a:buFont typeface="Noto Sans Symbols"/>
              <a:buChar char="■"/>
            </a:pPr>
            <a:r>
              <a:rPr lang="en-US" sz="850" b="1">
                <a:solidFill>
                  <a:srgbClr val="231F20"/>
                </a:solidFill>
                <a:latin typeface="Arial"/>
                <a:ea typeface="Arial"/>
                <a:cs typeface="Arial"/>
                <a:sym typeface="Arial"/>
              </a:rPr>
              <a:t>Change in Median Independent School Enrollment</a:t>
            </a:r>
            <a:endParaRPr sz="850">
              <a:solidFill>
                <a:schemeClr val="dk1"/>
              </a:solidFill>
              <a:latin typeface="Arial"/>
              <a:ea typeface="Arial"/>
              <a:cs typeface="Arial"/>
              <a:sym typeface="Arial"/>
            </a:endParaRPr>
          </a:p>
          <a:p>
            <a:pPr marL="50800" marR="0" lvl="0" indent="0" algn="l" rtl="0">
              <a:lnSpc>
                <a:spcPct val="100000"/>
              </a:lnSpc>
              <a:spcBef>
                <a:spcPts val="150"/>
              </a:spcBef>
              <a:spcAft>
                <a:spcPts val="0"/>
              </a:spcAft>
              <a:buNone/>
            </a:pPr>
            <a:r>
              <a:rPr lang="en-US" sz="600" b="0" i="1">
                <a:solidFill>
                  <a:srgbClr val="231F20"/>
                </a:solidFill>
                <a:latin typeface="Arial"/>
                <a:ea typeface="Arial"/>
                <a:cs typeface="Arial"/>
                <a:sym typeface="Arial"/>
              </a:rPr>
              <a:t>Source: NAIS, DASL and NAIS, Demographic Center</a:t>
            </a:r>
            <a:endParaRPr sz="6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3"/>
          <p:cNvSpPr txBox="1"/>
          <p:nvPr/>
        </p:nvSpPr>
        <p:spPr>
          <a:xfrm>
            <a:off x="3724460" y="5163970"/>
            <a:ext cx="236854" cy="15367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40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90" name="Google Shape;390;p23"/>
          <p:cNvSpPr txBox="1"/>
          <p:nvPr/>
        </p:nvSpPr>
        <p:spPr>
          <a:xfrm>
            <a:off x="4918502" y="5163970"/>
            <a:ext cx="233045" cy="15367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20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91" name="Google Shape;391;p23"/>
          <p:cNvSpPr txBox="1"/>
          <p:nvPr/>
        </p:nvSpPr>
        <p:spPr>
          <a:xfrm>
            <a:off x="2539179" y="5163970"/>
            <a:ext cx="236854" cy="15367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60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92" name="Google Shape;392;p23"/>
          <p:cNvSpPr txBox="1"/>
          <p:nvPr/>
        </p:nvSpPr>
        <p:spPr>
          <a:xfrm>
            <a:off x="6139451" y="5163970"/>
            <a:ext cx="106045" cy="15367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0</a:t>
            </a:r>
            <a:endParaRPr sz="1000">
              <a:solidFill>
                <a:schemeClr val="dk1"/>
              </a:solidFill>
              <a:latin typeface="Arial"/>
              <a:ea typeface="Arial"/>
              <a:cs typeface="Arial"/>
              <a:sym typeface="Arial"/>
            </a:endParaRPr>
          </a:p>
        </p:txBody>
      </p:sp>
      <p:sp>
        <p:nvSpPr>
          <p:cNvPr id="393" name="Google Shape;393;p23"/>
          <p:cNvSpPr txBox="1"/>
          <p:nvPr/>
        </p:nvSpPr>
        <p:spPr>
          <a:xfrm>
            <a:off x="7268455" y="5163970"/>
            <a:ext cx="233045" cy="15367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20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94" name="Google Shape;394;p23"/>
          <p:cNvSpPr txBox="1"/>
          <p:nvPr/>
        </p:nvSpPr>
        <p:spPr>
          <a:xfrm>
            <a:off x="8458958" y="5163970"/>
            <a:ext cx="1429385" cy="15367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40</a:t>
            </a:r>
            <a:r>
              <a:rPr lang="en-US" sz="825" b="0" baseline="30000">
                <a:solidFill>
                  <a:srgbClr val="231F20"/>
                </a:solidFill>
                <a:latin typeface="Arial"/>
                <a:ea typeface="Arial"/>
                <a:cs typeface="Arial"/>
                <a:sym typeface="Arial"/>
              </a:rPr>
              <a:t>%	</a:t>
            </a:r>
            <a:r>
              <a:rPr lang="en-US" sz="1000" b="0">
                <a:solidFill>
                  <a:srgbClr val="231F20"/>
                </a:solidFill>
                <a:latin typeface="Arial"/>
                <a:ea typeface="Arial"/>
                <a:cs typeface="Arial"/>
                <a:sym typeface="Arial"/>
              </a:rPr>
              <a:t>60</a:t>
            </a:r>
            <a:r>
              <a:rPr lang="en-US" sz="825" b="0" baseline="30000">
                <a:solidFill>
                  <a:srgbClr val="231F20"/>
                </a:solidFill>
                <a:latin typeface="Arial"/>
                <a:ea typeface="Arial"/>
                <a:cs typeface="Arial"/>
                <a:sym typeface="Arial"/>
              </a:rPr>
              <a:t>%</a:t>
            </a:r>
            <a:endParaRPr sz="825" baseline="30000">
              <a:solidFill>
                <a:schemeClr val="dk1"/>
              </a:solidFill>
              <a:latin typeface="Arial"/>
              <a:ea typeface="Arial"/>
              <a:cs typeface="Arial"/>
              <a:sym typeface="Arial"/>
            </a:endParaRPr>
          </a:p>
        </p:txBody>
      </p:sp>
      <p:sp>
        <p:nvSpPr>
          <p:cNvPr id="395" name="Google Shape;395;p23"/>
          <p:cNvSpPr/>
          <p:nvPr/>
        </p:nvSpPr>
        <p:spPr>
          <a:xfrm>
            <a:off x="8131175" y="1287030"/>
            <a:ext cx="111125" cy="615315"/>
          </a:xfrm>
          <a:custGeom>
            <a:avLst/>
            <a:gdLst/>
            <a:ahLst/>
            <a:cxnLst/>
            <a:rect l="l" t="t" r="r" b="b"/>
            <a:pathLst>
              <a:path w="111125" h="615314" extrusionOk="0">
                <a:moveTo>
                  <a:pt x="0" y="0"/>
                </a:moveTo>
                <a:lnTo>
                  <a:pt x="110731" y="0"/>
                </a:lnTo>
                <a:lnTo>
                  <a:pt x="110731" y="615188"/>
                </a:lnTo>
                <a:lnTo>
                  <a:pt x="0" y="615188"/>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23"/>
          <p:cNvSpPr/>
          <p:nvPr/>
        </p:nvSpPr>
        <p:spPr>
          <a:xfrm>
            <a:off x="6193218" y="1287030"/>
            <a:ext cx="1938020" cy="615315"/>
          </a:xfrm>
          <a:custGeom>
            <a:avLst/>
            <a:gdLst/>
            <a:ahLst/>
            <a:cxnLst/>
            <a:rect l="l" t="t" r="r" b="b"/>
            <a:pathLst>
              <a:path w="1938020" h="615314" extrusionOk="0">
                <a:moveTo>
                  <a:pt x="0" y="0"/>
                </a:moveTo>
                <a:lnTo>
                  <a:pt x="1937943" y="0"/>
                </a:lnTo>
                <a:lnTo>
                  <a:pt x="1937943" y="615188"/>
                </a:lnTo>
                <a:lnTo>
                  <a:pt x="0" y="615188"/>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23"/>
          <p:cNvSpPr/>
          <p:nvPr/>
        </p:nvSpPr>
        <p:spPr>
          <a:xfrm>
            <a:off x="8075803" y="2077351"/>
            <a:ext cx="830580" cy="615315"/>
          </a:xfrm>
          <a:custGeom>
            <a:avLst/>
            <a:gdLst/>
            <a:ahLst/>
            <a:cxnLst/>
            <a:rect l="l" t="t" r="r" b="b"/>
            <a:pathLst>
              <a:path w="830579" h="615314" extrusionOk="0">
                <a:moveTo>
                  <a:pt x="0" y="0"/>
                </a:moveTo>
                <a:lnTo>
                  <a:pt x="830529" y="0"/>
                </a:lnTo>
                <a:lnTo>
                  <a:pt x="830529" y="615188"/>
                </a:lnTo>
                <a:lnTo>
                  <a:pt x="0" y="615188"/>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23"/>
          <p:cNvSpPr/>
          <p:nvPr/>
        </p:nvSpPr>
        <p:spPr>
          <a:xfrm>
            <a:off x="6193218" y="2077351"/>
            <a:ext cx="1882775" cy="615315"/>
          </a:xfrm>
          <a:custGeom>
            <a:avLst/>
            <a:gdLst/>
            <a:ahLst/>
            <a:cxnLst/>
            <a:rect l="l" t="t" r="r" b="b"/>
            <a:pathLst>
              <a:path w="1882775" h="615314" extrusionOk="0">
                <a:moveTo>
                  <a:pt x="0" y="0"/>
                </a:moveTo>
                <a:lnTo>
                  <a:pt x="1882584" y="0"/>
                </a:lnTo>
                <a:lnTo>
                  <a:pt x="1882584" y="615188"/>
                </a:lnTo>
                <a:lnTo>
                  <a:pt x="0" y="615188"/>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23"/>
          <p:cNvSpPr/>
          <p:nvPr/>
        </p:nvSpPr>
        <p:spPr>
          <a:xfrm>
            <a:off x="8574125" y="2867672"/>
            <a:ext cx="664845" cy="615315"/>
          </a:xfrm>
          <a:custGeom>
            <a:avLst/>
            <a:gdLst/>
            <a:ahLst/>
            <a:cxnLst/>
            <a:rect l="l" t="t" r="r" b="b"/>
            <a:pathLst>
              <a:path w="664845" h="615314" extrusionOk="0">
                <a:moveTo>
                  <a:pt x="0" y="0"/>
                </a:moveTo>
                <a:lnTo>
                  <a:pt x="664438" y="0"/>
                </a:lnTo>
                <a:lnTo>
                  <a:pt x="664438" y="615188"/>
                </a:lnTo>
                <a:lnTo>
                  <a:pt x="0" y="615188"/>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23"/>
          <p:cNvSpPr/>
          <p:nvPr/>
        </p:nvSpPr>
        <p:spPr>
          <a:xfrm>
            <a:off x="6193218" y="2867672"/>
            <a:ext cx="2381250" cy="615315"/>
          </a:xfrm>
          <a:custGeom>
            <a:avLst/>
            <a:gdLst/>
            <a:ahLst/>
            <a:cxnLst/>
            <a:rect l="l" t="t" r="r" b="b"/>
            <a:pathLst>
              <a:path w="2381250" h="615314" extrusionOk="0">
                <a:moveTo>
                  <a:pt x="0" y="0"/>
                </a:moveTo>
                <a:lnTo>
                  <a:pt x="2380894" y="0"/>
                </a:lnTo>
                <a:lnTo>
                  <a:pt x="2380894" y="615188"/>
                </a:lnTo>
                <a:lnTo>
                  <a:pt x="0" y="615188"/>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23"/>
          <p:cNvSpPr/>
          <p:nvPr/>
        </p:nvSpPr>
        <p:spPr>
          <a:xfrm>
            <a:off x="9127820" y="3658006"/>
            <a:ext cx="775335" cy="615315"/>
          </a:xfrm>
          <a:custGeom>
            <a:avLst/>
            <a:gdLst/>
            <a:ahLst/>
            <a:cxnLst/>
            <a:rect l="l" t="t" r="r" b="b"/>
            <a:pathLst>
              <a:path w="775334" h="615314" extrusionOk="0">
                <a:moveTo>
                  <a:pt x="0" y="0"/>
                </a:moveTo>
                <a:lnTo>
                  <a:pt x="775169" y="0"/>
                </a:lnTo>
                <a:lnTo>
                  <a:pt x="775169" y="615187"/>
                </a:lnTo>
                <a:lnTo>
                  <a:pt x="0" y="615187"/>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23"/>
          <p:cNvSpPr/>
          <p:nvPr/>
        </p:nvSpPr>
        <p:spPr>
          <a:xfrm>
            <a:off x="6193231" y="3658006"/>
            <a:ext cx="2934970" cy="615315"/>
          </a:xfrm>
          <a:custGeom>
            <a:avLst/>
            <a:gdLst/>
            <a:ahLst/>
            <a:cxnLst/>
            <a:rect l="l" t="t" r="r" b="b"/>
            <a:pathLst>
              <a:path w="2934970" h="615314" extrusionOk="0">
                <a:moveTo>
                  <a:pt x="0" y="0"/>
                </a:moveTo>
                <a:lnTo>
                  <a:pt x="2934589" y="0"/>
                </a:lnTo>
                <a:lnTo>
                  <a:pt x="2934589" y="615187"/>
                </a:lnTo>
                <a:lnTo>
                  <a:pt x="0" y="615187"/>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23"/>
          <p:cNvSpPr/>
          <p:nvPr/>
        </p:nvSpPr>
        <p:spPr>
          <a:xfrm>
            <a:off x="4255299" y="1287030"/>
            <a:ext cx="1938020" cy="615315"/>
          </a:xfrm>
          <a:custGeom>
            <a:avLst/>
            <a:gdLst/>
            <a:ahLst/>
            <a:cxnLst/>
            <a:rect l="l" t="t" r="r" b="b"/>
            <a:pathLst>
              <a:path w="1938020" h="615314" extrusionOk="0">
                <a:moveTo>
                  <a:pt x="0" y="0"/>
                </a:moveTo>
                <a:lnTo>
                  <a:pt x="1937918" y="0"/>
                </a:lnTo>
                <a:lnTo>
                  <a:pt x="1937918" y="615188"/>
                </a:lnTo>
                <a:lnTo>
                  <a:pt x="0" y="615188"/>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23"/>
          <p:cNvSpPr/>
          <p:nvPr/>
        </p:nvSpPr>
        <p:spPr>
          <a:xfrm>
            <a:off x="2649588" y="1287030"/>
            <a:ext cx="1605915" cy="615315"/>
          </a:xfrm>
          <a:custGeom>
            <a:avLst/>
            <a:gdLst/>
            <a:ahLst/>
            <a:cxnLst/>
            <a:rect l="l" t="t" r="r" b="b"/>
            <a:pathLst>
              <a:path w="1605914" h="615314" extrusionOk="0">
                <a:moveTo>
                  <a:pt x="0" y="0"/>
                </a:moveTo>
                <a:lnTo>
                  <a:pt x="1605711" y="0"/>
                </a:lnTo>
                <a:lnTo>
                  <a:pt x="1605711" y="615188"/>
                </a:lnTo>
                <a:lnTo>
                  <a:pt x="0" y="615188"/>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23"/>
          <p:cNvSpPr/>
          <p:nvPr/>
        </p:nvSpPr>
        <p:spPr>
          <a:xfrm>
            <a:off x="4421403" y="2077351"/>
            <a:ext cx="1772285" cy="615315"/>
          </a:xfrm>
          <a:custGeom>
            <a:avLst/>
            <a:gdLst/>
            <a:ahLst/>
            <a:cxnLst/>
            <a:rect l="l" t="t" r="r" b="b"/>
            <a:pathLst>
              <a:path w="1772285" h="615314" extrusionOk="0">
                <a:moveTo>
                  <a:pt x="0" y="0"/>
                </a:moveTo>
                <a:lnTo>
                  <a:pt x="1771815" y="0"/>
                </a:lnTo>
                <a:lnTo>
                  <a:pt x="1771815" y="615188"/>
                </a:lnTo>
                <a:lnTo>
                  <a:pt x="0" y="615188"/>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23"/>
          <p:cNvSpPr/>
          <p:nvPr/>
        </p:nvSpPr>
        <p:spPr>
          <a:xfrm>
            <a:off x="3369398" y="2077351"/>
            <a:ext cx="1052195" cy="615315"/>
          </a:xfrm>
          <a:custGeom>
            <a:avLst/>
            <a:gdLst/>
            <a:ahLst/>
            <a:cxnLst/>
            <a:rect l="l" t="t" r="r" b="b"/>
            <a:pathLst>
              <a:path w="1052195" h="615314" extrusionOk="0">
                <a:moveTo>
                  <a:pt x="0" y="0"/>
                </a:moveTo>
                <a:lnTo>
                  <a:pt x="1052017" y="0"/>
                </a:lnTo>
                <a:lnTo>
                  <a:pt x="1052017" y="615188"/>
                </a:lnTo>
                <a:lnTo>
                  <a:pt x="0" y="615188"/>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23"/>
          <p:cNvSpPr/>
          <p:nvPr/>
        </p:nvSpPr>
        <p:spPr>
          <a:xfrm>
            <a:off x="4310672" y="2867672"/>
            <a:ext cx="1882775" cy="615315"/>
          </a:xfrm>
          <a:custGeom>
            <a:avLst/>
            <a:gdLst/>
            <a:ahLst/>
            <a:cxnLst/>
            <a:rect l="l" t="t" r="r" b="b"/>
            <a:pathLst>
              <a:path w="1882775" h="615314" extrusionOk="0">
                <a:moveTo>
                  <a:pt x="0" y="0"/>
                </a:moveTo>
                <a:lnTo>
                  <a:pt x="1882559" y="0"/>
                </a:lnTo>
                <a:lnTo>
                  <a:pt x="1882559" y="615188"/>
                </a:lnTo>
                <a:lnTo>
                  <a:pt x="0" y="615188"/>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23"/>
          <p:cNvSpPr/>
          <p:nvPr/>
        </p:nvSpPr>
        <p:spPr>
          <a:xfrm>
            <a:off x="3701605" y="2867672"/>
            <a:ext cx="609600" cy="615315"/>
          </a:xfrm>
          <a:custGeom>
            <a:avLst/>
            <a:gdLst/>
            <a:ahLst/>
            <a:cxnLst/>
            <a:rect l="l" t="t" r="r" b="b"/>
            <a:pathLst>
              <a:path w="609600" h="615314" extrusionOk="0">
                <a:moveTo>
                  <a:pt x="0" y="0"/>
                </a:moveTo>
                <a:lnTo>
                  <a:pt x="609053" y="0"/>
                </a:lnTo>
                <a:lnTo>
                  <a:pt x="609053" y="615188"/>
                </a:lnTo>
                <a:lnTo>
                  <a:pt x="0" y="615188"/>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23"/>
          <p:cNvSpPr/>
          <p:nvPr/>
        </p:nvSpPr>
        <p:spPr>
          <a:xfrm>
            <a:off x="4753622" y="3658006"/>
            <a:ext cx="1440180" cy="615315"/>
          </a:xfrm>
          <a:custGeom>
            <a:avLst/>
            <a:gdLst/>
            <a:ahLst/>
            <a:cxnLst/>
            <a:rect l="l" t="t" r="r" b="b"/>
            <a:pathLst>
              <a:path w="1440179" h="615314" extrusionOk="0">
                <a:moveTo>
                  <a:pt x="0" y="0"/>
                </a:moveTo>
                <a:lnTo>
                  <a:pt x="1439595" y="0"/>
                </a:lnTo>
                <a:lnTo>
                  <a:pt x="1439595" y="615187"/>
                </a:lnTo>
                <a:lnTo>
                  <a:pt x="0" y="615187"/>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23"/>
          <p:cNvSpPr/>
          <p:nvPr/>
        </p:nvSpPr>
        <p:spPr>
          <a:xfrm>
            <a:off x="4366031" y="3658006"/>
            <a:ext cx="387985" cy="615315"/>
          </a:xfrm>
          <a:custGeom>
            <a:avLst/>
            <a:gdLst/>
            <a:ahLst/>
            <a:cxnLst/>
            <a:rect l="l" t="t" r="r" b="b"/>
            <a:pathLst>
              <a:path w="387985" h="615314" extrusionOk="0">
                <a:moveTo>
                  <a:pt x="0" y="0"/>
                </a:moveTo>
                <a:lnTo>
                  <a:pt x="387578" y="0"/>
                </a:lnTo>
                <a:lnTo>
                  <a:pt x="387578" y="615187"/>
                </a:lnTo>
                <a:lnTo>
                  <a:pt x="0" y="615187"/>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23"/>
          <p:cNvSpPr/>
          <p:nvPr/>
        </p:nvSpPr>
        <p:spPr>
          <a:xfrm>
            <a:off x="5030457" y="4448327"/>
            <a:ext cx="1163320" cy="615315"/>
          </a:xfrm>
          <a:custGeom>
            <a:avLst/>
            <a:gdLst/>
            <a:ahLst/>
            <a:cxnLst/>
            <a:rect l="l" t="t" r="r" b="b"/>
            <a:pathLst>
              <a:path w="1163320" h="615314" extrusionOk="0">
                <a:moveTo>
                  <a:pt x="0" y="0"/>
                </a:moveTo>
                <a:lnTo>
                  <a:pt x="1162761" y="0"/>
                </a:lnTo>
                <a:lnTo>
                  <a:pt x="1162761" y="615188"/>
                </a:lnTo>
                <a:lnTo>
                  <a:pt x="0" y="615188"/>
                </a:lnTo>
                <a:lnTo>
                  <a:pt x="0"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23"/>
          <p:cNvSpPr/>
          <p:nvPr/>
        </p:nvSpPr>
        <p:spPr>
          <a:xfrm>
            <a:off x="4532147" y="4448327"/>
            <a:ext cx="498475" cy="615315"/>
          </a:xfrm>
          <a:custGeom>
            <a:avLst/>
            <a:gdLst/>
            <a:ahLst/>
            <a:cxnLst/>
            <a:rect l="l" t="t" r="r" b="b"/>
            <a:pathLst>
              <a:path w="498475" h="615314" extrusionOk="0">
                <a:moveTo>
                  <a:pt x="0" y="0"/>
                </a:moveTo>
                <a:lnTo>
                  <a:pt x="498309" y="0"/>
                </a:lnTo>
                <a:lnTo>
                  <a:pt x="498309" y="615188"/>
                </a:lnTo>
                <a:lnTo>
                  <a:pt x="0" y="615188"/>
                </a:lnTo>
                <a:lnTo>
                  <a:pt x="0"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23"/>
          <p:cNvSpPr txBox="1"/>
          <p:nvPr/>
        </p:nvSpPr>
        <p:spPr>
          <a:xfrm>
            <a:off x="1893696" y="4581329"/>
            <a:ext cx="640080" cy="378460"/>
          </a:xfrm>
          <a:prstGeom prst="rect">
            <a:avLst/>
          </a:prstGeom>
          <a:noFill/>
          <a:ln>
            <a:noFill/>
          </a:ln>
        </p:spPr>
        <p:txBody>
          <a:bodyPr spcFirstLastPara="1" wrap="square" lIns="0" tIns="0" rIns="0" bIns="0" anchor="t" anchorCtr="0">
            <a:noAutofit/>
          </a:bodyPr>
          <a:lstStyle/>
          <a:p>
            <a:pPr marL="12700" marR="5080" lvl="0" indent="94615" algn="l" rtl="0">
              <a:lnSpc>
                <a:spcPct val="101000"/>
              </a:lnSpc>
              <a:spcBef>
                <a:spcPts val="0"/>
              </a:spcBef>
              <a:spcAft>
                <a:spcPts val="0"/>
              </a:spcAft>
              <a:buNone/>
            </a:pPr>
            <a:r>
              <a:rPr lang="en-US" sz="1250" b="1">
                <a:solidFill>
                  <a:srgbClr val="231F20"/>
                </a:solidFill>
                <a:latin typeface="Arial"/>
                <a:ea typeface="Arial"/>
                <a:cs typeface="Arial"/>
                <a:sym typeface="Arial"/>
              </a:rPr>
              <a:t>Upper Schools</a:t>
            </a:r>
            <a:endParaRPr sz="1250">
              <a:solidFill>
                <a:schemeClr val="dk1"/>
              </a:solidFill>
              <a:latin typeface="Arial"/>
              <a:ea typeface="Arial"/>
              <a:cs typeface="Arial"/>
              <a:sym typeface="Arial"/>
            </a:endParaRPr>
          </a:p>
        </p:txBody>
      </p:sp>
      <p:sp>
        <p:nvSpPr>
          <p:cNvPr id="414" name="Google Shape;414;p23"/>
          <p:cNvSpPr txBox="1"/>
          <p:nvPr/>
        </p:nvSpPr>
        <p:spPr>
          <a:xfrm>
            <a:off x="1374556" y="3790999"/>
            <a:ext cx="1158875" cy="378460"/>
          </a:xfrm>
          <a:prstGeom prst="rect">
            <a:avLst/>
          </a:prstGeom>
          <a:noFill/>
          <a:ln>
            <a:noFill/>
          </a:ln>
        </p:spPr>
        <p:txBody>
          <a:bodyPr spcFirstLastPara="1" wrap="square" lIns="0" tIns="0" rIns="0" bIns="0" anchor="t" anchorCtr="0">
            <a:noAutofit/>
          </a:bodyPr>
          <a:lstStyle/>
          <a:p>
            <a:pPr marL="12700" marR="5080" lvl="0" indent="524510" algn="l" rtl="0">
              <a:lnSpc>
                <a:spcPct val="101000"/>
              </a:lnSpc>
              <a:spcBef>
                <a:spcPts val="0"/>
              </a:spcBef>
              <a:spcAft>
                <a:spcPts val="0"/>
              </a:spcAft>
              <a:buNone/>
            </a:pPr>
            <a:r>
              <a:rPr lang="en-US" sz="1250" b="1">
                <a:solidFill>
                  <a:srgbClr val="231F20"/>
                </a:solidFill>
                <a:latin typeface="Arial"/>
                <a:ea typeface="Arial"/>
                <a:cs typeface="Arial"/>
                <a:sym typeface="Arial"/>
              </a:rPr>
              <a:t>Middle/ Upper Schools</a:t>
            </a:r>
            <a:endParaRPr sz="1250">
              <a:solidFill>
                <a:schemeClr val="dk1"/>
              </a:solidFill>
              <a:latin typeface="Arial"/>
              <a:ea typeface="Arial"/>
              <a:cs typeface="Arial"/>
              <a:sym typeface="Arial"/>
            </a:endParaRPr>
          </a:p>
        </p:txBody>
      </p:sp>
      <p:sp>
        <p:nvSpPr>
          <p:cNvPr id="415" name="Google Shape;415;p23"/>
          <p:cNvSpPr txBox="1"/>
          <p:nvPr/>
        </p:nvSpPr>
        <p:spPr>
          <a:xfrm>
            <a:off x="1374556" y="2904503"/>
            <a:ext cx="1158875" cy="570865"/>
          </a:xfrm>
          <a:prstGeom prst="rect">
            <a:avLst/>
          </a:prstGeom>
          <a:noFill/>
          <a:ln>
            <a:noFill/>
          </a:ln>
        </p:spPr>
        <p:txBody>
          <a:bodyPr spcFirstLastPara="1" wrap="square" lIns="0" tIns="0" rIns="0" bIns="0" anchor="t" anchorCtr="0">
            <a:noAutofit/>
          </a:bodyPr>
          <a:lstStyle/>
          <a:p>
            <a:pPr marL="183515" marR="0" lvl="0" indent="0" algn="l" rtl="0">
              <a:lnSpc>
                <a:spcPct val="100000"/>
              </a:lnSpc>
              <a:spcBef>
                <a:spcPts val="0"/>
              </a:spcBef>
              <a:spcAft>
                <a:spcPts val="0"/>
              </a:spcAft>
              <a:buNone/>
            </a:pPr>
            <a:r>
              <a:rPr lang="en-US" sz="1250" b="1">
                <a:solidFill>
                  <a:srgbClr val="231F20"/>
                </a:solidFill>
                <a:latin typeface="Arial"/>
                <a:ea typeface="Arial"/>
                <a:cs typeface="Arial"/>
                <a:sym typeface="Arial"/>
              </a:rPr>
              <a:t>Elementary/</a:t>
            </a:r>
            <a:endParaRPr sz="1250">
              <a:solidFill>
                <a:schemeClr val="dk1"/>
              </a:solidFill>
              <a:latin typeface="Arial"/>
              <a:ea typeface="Arial"/>
              <a:cs typeface="Arial"/>
              <a:sym typeface="Arial"/>
            </a:endParaRPr>
          </a:p>
          <a:p>
            <a:pPr marL="12700" marR="5080" lvl="0" indent="524510" algn="l" rtl="0">
              <a:lnSpc>
                <a:spcPct val="101000"/>
              </a:lnSpc>
              <a:spcBef>
                <a:spcPts val="0"/>
              </a:spcBef>
              <a:spcAft>
                <a:spcPts val="0"/>
              </a:spcAft>
              <a:buNone/>
            </a:pPr>
            <a:r>
              <a:rPr lang="en-US" sz="1250" b="1">
                <a:solidFill>
                  <a:srgbClr val="231F20"/>
                </a:solidFill>
                <a:latin typeface="Arial"/>
                <a:ea typeface="Arial"/>
                <a:cs typeface="Arial"/>
                <a:sym typeface="Arial"/>
              </a:rPr>
              <a:t>Middle/ Upper Schools</a:t>
            </a:r>
            <a:endParaRPr sz="1250">
              <a:solidFill>
                <a:schemeClr val="dk1"/>
              </a:solidFill>
              <a:latin typeface="Arial"/>
              <a:ea typeface="Arial"/>
              <a:cs typeface="Arial"/>
              <a:sym typeface="Arial"/>
            </a:endParaRPr>
          </a:p>
        </p:txBody>
      </p:sp>
      <p:sp>
        <p:nvSpPr>
          <p:cNvPr id="416" name="Google Shape;416;p23"/>
          <p:cNvSpPr txBox="1"/>
          <p:nvPr/>
        </p:nvSpPr>
        <p:spPr>
          <a:xfrm>
            <a:off x="1317818" y="2210340"/>
            <a:ext cx="1216025" cy="378460"/>
          </a:xfrm>
          <a:prstGeom prst="rect">
            <a:avLst/>
          </a:prstGeom>
          <a:noFill/>
          <a:ln>
            <a:noFill/>
          </a:ln>
        </p:spPr>
        <p:txBody>
          <a:bodyPr spcFirstLastPara="1" wrap="square" lIns="0" tIns="0" rIns="0" bIns="0" anchor="t" anchorCtr="0">
            <a:noAutofit/>
          </a:bodyPr>
          <a:lstStyle/>
          <a:p>
            <a:pPr marL="12700" marR="5080" lvl="0" indent="227329" algn="l" rtl="0">
              <a:lnSpc>
                <a:spcPct val="101000"/>
              </a:lnSpc>
              <a:spcBef>
                <a:spcPts val="0"/>
              </a:spcBef>
              <a:spcAft>
                <a:spcPts val="0"/>
              </a:spcAft>
              <a:buNone/>
            </a:pPr>
            <a:r>
              <a:rPr lang="en-US" sz="1250" b="1">
                <a:solidFill>
                  <a:srgbClr val="231F20"/>
                </a:solidFill>
                <a:latin typeface="Arial"/>
                <a:ea typeface="Arial"/>
                <a:cs typeface="Arial"/>
                <a:sym typeface="Arial"/>
              </a:rPr>
              <a:t>Elementary/ Middle Schools</a:t>
            </a:r>
            <a:endParaRPr sz="1250">
              <a:solidFill>
                <a:schemeClr val="dk1"/>
              </a:solidFill>
              <a:latin typeface="Arial"/>
              <a:ea typeface="Arial"/>
              <a:cs typeface="Arial"/>
              <a:sym typeface="Arial"/>
            </a:endParaRPr>
          </a:p>
        </p:txBody>
      </p:sp>
      <p:sp>
        <p:nvSpPr>
          <p:cNvPr id="417" name="Google Shape;417;p23"/>
          <p:cNvSpPr txBox="1"/>
          <p:nvPr/>
        </p:nvSpPr>
        <p:spPr>
          <a:xfrm>
            <a:off x="1614973" y="1420010"/>
            <a:ext cx="918844" cy="3784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250" b="1">
                <a:solidFill>
                  <a:srgbClr val="231F20"/>
                </a:solidFill>
                <a:latin typeface="Arial"/>
                <a:ea typeface="Arial"/>
                <a:cs typeface="Arial"/>
                <a:sym typeface="Arial"/>
              </a:rPr>
              <a:t>Elementary</a:t>
            </a:r>
            <a:endParaRPr sz="1250">
              <a:solidFill>
                <a:schemeClr val="dk1"/>
              </a:solidFill>
              <a:latin typeface="Arial"/>
              <a:ea typeface="Arial"/>
              <a:cs typeface="Arial"/>
              <a:sym typeface="Arial"/>
            </a:endParaRPr>
          </a:p>
          <a:p>
            <a:pPr marL="290830" marR="0" lvl="0" indent="0" algn="l" rtl="0">
              <a:lnSpc>
                <a:spcPct val="100000"/>
              </a:lnSpc>
              <a:spcBef>
                <a:spcPts val="15"/>
              </a:spcBef>
              <a:spcAft>
                <a:spcPts val="0"/>
              </a:spcAft>
              <a:buNone/>
            </a:pPr>
            <a:r>
              <a:rPr lang="en-US" sz="1250" b="1">
                <a:solidFill>
                  <a:srgbClr val="231F20"/>
                </a:solidFill>
                <a:latin typeface="Arial"/>
                <a:ea typeface="Arial"/>
                <a:cs typeface="Arial"/>
                <a:sym typeface="Arial"/>
              </a:rPr>
              <a:t>Schools</a:t>
            </a:r>
            <a:endParaRPr sz="1250">
              <a:solidFill>
                <a:schemeClr val="dk1"/>
              </a:solidFill>
              <a:latin typeface="Arial"/>
              <a:ea typeface="Arial"/>
              <a:cs typeface="Arial"/>
              <a:sym typeface="Arial"/>
            </a:endParaRPr>
          </a:p>
        </p:txBody>
      </p:sp>
      <p:sp>
        <p:nvSpPr>
          <p:cNvPr id="418" name="Google Shape;418;p23"/>
          <p:cNvSpPr txBox="1"/>
          <p:nvPr/>
        </p:nvSpPr>
        <p:spPr>
          <a:xfrm>
            <a:off x="10134132" y="4438350"/>
            <a:ext cx="694055" cy="643255"/>
          </a:xfrm>
          <a:prstGeom prst="rect">
            <a:avLst/>
          </a:prstGeom>
          <a:noFill/>
          <a:ln>
            <a:noFill/>
          </a:ln>
        </p:spPr>
        <p:txBody>
          <a:bodyPr spcFirstLastPara="1" wrap="square" lIns="0" tIns="0" rIns="0" bIns="0" anchor="t" anchorCtr="0">
            <a:noAutofit/>
          </a:bodyPr>
          <a:lstStyle/>
          <a:p>
            <a:pPr marL="12700" marR="0" lvl="0" indent="0" algn="l" rtl="0">
              <a:lnSpc>
                <a:spcPct val="114000"/>
              </a:lnSpc>
              <a:spcBef>
                <a:spcPts val="0"/>
              </a:spcBef>
              <a:spcAft>
                <a:spcPts val="0"/>
              </a:spcAft>
              <a:buNone/>
            </a:pPr>
            <a:r>
              <a:rPr lang="en-US" sz="2000" b="1">
                <a:solidFill>
                  <a:srgbClr val="231F20"/>
                </a:solidFill>
                <a:latin typeface="Arial"/>
                <a:ea typeface="Arial"/>
                <a:cs typeface="Arial"/>
                <a:sym typeface="Arial"/>
              </a:rPr>
              <a:t>+2.2</a:t>
            </a:r>
            <a:r>
              <a:rPr lang="en-US" sz="1725" b="1" baseline="30000">
                <a:solidFill>
                  <a:srgbClr val="231F20"/>
                </a:solidFill>
                <a:latin typeface="Arial"/>
                <a:ea typeface="Arial"/>
                <a:cs typeface="Arial"/>
                <a:sym typeface="Arial"/>
              </a:rPr>
              <a:t>%</a:t>
            </a:r>
            <a:endParaRPr sz="1725" baseline="30000">
              <a:solidFill>
                <a:schemeClr val="dk1"/>
              </a:solidFill>
              <a:latin typeface="Arial"/>
              <a:ea typeface="Arial"/>
              <a:cs typeface="Arial"/>
              <a:sym typeface="Arial"/>
            </a:endParaRPr>
          </a:p>
          <a:p>
            <a:pPr marL="12700" marR="0" lvl="0" indent="0" algn="l" rtl="0">
              <a:lnSpc>
                <a:spcPct val="105176"/>
              </a:lnSpc>
              <a:spcBef>
                <a:spcPts val="0"/>
              </a:spcBef>
              <a:spcAft>
                <a:spcPts val="0"/>
              </a:spcAft>
              <a:buNone/>
            </a:pPr>
            <a:r>
              <a:rPr lang="en-US" sz="850" b="1">
                <a:solidFill>
                  <a:srgbClr val="231F20"/>
                </a:solidFill>
                <a:latin typeface="Arial"/>
                <a:ea typeface="Arial"/>
                <a:cs typeface="Arial"/>
                <a:sym typeface="Arial"/>
              </a:rPr>
              <a:t>Median</a:t>
            </a:r>
            <a:endParaRPr sz="850">
              <a:solidFill>
                <a:schemeClr val="dk1"/>
              </a:solidFill>
              <a:latin typeface="Arial"/>
              <a:ea typeface="Arial"/>
              <a:cs typeface="Arial"/>
              <a:sym typeface="Arial"/>
            </a:endParaRPr>
          </a:p>
          <a:p>
            <a:pPr marL="12700" marR="0" lvl="0" indent="0" algn="l" rtl="0">
              <a:lnSpc>
                <a:spcPct val="110000"/>
              </a:lnSpc>
              <a:spcBef>
                <a:spcPts val="0"/>
              </a:spcBef>
              <a:spcAft>
                <a:spcPts val="0"/>
              </a:spcAft>
              <a:buNone/>
            </a:pPr>
            <a:r>
              <a:rPr lang="en-US" sz="850" b="1">
                <a:solidFill>
                  <a:srgbClr val="231F20"/>
                </a:solidFill>
                <a:latin typeface="Arial"/>
                <a:ea typeface="Arial"/>
                <a:cs typeface="Arial"/>
                <a:sym typeface="Arial"/>
              </a:rPr>
              <a:t>Enrollment</a:t>
            </a:r>
            <a:endParaRPr sz="850">
              <a:solidFill>
                <a:schemeClr val="dk1"/>
              </a:solidFill>
              <a:latin typeface="Arial"/>
              <a:ea typeface="Arial"/>
              <a:cs typeface="Arial"/>
              <a:sym typeface="Arial"/>
            </a:endParaRPr>
          </a:p>
          <a:p>
            <a:pPr marL="12700" marR="0" lvl="0" indent="0" algn="l" rtl="0">
              <a:lnSpc>
                <a:spcPct val="112000"/>
              </a:lnSpc>
              <a:spcBef>
                <a:spcPts val="0"/>
              </a:spcBef>
              <a:spcAft>
                <a:spcPts val="0"/>
              </a:spcAft>
              <a:buNone/>
            </a:pPr>
            <a:r>
              <a:rPr lang="en-US" sz="1000" b="1">
                <a:solidFill>
                  <a:srgbClr val="231F20"/>
                </a:solidFill>
                <a:latin typeface="Arial"/>
                <a:ea typeface="Arial"/>
                <a:cs typeface="Arial"/>
                <a:sym typeface="Arial"/>
              </a:rPr>
              <a:t>Change</a:t>
            </a:r>
            <a:endParaRPr sz="1000">
              <a:solidFill>
                <a:schemeClr val="dk1"/>
              </a:solidFill>
              <a:latin typeface="Arial"/>
              <a:ea typeface="Arial"/>
              <a:cs typeface="Arial"/>
              <a:sym typeface="Arial"/>
            </a:endParaRPr>
          </a:p>
        </p:txBody>
      </p:sp>
      <p:sp>
        <p:nvSpPr>
          <p:cNvPr id="419" name="Google Shape;419;p23"/>
          <p:cNvSpPr txBox="1"/>
          <p:nvPr/>
        </p:nvSpPr>
        <p:spPr>
          <a:xfrm>
            <a:off x="10134132" y="3658715"/>
            <a:ext cx="685165" cy="643255"/>
          </a:xfrm>
          <a:prstGeom prst="rect">
            <a:avLst/>
          </a:prstGeom>
          <a:noFill/>
          <a:ln>
            <a:noFill/>
          </a:ln>
        </p:spPr>
        <p:txBody>
          <a:bodyPr spcFirstLastPara="1" wrap="square" lIns="0" tIns="0" rIns="0" bIns="0" anchor="t" anchorCtr="0">
            <a:noAutofit/>
          </a:bodyPr>
          <a:lstStyle/>
          <a:p>
            <a:pPr marL="12700" marR="0" lvl="0" indent="0" algn="l" rtl="0">
              <a:lnSpc>
                <a:spcPct val="114000"/>
              </a:lnSpc>
              <a:spcBef>
                <a:spcPts val="0"/>
              </a:spcBef>
              <a:spcAft>
                <a:spcPts val="0"/>
              </a:spcAft>
              <a:buNone/>
            </a:pPr>
            <a:r>
              <a:rPr lang="en-US" sz="2000" b="1">
                <a:solidFill>
                  <a:srgbClr val="231F20"/>
                </a:solidFill>
                <a:latin typeface="Arial"/>
                <a:ea typeface="Arial"/>
                <a:cs typeface="Arial"/>
                <a:sym typeface="Arial"/>
              </a:rPr>
              <a:t>+1.9</a:t>
            </a:r>
            <a:r>
              <a:rPr lang="en-US" sz="1725" b="1" baseline="30000">
                <a:solidFill>
                  <a:srgbClr val="231F20"/>
                </a:solidFill>
                <a:latin typeface="Arial"/>
                <a:ea typeface="Arial"/>
                <a:cs typeface="Arial"/>
                <a:sym typeface="Arial"/>
              </a:rPr>
              <a:t>%</a:t>
            </a:r>
            <a:endParaRPr sz="1725" baseline="30000">
              <a:solidFill>
                <a:schemeClr val="dk1"/>
              </a:solidFill>
              <a:latin typeface="Arial"/>
              <a:ea typeface="Arial"/>
              <a:cs typeface="Arial"/>
              <a:sym typeface="Arial"/>
            </a:endParaRPr>
          </a:p>
          <a:p>
            <a:pPr marL="12700" marR="0" lvl="0" indent="0" algn="l" rtl="0">
              <a:lnSpc>
                <a:spcPct val="105176"/>
              </a:lnSpc>
              <a:spcBef>
                <a:spcPts val="0"/>
              </a:spcBef>
              <a:spcAft>
                <a:spcPts val="0"/>
              </a:spcAft>
              <a:buNone/>
            </a:pPr>
            <a:r>
              <a:rPr lang="en-US" sz="850" b="1">
                <a:solidFill>
                  <a:srgbClr val="231F20"/>
                </a:solidFill>
                <a:latin typeface="Arial"/>
                <a:ea typeface="Arial"/>
                <a:cs typeface="Arial"/>
                <a:sym typeface="Arial"/>
              </a:rPr>
              <a:t>Median</a:t>
            </a:r>
            <a:endParaRPr sz="850">
              <a:solidFill>
                <a:schemeClr val="dk1"/>
              </a:solidFill>
              <a:latin typeface="Arial"/>
              <a:ea typeface="Arial"/>
              <a:cs typeface="Arial"/>
              <a:sym typeface="Arial"/>
            </a:endParaRPr>
          </a:p>
          <a:p>
            <a:pPr marL="12700" marR="0" lvl="0" indent="0" algn="l" rtl="0">
              <a:lnSpc>
                <a:spcPct val="110000"/>
              </a:lnSpc>
              <a:spcBef>
                <a:spcPts val="0"/>
              </a:spcBef>
              <a:spcAft>
                <a:spcPts val="0"/>
              </a:spcAft>
              <a:buNone/>
            </a:pPr>
            <a:r>
              <a:rPr lang="en-US" sz="850" b="1">
                <a:solidFill>
                  <a:srgbClr val="231F20"/>
                </a:solidFill>
                <a:latin typeface="Arial"/>
                <a:ea typeface="Arial"/>
                <a:cs typeface="Arial"/>
                <a:sym typeface="Arial"/>
              </a:rPr>
              <a:t>Enrollment</a:t>
            </a:r>
            <a:endParaRPr sz="850">
              <a:solidFill>
                <a:schemeClr val="dk1"/>
              </a:solidFill>
              <a:latin typeface="Arial"/>
              <a:ea typeface="Arial"/>
              <a:cs typeface="Arial"/>
              <a:sym typeface="Arial"/>
            </a:endParaRPr>
          </a:p>
          <a:p>
            <a:pPr marL="12700" marR="0" lvl="0" indent="0" algn="l" rtl="0">
              <a:lnSpc>
                <a:spcPct val="112000"/>
              </a:lnSpc>
              <a:spcBef>
                <a:spcPts val="0"/>
              </a:spcBef>
              <a:spcAft>
                <a:spcPts val="0"/>
              </a:spcAft>
              <a:buNone/>
            </a:pPr>
            <a:r>
              <a:rPr lang="en-US" sz="1000" b="1">
                <a:solidFill>
                  <a:srgbClr val="231F20"/>
                </a:solidFill>
                <a:latin typeface="Arial"/>
                <a:ea typeface="Arial"/>
                <a:cs typeface="Arial"/>
                <a:sym typeface="Arial"/>
              </a:rPr>
              <a:t>Change</a:t>
            </a:r>
            <a:endParaRPr sz="1000">
              <a:solidFill>
                <a:schemeClr val="dk1"/>
              </a:solidFill>
              <a:latin typeface="Arial"/>
              <a:ea typeface="Arial"/>
              <a:cs typeface="Arial"/>
              <a:sym typeface="Arial"/>
            </a:endParaRPr>
          </a:p>
        </p:txBody>
      </p:sp>
      <p:sp>
        <p:nvSpPr>
          <p:cNvPr id="420" name="Google Shape;420;p23"/>
          <p:cNvSpPr txBox="1"/>
          <p:nvPr/>
        </p:nvSpPr>
        <p:spPr>
          <a:xfrm>
            <a:off x="10134132" y="2857710"/>
            <a:ext cx="708025" cy="643255"/>
          </a:xfrm>
          <a:prstGeom prst="rect">
            <a:avLst/>
          </a:prstGeom>
          <a:noFill/>
          <a:ln>
            <a:noFill/>
          </a:ln>
        </p:spPr>
        <p:txBody>
          <a:bodyPr spcFirstLastPara="1" wrap="square" lIns="0" tIns="0" rIns="0" bIns="0" anchor="t" anchorCtr="0">
            <a:noAutofit/>
          </a:bodyPr>
          <a:lstStyle/>
          <a:p>
            <a:pPr marL="12700" marR="0" lvl="0" indent="0" algn="l" rtl="0">
              <a:lnSpc>
                <a:spcPct val="114000"/>
              </a:lnSpc>
              <a:spcBef>
                <a:spcPts val="0"/>
              </a:spcBef>
              <a:spcAft>
                <a:spcPts val="0"/>
              </a:spcAft>
              <a:buNone/>
            </a:pPr>
            <a:r>
              <a:rPr lang="en-US" sz="2000" b="1">
                <a:solidFill>
                  <a:srgbClr val="231F20"/>
                </a:solidFill>
                <a:latin typeface="Arial"/>
                <a:ea typeface="Arial"/>
                <a:cs typeface="Arial"/>
                <a:sym typeface="Arial"/>
              </a:rPr>
              <a:t>+0.8</a:t>
            </a:r>
            <a:r>
              <a:rPr lang="en-US" sz="1725" b="1" baseline="30000">
                <a:solidFill>
                  <a:srgbClr val="231F20"/>
                </a:solidFill>
                <a:latin typeface="Arial"/>
                <a:ea typeface="Arial"/>
                <a:cs typeface="Arial"/>
                <a:sym typeface="Arial"/>
              </a:rPr>
              <a:t>%</a:t>
            </a:r>
            <a:endParaRPr sz="1725" baseline="30000">
              <a:solidFill>
                <a:schemeClr val="dk1"/>
              </a:solidFill>
              <a:latin typeface="Arial"/>
              <a:ea typeface="Arial"/>
              <a:cs typeface="Arial"/>
              <a:sym typeface="Arial"/>
            </a:endParaRPr>
          </a:p>
          <a:p>
            <a:pPr marL="12700" marR="0" lvl="0" indent="0" algn="l" rtl="0">
              <a:lnSpc>
                <a:spcPct val="105176"/>
              </a:lnSpc>
              <a:spcBef>
                <a:spcPts val="0"/>
              </a:spcBef>
              <a:spcAft>
                <a:spcPts val="0"/>
              </a:spcAft>
              <a:buNone/>
            </a:pPr>
            <a:r>
              <a:rPr lang="en-US" sz="850" b="1">
                <a:solidFill>
                  <a:srgbClr val="231F20"/>
                </a:solidFill>
                <a:latin typeface="Arial"/>
                <a:ea typeface="Arial"/>
                <a:cs typeface="Arial"/>
                <a:sym typeface="Arial"/>
              </a:rPr>
              <a:t>Median</a:t>
            </a:r>
            <a:endParaRPr sz="850">
              <a:solidFill>
                <a:schemeClr val="dk1"/>
              </a:solidFill>
              <a:latin typeface="Arial"/>
              <a:ea typeface="Arial"/>
              <a:cs typeface="Arial"/>
              <a:sym typeface="Arial"/>
            </a:endParaRPr>
          </a:p>
          <a:p>
            <a:pPr marL="12700" marR="0" lvl="0" indent="0" algn="l" rtl="0">
              <a:lnSpc>
                <a:spcPct val="110000"/>
              </a:lnSpc>
              <a:spcBef>
                <a:spcPts val="0"/>
              </a:spcBef>
              <a:spcAft>
                <a:spcPts val="0"/>
              </a:spcAft>
              <a:buNone/>
            </a:pPr>
            <a:r>
              <a:rPr lang="en-US" sz="850" b="1">
                <a:solidFill>
                  <a:srgbClr val="231F20"/>
                </a:solidFill>
                <a:latin typeface="Arial"/>
                <a:ea typeface="Arial"/>
                <a:cs typeface="Arial"/>
                <a:sym typeface="Arial"/>
              </a:rPr>
              <a:t>Enrollment</a:t>
            </a:r>
            <a:endParaRPr sz="850">
              <a:solidFill>
                <a:schemeClr val="dk1"/>
              </a:solidFill>
              <a:latin typeface="Arial"/>
              <a:ea typeface="Arial"/>
              <a:cs typeface="Arial"/>
              <a:sym typeface="Arial"/>
            </a:endParaRPr>
          </a:p>
          <a:p>
            <a:pPr marL="12700" marR="0" lvl="0" indent="0" algn="l" rtl="0">
              <a:lnSpc>
                <a:spcPct val="112000"/>
              </a:lnSpc>
              <a:spcBef>
                <a:spcPts val="0"/>
              </a:spcBef>
              <a:spcAft>
                <a:spcPts val="0"/>
              </a:spcAft>
              <a:buNone/>
            </a:pPr>
            <a:r>
              <a:rPr lang="en-US" sz="1000" b="1">
                <a:solidFill>
                  <a:srgbClr val="231F20"/>
                </a:solidFill>
                <a:latin typeface="Arial"/>
                <a:ea typeface="Arial"/>
                <a:cs typeface="Arial"/>
                <a:sym typeface="Arial"/>
              </a:rPr>
              <a:t>Change</a:t>
            </a:r>
            <a:endParaRPr sz="1000">
              <a:solidFill>
                <a:schemeClr val="dk1"/>
              </a:solidFill>
              <a:latin typeface="Arial"/>
              <a:ea typeface="Arial"/>
              <a:cs typeface="Arial"/>
              <a:sym typeface="Arial"/>
            </a:endParaRPr>
          </a:p>
        </p:txBody>
      </p:sp>
      <p:sp>
        <p:nvSpPr>
          <p:cNvPr id="421" name="Google Shape;421;p23"/>
          <p:cNvSpPr txBox="1"/>
          <p:nvPr/>
        </p:nvSpPr>
        <p:spPr>
          <a:xfrm>
            <a:off x="10134132" y="2067390"/>
            <a:ext cx="652780" cy="643255"/>
          </a:xfrm>
          <a:prstGeom prst="rect">
            <a:avLst/>
          </a:prstGeom>
          <a:noFill/>
          <a:ln>
            <a:noFill/>
          </a:ln>
        </p:spPr>
        <p:txBody>
          <a:bodyPr spcFirstLastPara="1" wrap="square" lIns="0" tIns="0" rIns="0" bIns="0" anchor="t" anchorCtr="0">
            <a:noAutofit/>
          </a:bodyPr>
          <a:lstStyle/>
          <a:p>
            <a:pPr marL="12700" marR="0" lvl="0" indent="0" algn="l" rtl="0">
              <a:lnSpc>
                <a:spcPct val="114000"/>
              </a:lnSpc>
              <a:spcBef>
                <a:spcPts val="0"/>
              </a:spcBef>
              <a:spcAft>
                <a:spcPts val="0"/>
              </a:spcAft>
              <a:buNone/>
            </a:pPr>
            <a:r>
              <a:rPr lang="en-US" sz="2000" b="1">
                <a:solidFill>
                  <a:srgbClr val="231F20"/>
                </a:solidFill>
                <a:latin typeface="Arial"/>
                <a:ea typeface="Arial"/>
                <a:cs typeface="Arial"/>
                <a:sym typeface="Arial"/>
              </a:rPr>
              <a:t>-0.3</a:t>
            </a:r>
            <a:r>
              <a:rPr lang="en-US" sz="1725" b="1" baseline="30000">
                <a:solidFill>
                  <a:srgbClr val="231F20"/>
                </a:solidFill>
                <a:latin typeface="Arial"/>
                <a:ea typeface="Arial"/>
                <a:cs typeface="Arial"/>
                <a:sym typeface="Arial"/>
              </a:rPr>
              <a:t>%</a:t>
            </a:r>
            <a:endParaRPr sz="1725" baseline="30000">
              <a:solidFill>
                <a:schemeClr val="dk1"/>
              </a:solidFill>
              <a:latin typeface="Arial"/>
              <a:ea typeface="Arial"/>
              <a:cs typeface="Arial"/>
              <a:sym typeface="Arial"/>
            </a:endParaRPr>
          </a:p>
          <a:p>
            <a:pPr marL="12700" marR="0" lvl="0" indent="0" algn="l" rtl="0">
              <a:lnSpc>
                <a:spcPct val="105176"/>
              </a:lnSpc>
              <a:spcBef>
                <a:spcPts val="0"/>
              </a:spcBef>
              <a:spcAft>
                <a:spcPts val="0"/>
              </a:spcAft>
              <a:buNone/>
            </a:pPr>
            <a:r>
              <a:rPr lang="en-US" sz="850" b="1">
                <a:solidFill>
                  <a:srgbClr val="231F20"/>
                </a:solidFill>
                <a:latin typeface="Arial"/>
                <a:ea typeface="Arial"/>
                <a:cs typeface="Arial"/>
                <a:sym typeface="Arial"/>
              </a:rPr>
              <a:t>Median</a:t>
            </a:r>
            <a:endParaRPr sz="850">
              <a:solidFill>
                <a:schemeClr val="dk1"/>
              </a:solidFill>
              <a:latin typeface="Arial"/>
              <a:ea typeface="Arial"/>
              <a:cs typeface="Arial"/>
              <a:sym typeface="Arial"/>
            </a:endParaRPr>
          </a:p>
          <a:p>
            <a:pPr marL="12700" marR="0" lvl="0" indent="0" algn="l" rtl="0">
              <a:lnSpc>
                <a:spcPct val="110000"/>
              </a:lnSpc>
              <a:spcBef>
                <a:spcPts val="0"/>
              </a:spcBef>
              <a:spcAft>
                <a:spcPts val="0"/>
              </a:spcAft>
              <a:buNone/>
            </a:pPr>
            <a:r>
              <a:rPr lang="en-US" sz="850" b="1">
                <a:solidFill>
                  <a:srgbClr val="231F20"/>
                </a:solidFill>
                <a:latin typeface="Arial"/>
                <a:ea typeface="Arial"/>
                <a:cs typeface="Arial"/>
                <a:sym typeface="Arial"/>
              </a:rPr>
              <a:t>Enrollment</a:t>
            </a:r>
            <a:endParaRPr sz="850">
              <a:solidFill>
                <a:schemeClr val="dk1"/>
              </a:solidFill>
              <a:latin typeface="Arial"/>
              <a:ea typeface="Arial"/>
              <a:cs typeface="Arial"/>
              <a:sym typeface="Arial"/>
            </a:endParaRPr>
          </a:p>
          <a:p>
            <a:pPr marL="12700" marR="0" lvl="0" indent="0" algn="l" rtl="0">
              <a:lnSpc>
                <a:spcPct val="112000"/>
              </a:lnSpc>
              <a:spcBef>
                <a:spcPts val="0"/>
              </a:spcBef>
              <a:spcAft>
                <a:spcPts val="0"/>
              </a:spcAft>
              <a:buNone/>
            </a:pPr>
            <a:r>
              <a:rPr lang="en-US" sz="1000" b="1">
                <a:solidFill>
                  <a:srgbClr val="231F20"/>
                </a:solidFill>
                <a:latin typeface="Arial"/>
                <a:ea typeface="Arial"/>
                <a:cs typeface="Arial"/>
                <a:sym typeface="Arial"/>
              </a:rPr>
              <a:t>Change</a:t>
            </a:r>
            <a:endParaRPr sz="1000">
              <a:solidFill>
                <a:schemeClr val="dk1"/>
              </a:solidFill>
              <a:latin typeface="Arial"/>
              <a:ea typeface="Arial"/>
              <a:cs typeface="Arial"/>
              <a:sym typeface="Arial"/>
            </a:endParaRPr>
          </a:p>
        </p:txBody>
      </p:sp>
      <p:sp>
        <p:nvSpPr>
          <p:cNvPr id="422" name="Google Shape;422;p23"/>
          <p:cNvSpPr txBox="1"/>
          <p:nvPr/>
        </p:nvSpPr>
        <p:spPr>
          <a:xfrm>
            <a:off x="10134132" y="1287755"/>
            <a:ext cx="644525" cy="643255"/>
          </a:xfrm>
          <a:prstGeom prst="rect">
            <a:avLst/>
          </a:prstGeom>
          <a:noFill/>
          <a:ln>
            <a:noFill/>
          </a:ln>
        </p:spPr>
        <p:txBody>
          <a:bodyPr spcFirstLastPara="1" wrap="square" lIns="0" tIns="0" rIns="0" bIns="0" anchor="t" anchorCtr="0">
            <a:noAutofit/>
          </a:bodyPr>
          <a:lstStyle/>
          <a:p>
            <a:pPr marL="12700" marR="0" lvl="0" indent="0" algn="l" rtl="0">
              <a:lnSpc>
                <a:spcPct val="114000"/>
              </a:lnSpc>
              <a:spcBef>
                <a:spcPts val="0"/>
              </a:spcBef>
              <a:spcAft>
                <a:spcPts val="0"/>
              </a:spcAft>
              <a:buNone/>
            </a:pPr>
            <a:r>
              <a:rPr lang="en-US" sz="2000" b="1">
                <a:solidFill>
                  <a:srgbClr val="231F20"/>
                </a:solidFill>
                <a:latin typeface="Arial"/>
                <a:ea typeface="Arial"/>
                <a:cs typeface="Arial"/>
                <a:sym typeface="Arial"/>
              </a:rPr>
              <a:t>-2.3</a:t>
            </a:r>
            <a:r>
              <a:rPr lang="en-US" sz="1725" b="1" baseline="30000">
                <a:solidFill>
                  <a:srgbClr val="231F20"/>
                </a:solidFill>
                <a:latin typeface="Arial"/>
                <a:ea typeface="Arial"/>
                <a:cs typeface="Arial"/>
                <a:sym typeface="Arial"/>
              </a:rPr>
              <a:t>%</a:t>
            </a:r>
            <a:endParaRPr sz="1725" baseline="30000">
              <a:solidFill>
                <a:schemeClr val="dk1"/>
              </a:solidFill>
              <a:latin typeface="Arial"/>
              <a:ea typeface="Arial"/>
              <a:cs typeface="Arial"/>
              <a:sym typeface="Arial"/>
            </a:endParaRPr>
          </a:p>
          <a:p>
            <a:pPr marL="12700" marR="0" lvl="0" indent="0" algn="l" rtl="0">
              <a:lnSpc>
                <a:spcPct val="105176"/>
              </a:lnSpc>
              <a:spcBef>
                <a:spcPts val="0"/>
              </a:spcBef>
              <a:spcAft>
                <a:spcPts val="0"/>
              </a:spcAft>
              <a:buNone/>
            </a:pPr>
            <a:r>
              <a:rPr lang="en-US" sz="850" b="1">
                <a:solidFill>
                  <a:srgbClr val="231F20"/>
                </a:solidFill>
                <a:latin typeface="Arial"/>
                <a:ea typeface="Arial"/>
                <a:cs typeface="Arial"/>
                <a:sym typeface="Arial"/>
              </a:rPr>
              <a:t>Median</a:t>
            </a:r>
            <a:endParaRPr sz="850">
              <a:solidFill>
                <a:schemeClr val="dk1"/>
              </a:solidFill>
              <a:latin typeface="Arial"/>
              <a:ea typeface="Arial"/>
              <a:cs typeface="Arial"/>
              <a:sym typeface="Arial"/>
            </a:endParaRPr>
          </a:p>
          <a:p>
            <a:pPr marL="12700" marR="0" lvl="0" indent="0" algn="l" rtl="0">
              <a:lnSpc>
                <a:spcPct val="110000"/>
              </a:lnSpc>
              <a:spcBef>
                <a:spcPts val="0"/>
              </a:spcBef>
              <a:spcAft>
                <a:spcPts val="0"/>
              </a:spcAft>
              <a:buNone/>
            </a:pPr>
            <a:r>
              <a:rPr lang="en-US" sz="850" b="1">
                <a:solidFill>
                  <a:srgbClr val="231F20"/>
                </a:solidFill>
                <a:latin typeface="Arial"/>
                <a:ea typeface="Arial"/>
                <a:cs typeface="Arial"/>
                <a:sym typeface="Arial"/>
              </a:rPr>
              <a:t>Enrollment</a:t>
            </a:r>
            <a:endParaRPr sz="850">
              <a:solidFill>
                <a:schemeClr val="dk1"/>
              </a:solidFill>
              <a:latin typeface="Arial"/>
              <a:ea typeface="Arial"/>
              <a:cs typeface="Arial"/>
              <a:sym typeface="Arial"/>
            </a:endParaRPr>
          </a:p>
          <a:p>
            <a:pPr marL="12700" marR="0" lvl="0" indent="0" algn="l" rtl="0">
              <a:lnSpc>
                <a:spcPct val="112000"/>
              </a:lnSpc>
              <a:spcBef>
                <a:spcPts val="0"/>
              </a:spcBef>
              <a:spcAft>
                <a:spcPts val="0"/>
              </a:spcAft>
              <a:buNone/>
            </a:pPr>
            <a:r>
              <a:rPr lang="en-US" sz="1000" b="1">
                <a:solidFill>
                  <a:srgbClr val="231F20"/>
                </a:solidFill>
                <a:latin typeface="Arial"/>
                <a:ea typeface="Arial"/>
                <a:cs typeface="Arial"/>
                <a:sym typeface="Arial"/>
              </a:rPr>
              <a:t>Change</a:t>
            </a:r>
            <a:endParaRPr sz="1000">
              <a:solidFill>
                <a:schemeClr val="dk1"/>
              </a:solidFill>
              <a:latin typeface="Arial"/>
              <a:ea typeface="Arial"/>
              <a:cs typeface="Arial"/>
              <a:sym typeface="Arial"/>
            </a:endParaRPr>
          </a:p>
        </p:txBody>
      </p:sp>
      <p:sp>
        <p:nvSpPr>
          <p:cNvPr id="423" name="Google Shape;423;p23"/>
          <p:cNvSpPr/>
          <p:nvPr/>
        </p:nvSpPr>
        <p:spPr>
          <a:xfrm>
            <a:off x="9072435" y="4448327"/>
            <a:ext cx="941705" cy="615315"/>
          </a:xfrm>
          <a:custGeom>
            <a:avLst/>
            <a:gdLst/>
            <a:ahLst/>
            <a:cxnLst/>
            <a:rect l="l" t="t" r="r" b="b"/>
            <a:pathLst>
              <a:path w="941704" h="615314" extrusionOk="0">
                <a:moveTo>
                  <a:pt x="0" y="0"/>
                </a:moveTo>
                <a:lnTo>
                  <a:pt x="941285" y="0"/>
                </a:lnTo>
                <a:lnTo>
                  <a:pt x="941285" y="615188"/>
                </a:lnTo>
                <a:lnTo>
                  <a:pt x="0" y="615188"/>
                </a:lnTo>
                <a:lnTo>
                  <a:pt x="0"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23"/>
          <p:cNvSpPr/>
          <p:nvPr/>
        </p:nvSpPr>
        <p:spPr>
          <a:xfrm>
            <a:off x="6193218" y="4448327"/>
            <a:ext cx="2879725" cy="615315"/>
          </a:xfrm>
          <a:custGeom>
            <a:avLst/>
            <a:gdLst/>
            <a:ahLst/>
            <a:cxnLst/>
            <a:rect l="l" t="t" r="r" b="b"/>
            <a:pathLst>
              <a:path w="2879725" h="615314" extrusionOk="0">
                <a:moveTo>
                  <a:pt x="0" y="0"/>
                </a:moveTo>
                <a:lnTo>
                  <a:pt x="2879217" y="0"/>
                </a:lnTo>
                <a:lnTo>
                  <a:pt x="2879217" y="615188"/>
                </a:lnTo>
                <a:lnTo>
                  <a:pt x="0" y="615188"/>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23"/>
          <p:cNvSpPr/>
          <p:nvPr/>
        </p:nvSpPr>
        <p:spPr>
          <a:xfrm>
            <a:off x="6193233" y="1197924"/>
            <a:ext cx="0" cy="3891915"/>
          </a:xfrm>
          <a:custGeom>
            <a:avLst/>
            <a:gdLst/>
            <a:ahLst/>
            <a:cxnLst/>
            <a:rect l="l" t="t" r="r" b="b"/>
            <a:pathLst>
              <a:path w="120000" h="3891915" extrusionOk="0">
                <a:moveTo>
                  <a:pt x="0" y="0"/>
                </a:moveTo>
                <a:lnTo>
                  <a:pt x="0" y="3891343"/>
                </a:lnTo>
              </a:path>
            </a:pathLst>
          </a:custGeom>
          <a:noFill/>
          <a:ln w="32050"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23"/>
          <p:cNvSpPr txBox="1"/>
          <p:nvPr/>
        </p:nvSpPr>
        <p:spPr>
          <a:xfrm>
            <a:off x="3261073" y="1450817"/>
            <a:ext cx="44767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29</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27" name="Google Shape;427;p23"/>
          <p:cNvSpPr txBox="1"/>
          <p:nvPr/>
        </p:nvSpPr>
        <p:spPr>
          <a:xfrm>
            <a:off x="5040793" y="1450817"/>
            <a:ext cx="422909"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31</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28" name="Google Shape;428;p23"/>
          <p:cNvSpPr txBox="1"/>
          <p:nvPr/>
        </p:nvSpPr>
        <p:spPr>
          <a:xfrm>
            <a:off x="6989704" y="1450817"/>
            <a:ext cx="43751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35</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29" name="Google Shape;429;p23"/>
          <p:cNvSpPr txBox="1"/>
          <p:nvPr/>
        </p:nvSpPr>
        <p:spPr>
          <a:xfrm>
            <a:off x="8280679" y="1450817"/>
            <a:ext cx="29273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3000" b="1" baseline="-25000">
                <a:solidFill>
                  <a:srgbClr val="231F20"/>
                </a:solidFill>
                <a:latin typeface="Arial"/>
                <a:ea typeface="Arial"/>
                <a:cs typeface="Arial"/>
                <a:sym typeface="Arial"/>
              </a:rPr>
              <a:t>2</a:t>
            </a:r>
            <a:r>
              <a:rPr lang="en-US" sz="1150" b="1">
                <a:solidFill>
                  <a:srgbClr val="231F20"/>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30" name="Google Shape;430;p23"/>
          <p:cNvSpPr txBox="1"/>
          <p:nvPr/>
        </p:nvSpPr>
        <p:spPr>
          <a:xfrm>
            <a:off x="3680400" y="2252208"/>
            <a:ext cx="43053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19</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31" name="Google Shape;431;p23"/>
          <p:cNvSpPr txBox="1"/>
          <p:nvPr/>
        </p:nvSpPr>
        <p:spPr>
          <a:xfrm>
            <a:off x="5032075" y="2252208"/>
            <a:ext cx="44005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32</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32" name="Google Shape;432;p23"/>
          <p:cNvSpPr txBox="1"/>
          <p:nvPr/>
        </p:nvSpPr>
        <p:spPr>
          <a:xfrm>
            <a:off x="6983035" y="2252208"/>
            <a:ext cx="45085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34</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33" name="Google Shape;433;p23"/>
          <p:cNvSpPr txBox="1"/>
          <p:nvPr/>
        </p:nvSpPr>
        <p:spPr>
          <a:xfrm>
            <a:off x="8345600" y="2252208"/>
            <a:ext cx="42164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15</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34" name="Google Shape;434;p23"/>
          <p:cNvSpPr txBox="1"/>
          <p:nvPr/>
        </p:nvSpPr>
        <p:spPr>
          <a:xfrm>
            <a:off x="3831386" y="3053599"/>
            <a:ext cx="40640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11</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35" name="Google Shape;435;p23"/>
          <p:cNvSpPr txBox="1"/>
          <p:nvPr/>
        </p:nvSpPr>
        <p:spPr>
          <a:xfrm>
            <a:off x="5007392" y="3053599"/>
            <a:ext cx="45085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34</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36" name="Google Shape;436;p23"/>
          <p:cNvSpPr txBox="1"/>
          <p:nvPr/>
        </p:nvSpPr>
        <p:spPr>
          <a:xfrm>
            <a:off x="7271537" y="3053599"/>
            <a:ext cx="45085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43</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37" name="Google Shape;437;p23"/>
          <p:cNvSpPr txBox="1"/>
          <p:nvPr/>
        </p:nvSpPr>
        <p:spPr>
          <a:xfrm>
            <a:off x="8730330" y="3053599"/>
            <a:ext cx="42418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12</a:t>
            </a:r>
            <a:r>
              <a:rPr lang="en-US" sz="1725" b="1" baseline="30000">
                <a:solidFill>
                  <a:srgbClr val="FFFFFF"/>
                </a:solidFill>
                <a:latin typeface="Arial"/>
                <a:ea typeface="Arial"/>
                <a:cs typeface="Arial"/>
                <a:sym typeface="Arial"/>
              </a:rPr>
              <a:t>%</a:t>
            </a:r>
            <a:endParaRPr sz="1725" baseline="30000">
              <a:solidFill>
                <a:schemeClr val="dk1"/>
              </a:solidFill>
              <a:latin typeface="Arial"/>
              <a:ea typeface="Arial"/>
              <a:cs typeface="Arial"/>
              <a:sym typeface="Arial"/>
            </a:endParaRPr>
          </a:p>
        </p:txBody>
      </p:sp>
      <p:sp>
        <p:nvSpPr>
          <p:cNvPr id="438" name="Google Shape;438;p23"/>
          <p:cNvSpPr txBox="1"/>
          <p:nvPr/>
        </p:nvSpPr>
        <p:spPr>
          <a:xfrm>
            <a:off x="4418176" y="3854991"/>
            <a:ext cx="16510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7</a:t>
            </a:r>
            <a:endParaRPr sz="2000">
              <a:solidFill>
                <a:schemeClr val="dk1"/>
              </a:solidFill>
              <a:latin typeface="Arial"/>
              <a:ea typeface="Arial"/>
              <a:cs typeface="Arial"/>
              <a:sym typeface="Arial"/>
            </a:endParaRPr>
          </a:p>
        </p:txBody>
      </p:sp>
      <p:sp>
        <p:nvSpPr>
          <p:cNvPr id="439" name="Google Shape;439;p23"/>
          <p:cNvSpPr txBox="1"/>
          <p:nvPr/>
        </p:nvSpPr>
        <p:spPr>
          <a:xfrm>
            <a:off x="4557678" y="3856334"/>
            <a:ext cx="144145" cy="1752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50" b="1">
                <a:solidFill>
                  <a:srgbClr val="FFFFFF"/>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40" name="Google Shape;440;p23"/>
          <p:cNvSpPr txBox="1"/>
          <p:nvPr/>
        </p:nvSpPr>
        <p:spPr>
          <a:xfrm>
            <a:off x="5249709" y="3854991"/>
            <a:ext cx="32956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26</a:t>
            </a:r>
            <a:endParaRPr sz="2000">
              <a:solidFill>
                <a:schemeClr val="dk1"/>
              </a:solidFill>
              <a:latin typeface="Arial"/>
              <a:ea typeface="Arial"/>
              <a:cs typeface="Arial"/>
              <a:sym typeface="Arial"/>
            </a:endParaRPr>
          </a:p>
        </p:txBody>
      </p:sp>
      <p:sp>
        <p:nvSpPr>
          <p:cNvPr id="441" name="Google Shape;441;p23"/>
          <p:cNvSpPr txBox="1"/>
          <p:nvPr/>
        </p:nvSpPr>
        <p:spPr>
          <a:xfrm>
            <a:off x="5553333" y="3856334"/>
            <a:ext cx="144145" cy="1752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50" b="1">
                <a:solidFill>
                  <a:srgbClr val="FFFFFF"/>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42" name="Google Shape;442;p23"/>
          <p:cNvSpPr txBox="1"/>
          <p:nvPr/>
        </p:nvSpPr>
        <p:spPr>
          <a:xfrm>
            <a:off x="7512580" y="3854991"/>
            <a:ext cx="31877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53</a:t>
            </a:r>
            <a:endParaRPr sz="2000">
              <a:solidFill>
                <a:schemeClr val="dk1"/>
              </a:solidFill>
              <a:latin typeface="Arial"/>
              <a:ea typeface="Arial"/>
              <a:cs typeface="Arial"/>
              <a:sym typeface="Arial"/>
            </a:endParaRPr>
          </a:p>
        </p:txBody>
      </p:sp>
      <p:sp>
        <p:nvSpPr>
          <p:cNvPr id="443" name="Google Shape;443;p23"/>
          <p:cNvSpPr txBox="1"/>
          <p:nvPr/>
        </p:nvSpPr>
        <p:spPr>
          <a:xfrm>
            <a:off x="7805693" y="3856334"/>
            <a:ext cx="144145" cy="1752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50" b="1">
                <a:solidFill>
                  <a:srgbClr val="FFFFFF"/>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44" name="Google Shape;444;p23"/>
          <p:cNvSpPr txBox="1"/>
          <p:nvPr/>
        </p:nvSpPr>
        <p:spPr>
          <a:xfrm>
            <a:off x="9333893" y="3854991"/>
            <a:ext cx="30797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14</a:t>
            </a:r>
            <a:endParaRPr sz="2000">
              <a:solidFill>
                <a:schemeClr val="dk1"/>
              </a:solidFill>
              <a:latin typeface="Arial"/>
              <a:ea typeface="Arial"/>
              <a:cs typeface="Arial"/>
              <a:sym typeface="Arial"/>
            </a:endParaRPr>
          </a:p>
        </p:txBody>
      </p:sp>
      <p:sp>
        <p:nvSpPr>
          <p:cNvPr id="445" name="Google Shape;445;p23"/>
          <p:cNvSpPr txBox="1"/>
          <p:nvPr/>
        </p:nvSpPr>
        <p:spPr>
          <a:xfrm>
            <a:off x="9620339" y="3856334"/>
            <a:ext cx="144145" cy="1752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50" b="1">
                <a:solidFill>
                  <a:srgbClr val="FFFFFF"/>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46" name="Google Shape;446;p23"/>
          <p:cNvSpPr txBox="1"/>
          <p:nvPr/>
        </p:nvSpPr>
        <p:spPr>
          <a:xfrm>
            <a:off x="4631952" y="4656382"/>
            <a:ext cx="180340"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9</a:t>
            </a:r>
            <a:endParaRPr sz="2000">
              <a:solidFill>
                <a:schemeClr val="dk1"/>
              </a:solidFill>
              <a:latin typeface="Arial"/>
              <a:ea typeface="Arial"/>
              <a:cs typeface="Arial"/>
              <a:sym typeface="Arial"/>
            </a:endParaRPr>
          </a:p>
        </p:txBody>
      </p:sp>
      <p:sp>
        <p:nvSpPr>
          <p:cNvPr id="447" name="Google Shape;447;p23"/>
          <p:cNvSpPr txBox="1"/>
          <p:nvPr/>
        </p:nvSpPr>
        <p:spPr>
          <a:xfrm>
            <a:off x="4786841" y="4657726"/>
            <a:ext cx="144145" cy="1752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50" b="1">
                <a:solidFill>
                  <a:srgbClr val="FFFFFF"/>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48" name="Google Shape;448;p23"/>
          <p:cNvSpPr txBox="1"/>
          <p:nvPr/>
        </p:nvSpPr>
        <p:spPr>
          <a:xfrm>
            <a:off x="5316866" y="4656382"/>
            <a:ext cx="30543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21</a:t>
            </a:r>
            <a:endParaRPr sz="2000">
              <a:solidFill>
                <a:schemeClr val="dk1"/>
              </a:solidFill>
              <a:latin typeface="Arial"/>
              <a:ea typeface="Arial"/>
              <a:cs typeface="Arial"/>
              <a:sym typeface="Arial"/>
            </a:endParaRPr>
          </a:p>
        </p:txBody>
      </p:sp>
      <p:sp>
        <p:nvSpPr>
          <p:cNvPr id="449" name="Google Shape;449;p23"/>
          <p:cNvSpPr txBox="1"/>
          <p:nvPr/>
        </p:nvSpPr>
        <p:spPr>
          <a:xfrm>
            <a:off x="5596900" y="4657726"/>
            <a:ext cx="144145" cy="1752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50" b="1">
                <a:solidFill>
                  <a:srgbClr val="FFFFFF"/>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50" name="Google Shape;450;p23"/>
          <p:cNvSpPr txBox="1"/>
          <p:nvPr/>
        </p:nvSpPr>
        <p:spPr>
          <a:xfrm>
            <a:off x="7480179" y="4656382"/>
            <a:ext cx="32067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52</a:t>
            </a:r>
            <a:endParaRPr sz="2000">
              <a:solidFill>
                <a:schemeClr val="dk1"/>
              </a:solidFill>
              <a:latin typeface="Arial"/>
              <a:ea typeface="Arial"/>
              <a:cs typeface="Arial"/>
              <a:sym typeface="Arial"/>
            </a:endParaRPr>
          </a:p>
        </p:txBody>
      </p:sp>
      <p:sp>
        <p:nvSpPr>
          <p:cNvPr id="451" name="Google Shape;451;p23"/>
          <p:cNvSpPr txBox="1"/>
          <p:nvPr/>
        </p:nvSpPr>
        <p:spPr>
          <a:xfrm>
            <a:off x="7774826" y="4657726"/>
            <a:ext cx="144145" cy="1752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50" b="1">
                <a:solidFill>
                  <a:srgbClr val="FFFFFF"/>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52" name="Google Shape;452;p23"/>
          <p:cNvSpPr txBox="1"/>
          <p:nvPr/>
        </p:nvSpPr>
        <p:spPr>
          <a:xfrm>
            <a:off x="9341718" y="4656382"/>
            <a:ext cx="296545" cy="2819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FFFFFF"/>
                </a:solidFill>
                <a:latin typeface="Arial"/>
                <a:ea typeface="Arial"/>
                <a:cs typeface="Arial"/>
                <a:sym typeface="Arial"/>
              </a:rPr>
              <a:t>17</a:t>
            </a:r>
            <a:endParaRPr sz="2000">
              <a:solidFill>
                <a:schemeClr val="dk1"/>
              </a:solidFill>
              <a:latin typeface="Arial"/>
              <a:ea typeface="Arial"/>
              <a:cs typeface="Arial"/>
              <a:sym typeface="Arial"/>
            </a:endParaRPr>
          </a:p>
        </p:txBody>
      </p:sp>
      <p:sp>
        <p:nvSpPr>
          <p:cNvPr id="453" name="Google Shape;453;p23"/>
          <p:cNvSpPr txBox="1"/>
          <p:nvPr/>
        </p:nvSpPr>
        <p:spPr>
          <a:xfrm>
            <a:off x="9612523" y="4657726"/>
            <a:ext cx="144145" cy="1752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50" b="1">
                <a:solidFill>
                  <a:srgbClr val="FFFFFF"/>
                </a:solidFill>
                <a:latin typeface="Arial"/>
                <a:ea typeface="Arial"/>
                <a:cs typeface="Arial"/>
                <a:sym typeface="Arial"/>
              </a:rPr>
              <a:t>%</a:t>
            </a:r>
            <a:endParaRPr sz="1150">
              <a:solidFill>
                <a:schemeClr val="dk1"/>
              </a:solidFill>
              <a:latin typeface="Arial"/>
              <a:ea typeface="Arial"/>
              <a:cs typeface="Arial"/>
              <a:sym typeface="Arial"/>
            </a:endParaRPr>
          </a:p>
        </p:txBody>
      </p:sp>
      <p:sp>
        <p:nvSpPr>
          <p:cNvPr id="454" name="Google Shape;454;p23"/>
          <p:cNvSpPr txBox="1"/>
          <p:nvPr/>
        </p:nvSpPr>
        <p:spPr>
          <a:xfrm>
            <a:off x="4516680" y="5456200"/>
            <a:ext cx="777240" cy="132715"/>
          </a:xfrm>
          <a:prstGeom prst="rect">
            <a:avLst/>
          </a:prstGeom>
          <a:noFill/>
          <a:ln>
            <a:noFill/>
          </a:ln>
        </p:spPr>
        <p:txBody>
          <a:bodyPr spcFirstLastPara="1" wrap="square" lIns="0" tIns="0" rIns="0" bIns="0" anchor="t" anchorCtr="0">
            <a:noAutofit/>
          </a:bodyPr>
          <a:lstStyle/>
          <a:p>
            <a:pPr marL="118110" marR="0" lvl="0" indent="-105410" algn="l" rtl="0">
              <a:lnSpc>
                <a:spcPct val="100000"/>
              </a:lnSpc>
              <a:spcBef>
                <a:spcPts val="0"/>
              </a:spcBef>
              <a:spcAft>
                <a:spcPts val="0"/>
              </a:spcAft>
              <a:buClr>
                <a:srgbClr val="307DA1"/>
              </a:buClr>
              <a:buSzPts val="850"/>
              <a:buFont typeface="Noto Sans Symbols"/>
              <a:buChar char="■"/>
            </a:pPr>
            <a:r>
              <a:rPr lang="en-US" sz="850" b="1">
                <a:solidFill>
                  <a:srgbClr val="231F20"/>
                </a:solidFill>
                <a:latin typeface="Arial"/>
                <a:ea typeface="Arial"/>
                <a:cs typeface="Arial"/>
                <a:sym typeface="Arial"/>
              </a:rPr>
              <a:t>High Decline</a:t>
            </a:r>
            <a:endParaRPr sz="850">
              <a:solidFill>
                <a:schemeClr val="dk1"/>
              </a:solidFill>
              <a:latin typeface="Arial"/>
              <a:ea typeface="Arial"/>
              <a:cs typeface="Arial"/>
              <a:sym typeface="Arial"/>
            </a:endParaRPr>
          </a:p>
        </p:txBody>
      </p:sp>
      <p:sp>
        <p:nvSpPr>
          <p:cNvPr id="455" name="Google Shape;455;p23"/>
          <p:cNvSpPr txBox="1"/>
          <p:nvPr/>
        </p:nvSpPr>
        <p:spPr>
          <a:xfrm>
            <a:off x="5424287" y="5456200"/>
            <a:ext cx="1020444" cy="132715"/>
          </a:xfrm>
          <a:prstGeom prst="rect">
            <a:avLst/>
          </a:prstGeom>
          <a:noFill/>
          <a:ln>
            <a:noFill/>
          </a:ln>
        </p:spPr>
        <p:txBody>
          <a:bodyPr spcFirstLastPara="1" wrap="square" lIns="0" tIns="0" rIns="0" bIns="0" anchor="t" anchorCtr="0">
            <a:noAutofit/>
          </a:bodyPr>
          <a:lstStyle/>
          <a:p>
            <a:pPr marL="118110" marR="0" lvl="0" indent="-105410" algn="l" rtl="0">
              <a:lnSpc>
                <a:spcPct val="100000"/>
              </a:lnSpc>
              <a:spcBef>
                <a:spcPts val="0"/>
              </a:spcBef>
              <a:spcAft>
                <a:spcPts val="0"/>
              </a:spcAft>
              <a:buClr>
                <a:srgbClr val="F0532D"/>
              </a:buClr>
              <a:buSzPts val="850"/>
              <a:buFont typeface="Noto Sans Symbols"/>
              <a:buChar char="■"/>
            </a:pPr>
            <a:r>
              <a:rPr lang="en-US" sz="850" b="1">
                <a:solidFill>
                  <a:srgbClr val="231F20"/>
                </a:solidFill>
                <a:latin typeface="Arial"/>
                <a:ea typeface="Arial"/>
                <a:cs typeface="Arial"/>
                <a:sym typeface="Arial"/>
              </a:rPr>
              <a:t>Moderate Decline</a:t>
            </a:r>
            <a:endParaRPr sz="850">
              <a:solidFill>
                <a:schemeClr val="dk1"/>
              </a:solidFill>
              <a:latin typeface="Arial"/>
              <a:ea typeface="Arial"/>
              <a:cs typeface="Arial"/>
              <a:sym typeface="Arial"/>
            </a:endParaRPr>
          </a:p>
        </p:txBody>
      </p:sp>
      <p:sp>
        <p:nvSpPr>
          <p:cNvPr id="456" name="Google Shape;456;p23"/>
          <p:cNvSpPr txBox="1"/>
          <p:nvPr/>
        </p:nvSpPr>
        <p:spPr>
          <a:xfrm>
            <a:off x="6574983" y="5456200"/>
            <a:ext cx="1024255" cy="132715"/>
          </a:xfrm>
          <a:prstGeom prst="rect">
            <a:avLst/>
          </a:prstGeom>
          <a:noFill/>
          <a:ln>
            <a:noFill/>
          </a:ln>
        </p:spPr>
        <p:txBody>
          <a:bodyPr spcFirstLastPara="1" wrap="square" lIns="0" tIns="0" rIns="0" bIns="0" anchor="t" anchorCtr="0">
            <a:noAutofit/>
          </a:bodyPr>
          <a:lstStyle/>
          <a:p>
            <a:pPr marL="118110" marR="0" lvl="0" indent="-105410" algn="l" rtl="0">
              <a:lnSpc>
                <a:spcPct val="100000"/>
              </a:lnSpc>
              <a:spcBef>
                <a:spcPts val="0"/>
              </a:spcBef>
              <a:spcAft>
                <a:spcPts val="0"/>
              </a:spcAft>
              <a:buClr>
                <a:srgbClr val="00BCDD"/>
              </a:buClr>
              <a:buSzPts val="850"/>
              <a:buFont typeface="Noto Sans Symbols"/>
              <a:buChar char="■"/>
            </a:pPr>
            <a:r>
              <a:rPr lang="en-US" sz="850" b="1">
                <a:solidFill>
                  <a:srgbClr val="231F20"/>
                </a:solidFill>
                <a:latin typeface="Arial"/>
                <a:ea typeface="Arial"/>
                <a:cs typeface="Arial"/>
                <a:sym typeface="Arial"/>
              </a:rPr>
              <a:t>Moderate Growth</a:t>
            </a:r>
            <a:endParaRPr sz="850">
              <a:solidFill>
                <a:schemeClr val="dk1"/>
              </a:solidFill>
              <a:latin typeface="Arial"/>
              <a:ea typeface="Arial"/>
              <a:cs typeface="Arial"/>
              <a:sym typeface="Arial"/>
            </a:endParaRPr>
          </a:p>
        </p:txBody>
      </p:sp>
      <p:sp>
        <p:nvSpPr>
          <p:cNvPr id="457" name="Google Shape;457;p23"/>
          <p:cNvSpPr txBox="1"/>
          <p:nvPr/>
        </p:nvSpPr>
        <p:spPr>
          <a:xfrm>
            <a:off x="7729207" y="5456200"/>
            <a:ext cx="781050" cy="132715"/>
          </a:xfrm>
          <a:prstGeom prst="rect">
            <a:avLst/>
          </a:prstGeom>
          <a:noFill/>
          <a:ln>
            <a:noFill/>
          </a:ln>
        </p:spPr>
        <p:txBody>
          <a:bodyPr spcFirstLastPara="1" wrap="square" lIns="0" tIns="0" rIns="0" bIns="0" anchor="t" anchorCtr="0">
            <a:noAutofit/>
          </a:bodyPr>
          <a:lstStyle/>
          <a:p>
            <a:pPr marL="118110" marR="0" lvl="0" indent="-105410" algn="l" rtl="0">
              <a:lnSpc>
                <a:spcPct val="100000"/>
              </a:lnSpc>
              <a:spcBef>
                <a:spcPts val="0"/>
              </a:spcBef>
              <a:spcAft>
                <a:spcPts val="0"/>
              </a:spcAft>
              <a:buClr>
                <a:srgbClr val="93327D"/>
              </a:buClr>
              <a:buSzPts val="850"/>
              <a:buFont typeface="Noto Sans Symbols"/>
              <a:buChar char="■"/>
            </a:pPr>
            <a:r>
              <a:rPr lang="en-US" sz="850" b="1">
                <a:solidFill>
                  <a:srgbClr val="231F20"/>
                </a:solidFill>
                <a:latin typeface="Arial"/>
                <a:ea typeface="Arial"/>
                <a:cs typeface="Arial"/>
                <a:sym typeface="Arial"/>
              </a:rPr>
              <a:t>High Growth</a:t>
            </a:r>
            <a:endParaRPr sz="850">
              <a:solidFill>
                <a:schemeClr val="dk1"/>
              </a:solidFill>
              <a:latin typeface="Arial"/>
              <a:ea typeface="Arial"/>
              <a:cs typeface="Arial"/>
              <a:sym typeface="Arial"/>
            </a:endParaRPr>
          </a:p>
        </p:txBody>
      </p:sp>
      <p:sp>
        <p:nvSpPr>
          <p:cNvPr id="458" name="Google Shape;458;p23"/>
          <p:cNvSpPr txBox="1"/>
          <p:nvPr/>
        </p:nvSpPr>
        <p:spPr>
          <a:xfrm>
            <a:off x="8640309" y="5473816"/>
            <a:ext cx="1256030" cy="11112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650" b="0" i="1">
                <a:solidFill>
                  <a:srgbClr val="231F20"/>
                </a:solidFill>
                <a:latin typeface="Arial"/>
                <a:ea typeface="Arial"/>
                <a:cs typeface="Arial"/>
                <a:sym typeface="Arial"/>
              </a:rPr>
              <a:t>Source: NAIS, Enrollment, DASL</a:t>
            </a:r>
            <a:endParaRPr sz="650">
              <a:solidFill>
                <a:schemeClr val="dk1"/>
              </a:solidFill>
              <a:latin typeface="Arial"/>
              <a:ea typeface="Arial"/>
              <a:cs typeface="Arial"/>
              <a:sym typeface="Arial"/>
            </a:endParaRPr>
          </a:p>
        </p:txBody>
      </p:sp>
      <p:sp>
        <p:nvSpPr>
          <p:cNvPr id="459" name="Google Shape;459;p23"/>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noAutofit/>
          </a:bodyPr>
          <a:lstStyle/>
          <a:p>
            <a:pPr marL="12700" lvl="0" indent="0" algn="l" rtl="0">
              <a:lnSpc>
                <a:spcPct val="114545"/>
              </a:lnSpc>
              <a:spcBef>
                <a:spcPts val="0"/>
              </a:spcBef>
              <a:spcAft>
                <a:spcPts val="0"/>
              </a:spcAft>
              <a:buNone/>
            </a:pPr>
            <a:r>
              <a:rPr lang="en-US" sz="2200">
                <a:solidFill>
                  <a:srgbClr val="231F20"/>
                </a:solidFill>
              </a:rPr>
              <a:t>Median Enrollment Change, by Grade Levels Served</a:t>
            </a:r>
            <a:endParaRPr sz="2200"/>
          </a:p>
          <a:p>
            <a:pPr marL="12700" lvl="0" indent="0" algn="l" rtl="0">
              <a:lnSpc>
                <a:spcPct val="114545"/>
              </a:lnSpc>
              <a:spcBef>
                <a:spcPts val="0"/>
              </a:spcBef>
              <a:spcAft>
                <a:spcPts val="0"/>
              </a:spcAft>
              <a:buNone/>
            </a:pPr>
            <a:r>
              <a:rPr lang="en-US" sz="2200" b="0">
                <a:solidFill>
                  <a:srgbClr val="231F20"/>
                </a:solidFill>
              </a:rPr>
              <a:t>2013-14 to 2017-18</a:t>
            </a:r>
            <a:endParaRPr sz="2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4"/>
          <p:cNvSpPr txBox="1"/>
          <p:nvPr/>
        </p:nvSpPr>
        <p:spPr>
          <a:xfrm>
            <a:off x="324325" y="838200"/>
            <a:ext cx="8636700" cy="4586700"/>
          </a:xfrm>
          <a:prstGeom prst="rect">
            <a:avLst/>
          </a:prstGeom>
          <a:noFill/>
          <a:ln>
            <a:noFill/>
          </a:ln>
        </p:spPr>
        <p:txBody>
          <a:bodyPr spcFirstLastPara="1" wrap="square" lIns="0" tIns="0" rIns="0" bIns="0" anchor="t" anchorCtr="0">
            <a:noAutofit/>
          </a:bodyPr>
          <a:lstStyle/>
          <a:p>
            <a:pPr marL="469900" marR="0" lvl="0" indent="-457200" algn="l" rtl="0">
              <a:lnSpc>
                <a:spcPct val="100000"/>
              </a:lnSpc>
              <a:spcBef>
                <a:spcPts val="0"/>
              </a:spcBef>
              <a:spcAft>
                <a:spcPts val="0"/>
              </a:spcAft>
              <a:buClr>
                <a:srgbClr val="F57E24"/>
              </a:buClr>
              <a:buSzPts val="2300"/>
              <a:buFont typeface="Arial"/>
              <a:buAutoNum type="arabicPeriod"/>
            </a:pPr>
            <a:r>
              <a:rPr lang="en-US" sz="1700">
                <a:solidFill>
                  <a:srgbClr val="231F20"/>
                </a:solidFill>
                <a:latin typeface="Verdana"/>
                <a:ea typeface="Verdana"/>
                <a:cs typeface="Verdana"/>
                <a:sym typeface="Verdana"/>
              </a:rPr>
              <a:t>The </a:t>
            </a:r>
            <a:r>
              <a:rPr lang="en-US" sz="1700" b="1">
                <a:solidFill>
                  <a:srgbClr val="231F20"/>
                </a:solidFill>
                <a:latin typeface="Verdana"/>
                <a:ea typeface="Verdana"/>
                <a:cs typeface="Verdana"/>
                <a:sym typeface="Verdana"/>
              </a:rPr>
              <a:t>competitive environment </a:t>
            </a:r>
            <a:r>
              <a:rPr lang="en-US" sz="1700">
                <a:solidFill>
                  <a:srgbClr val="231F20"/>
                </a:solidFill>
                <a:latin typeface="Verdana"/>
                <a:ea typeface="Verdana"/>
                <a:cs typeface="Verdana"/>
                <a:sym typeface="Verdana"/>
              </a:rPr>
              <a:t>is taking its toll on enrollment outcomes.</a:t>
            </a:r>
            <a:endParaRPr sz="1700">
              <a:solidFill>
                <a:schemeClr val="dk1"/>
              </a:solidFill>
              <a:latin typeface="Verdana"/>
              <a:ea typeface="Verdana"/>
              <a:cs typeface="Verdana"/>
              <a:sym typeface="Verdana"/>
            </a:endParaRPr>
          </a:p>
          <a:p>
            <a:pPr marL="469900" marR="0" lvl="0" indent="-457200" algn="l" rtl="0">
              <a:lnSpc>
                <a:spcPct val="100000"/>
              </a:lnSpc>
              <a:spcBef>
                <a:spcPts val="280"/>
              </a:spcBef>
              <a:spcAft>
                <a:spcPts val="0"/>
              </a:spcAft>
              <a:buClr>
                <a:srgbClr val="F57E24"/>
              </a:buClr>
              <a:buSzPts val="2300"/>
              <a:buFont typeface="Arial"/>
              <a:buAutoNum type="arabicPeriod"/>
            </a:pPr>
            <a:r>
              <a:rPr lang="en-US" sz="1700" b="1">
                <a:solidFill>
                  <a:srgbClr val="231F20"/>
                </a:solidFill>
                <a:latin typeface="Verdana"/>
                <a:ea typeface="Verdana"/>
                <a:cs typeface="Verdana"/>
                <a:sym typeface="Verdana"/>
              </a:rPr>
              <a:t>Small schools </a:t>
            </a:r>
            <a:r>
              <a:rPr lang="en-US" sz="1700">
                <a:solidFill>
                  <a:srgbClr val="231F20"/>
                </a:solidFill>
                <a:latin typeface="Verdana"/>
                <a:ea typeface="Verdana"/>
                <a:cs typeface="Verdana"/>
                <a:sym typeface="Verdana"/>
              </a:rPr>
              <a:t>are particularly </a:t>
            </a:r>
            <a:r>
              <a:rPr lang="en-US" sz="1700" b="1">
                <a:solidFill>
                  <a:srgbClr val="231F20"/>
                </a:solidFill>
                <a:latin typeface="Verdana"/>
                <a:ea typeface="Verdana"/>
                <a:cs typeface="Verdana"/>
                <a:sym typeface="Verdana"/>
              </a:rPr>
              <a:t>vulnerable</a:t>
            </a:r>
            <a:r>
              <a:rPr lang="en-US" sz="1700">
                <a:solidFill>
                  <a:srgbClr val="231F20"/>
                </a:solidFill>
                <a:latin typeface="Verdana"/>
                <a:ea typeface="Verdana"/>
                <a:cs typeface="Verdana"/>
                <a:sym typeface="Verdana"/>
              </a:rPr>
              <a:t>.</a:t>
            </a:r>
            <a:endParaRPr sz="1700">
              <a:solidFill>
                <a:schemeClr val="dk1"/>
              </a:solidFill>
              <a:latin typeface="Verdana"/>
              <a:ea typeface="Verdana"/>
              <a:cs typeface="Verdana"/>
              <a:sym typeface="Verdana"/>
            </a:endParaRPr>
          </a:p>
          <a:p>
            <a:pPr marL="469900" marR="0" lvl="0" indent="-457200" algn="l" rtl="0">
              <a:lnSpc>
                <a:spcPct val="100000"/>
              </a:lnSpc>
              <a:spcBef>
                <a:spcPts val="280"/>
              </a:spcBef>
              <a:spcAft>
                <a:spcPts val="0"/>
              </a:spcAft>
              <a:buClr>
                <a:srgbClr val="F57E24"/>
              </a:buClr>
              <a:buSzPts val="2300"/>
              <a:buFont typeface="Arial"/>
              <a:buAutoNum type="arabicPeriod"/>
            </a:pPr>
            <a:r>
              <a:rPr lang="en-US" sz="1700" b="1">
                <a:solidFill>
                  <a:srgbClr val="231F20"/>
                </a:solidFill>
                <a:latin typeface="Verdana"/>
                <a:ea typeface="Verdana"/>
                <a:cs typeface="Verdana"/>
                <a:sym typeface="Verdana"/>
              </a:rPr>
              <a:t>Enrollment’s influence </a:t>
            </a:r>
            <a:r>
              <a:rPr lang="en-US" sz="1700">
                <a:solidFill>
                  <a:srgbClr val="231F20"/>
                </a:solidFill>
                <a:latin typeface="Verdana"/>
                <a:ea typeface="Verdana"/>
                <a:cs typeface="Verdana"/>
                <a:sym typeface="Verdana"/>
              </a:rPr>
              <a:t>in school wide decisions has </a:t>
            </a:r>
            <a:r>
              <a:rPr lang="en-US" sz="1700" b="1">
                <a:solidFill>
                  <a:srgbClr val="231F20"/>
                </a:solidFill>
                <a:latin typeface="Verdana"/>
                <a:ea typeface="Verdana"/>
                <a:cs typeface="Verdana"/>
                <a:sym typeface="Verdana"/>
              </a:rPr>
              <a:t>not improved</a:t>
            </a:r>
            <a:r>
              <a:rPr lang="en-US" sz="1700">
                <a:solidFill>
                  <a:srgbClr val="231F20"/>
                </a:solidFill>
                <a:latin typeface="Verdana"/>
                <a:ea typeface="Verdana"/>
                <a:cs typeface="Verdana"/>
                <a:sym typeface="Verdana"/>
              </a:rPr>
              <a:t>.</a:t>
            </a:r>
            <a:endParaRPr sz="1700">
              <a:solidFill>
                <a:schemeClr val="dk1"/>
              </a:solidFill>
              <a:latin typeface="Verdana"/>
              <a:ea typeface="Verdana"/>
              <a:cs typeface="Verdana"/>
              <a:sym typeface="Verdana"/>
            </a:endParaRPr>
          </a:p>
          <a:p>
            <a:pPr marL="469900" marR="0" lvl="0" indent="-457200" algn="l" rtl="0">
              <a:lnSpc>
                <a:spcPct val="100000"/>
              </a:lnSpc>
              <a:spcBef>
                <a:spcPts val="280"/>
              </a:spcBef>
              <a:spcAft>
                <a:spcPts val="0"/>
              </a:spcAft>
              <a:buClr>
                <a:srgbClr val="F57E24"/>
              </a:buClr>
              <a:buSzPts val="2300"/>
              <a:buFont typeface="Arial"/>
              <a:buAutoNum type="arabicPeriod"/>
            </a:pPr>
            <a:r>
              <a:rPr lang="en-US" sz="1700">
                <a:solidFill>
                  <a:srgbClr val="231F20"/>
                </a:solidFill>
                <a:latin typeface="Verdana"/>
                <a:ea typeface="Verdana"/>
                <a:cs typeface="Verdana"/>
                <a:sym typeface="Verdana"/>
              </a:rPr>
              <a:t>There is a </a:t>
            </a:r>
            <a:r>
              <a:rPr lang="en-US" sz="1700" b="1">
                <a:solidFill>
                  <a:srgbClr val="231F20"/>
                </a:solidFill>
                <a:latin typeface="Verdana"/>
                <a:ea typeface="Verdana"/>
                <a:cs typeface="Verdana"/>
                <a:sym typeface="Verdana"/>
              </a:rPr>
              <a:t>significant gender divide </a:t>
            </a:r>
            <a:r>
              <a:rPr lang="en-US" sz="1700">
                <a:solidFill>
                  <a:srgbClr val="231F20"/>
                </a:solidFill>
                <a:latin typeface="Verdana"/>
                <a:ea typeface="Verdana"/>
                <a:cs typeface="Verdana"/>
                <a:sym typeface="Verdana"/>
              </a:rPr>
              <a:t>in level of influence, salary, and leadership aspiration.</a:t>
            </a:r>
            <a:endParaRPr sz="1700">
              <a:solidFill>
                <a:schemeClr val="dk1"/>
              </a:solidFill>
              <a:latin typeface="Verdana"/>
              <a:ea typeface="Verdana"/>
              <a:cs typeface="Verdana"/>
              <a:sym typeface="Verdana"/>
            </a:endParaRPr>
          </a:p>
          <a:p>
            <a:pPr marL="469900" marR="0" lvl="0" indent="-457200" algn="l" rtl="0">
              <a:lnSpc>
                <a:spcPct val="100000"/>
              </a:lnSpc>
              <a:spcBef>
                <a:spcPts val="280"/>
              </a:spcBef>
              <a:spcAft>
                <a:spcPts val="0"/>
              </a:spcAft>
              <a:buClr>
                <a:srgbClr val="F57E24"/>
              </a:buClr>
              <a:buSzPts val="2300"/>
              <a:buFont typeface="Arial"/>
              <a:buAutoNum type="arabicPeriod"/>
            </a:pPr>
            <a:r>
              <a:rPr lang="en-US" sz="1700" b="1">
                <a:solidFill>
                  <a:srgbClr val="231F20"/>
                </a:solidFill>
                <a:latin typeface="Verdana"/>
                <a:ea typeface="Verdana"/>
                <a:cs typeface="Verdana"/>
                <a:sym typeface="Verdana"/>
              </a:rPr>
              <a:t>The stalled leadership pipeline needs action</a:t>
            </a:r>
            <a:r>
              <a:rPr lang="en-US" sz="1700">
                <a:solidFill>
                  <a:srgbClr val="231F20"/>
                </a:solidFill>
                <a:latin typeface="Verdana"/>
                <a:ea typeface="Verdana"/>
                <a:cs typeface="Verdana"/>
                <a:sym typeface="Verdana"/>
              </a:rPr>
              <a:t>.</a:t>
            </a:r>
            <a:endParaRPr sz="1700">
              <a:solidFill>
                <a:schemeClr val="dk1"/>
              </a:solidFill>
              <a:latin typeface="Verdana"/>
              <a:ea typeface="Verdana"/>
              <a:cs typeface="Verdana"/>
              <a:sym typeface="Verdana"/>
            </a:endParaRPr>
          </a:p>
          <a:p>
            <a:pPr marL="469900" marR="828039" lvl="0" indent="-457200" algn="l" rtl="0">
              <a:lnSpc>
                <a:spcPct val="98600"/>
              </a:lnSpc>
              <a:spcBef>
                <a:spcPts val="320"/>
              </a:spcBef>
              <a:spcAft>
                <a:spcPts val="0"/>
              </a:spcAft>
              <a:buClr>
                <a:srgbClr val="F57E24"/>
              </a:buClr>
              <a:buSzPts val="2300"/>
              <a:buFont typeface="Arial"/>
              <a:buAutoNum type="arabicPeriod"/>
            </a:pPr>
            <a:r>
              <a:rPr lang="en-US" sz="1700" b="1">
                <a:solidFill>
                  <a:srgbClr val="231F20"/>
                </a:solidFill>
                <a:latin typeface="Verdana"/>
                <a:ea typeface="Verdana"/>
                <a:cs typeface="Verdana"/>
                <a:sym typeface="Verdana"/>
              </a:rPr>
              <a:t>Enrollment/admission directors are taking the lead </a:t>
            </a:r>
            <a:r>
              <a:rPr lang="en-US" sz="1700">
                <a:solidFill>
                  <a:srgbClr val="231F20"/>
                </a:solidFill>
                <a:latin typeface="Verdana"/>
                <a:ea typeface="Verdana"/>
                <a:cs typeface="Verdana"/>
                <a:sym typeface="Verdana"/>
              </a:rPr>
              <a:t>on retention in the midst of continued attrition increases.</a:t>
            </a:r>
            <a:endParaRPr sz="1700">
              <a:solidFill>
                <a:schemeClr val="dk1"/>
              </a:solidFill>
              <a:latin typeface="Verdana"/>
              <a:ea typeface="Verdana"/>
              <a:cs typeface="Verdana"/>
              <a:sym typeface="Verdana"/>
            </a:endParaRPr>
          </a:p>
          <a:p>
            <a:pPr marL="469900" marR="1390650" lvl="0" indent="-457200" algn="l" rtl="0">
              <a:lnSpc>
                <a:spcPct val="98600"/>
              </a:lnSpc>
              <a:spcBef>
                <a:spcPts val="440"/>
              </a:spcBef>
              <a:spcAft>
                <a:spcPts val="0"/>
              </a:spcAft>
              <a:buClr>
                <a:srgbClr val="F57E24"/>
              </a:buClr>
              <a:buSzPts val="2300"/>
              <a:buFont typeface="Arial"/>
              <a:buAutoNum type="arabicPeriod"/>
            </a:pPr>
            <a:r>
              <a:rPr lang="en-US" sz="1700">
                <a:solidFill>
                  <a:srgbClr val="231F20"/>
                </a:solidFill>
                <a:latin typeface="Verdana"/>
                <a:ea typeface="Verdana"/>
                <a:cs typeface="Verdana"/>
                <a:sym typeface="Verdana"/>
              </a:rPr>
              <a:t>The number of </a:t>
            </a:r>
            <a:r>
              <a:rPr lang="en-US" sz="1700" b="1">
                <a:solidFill>
                  <a:srgbClr val="231F20"/>
                </a:solidFill>
                <a:latin typeface="Verdana"/>
                <a:ea typeface="Verdana"/>
                <a:cs typeface="Verdana"/>
                <a:sym typeface="Verdana"/>
              </a:rPr>
              <a:t>day schools enrolling international students continues to rise steadily</a:t>
            </a:r>
            <a:r>
              <a:rPr lang="en-US" sz="1700">
                <a:solidFill>
                  <a:srgbClr val="231F20"/>
                </a:solidFill>
                <a:latin typeface="Verdana"/>
                <a:ea typeface="Verdana"/>
                <a:cs typeface="Verdana"/>
                <a:sym typeface="Verdana"/>
              </a:rPr>
              <a:t>; practices vary widely.</a:t>
            </a:r>
            <a:endParaRPr sz="1700">
              <a:solidFill>
                <a:schemeClr val="dk1"/>
              </a:solidFill>
              <a:latin typeface="Verdana"/>
              <a:ea typeface="Verdana"/>
              <a:cs typeface="Verdana"/>
              <a:sym typeface="Verdana"/>
            </a:endParaRPr>
          </a:p>
          <a:p>
            <a:pPr marL="469900" marR="0" lvl="0" indent="-457200" algn="l" rtl="0">
              <a:lnSpc>
                <a:spcPct val="100000"/>
              </a:lnSpc>
              <a:spcBef>
                <a:spcPts val="400"/>
              </a:spcBef>
              <a:spcAft>
                <a:spcPts val="0"/>
              </a:spcAft>
              <a:buClr>
                <a:srgbClr val="F57E24"/>
              </a:buClr>
              <a:buSzPts val="2300"/>
              <a:buFont typeface="Arial"/>
              <a:buAutoNum type="arabicPeriod"/>
            </a:pPr>
            <a:r>
              <a:rPr lang="en-US" sz="1700" b="1">
                <a:solidFill>
                  <a:srgbClr val="231F20"/>
                </a:solidFill>
                <a:latin typeface="Verdana"/>
                <a:ea typeface="Verdana"/>
                <a:cs typeface="Verdana"/>
                <a:sym typeface="Verdana"/>
              </a:rPr>
              <a:t>Enrollment/admission role varies widely </a:t>
            </a:r>
            <a:r>
              <a:rPr lang="en-US" sz="1700">
                <a:solidFill>
                  <a:srgbClr val="231F20"/>
                </a:solidFill>
                <a:latin typeface="Verdana"/>
                <a:ea typeface="Verdana"/>
                <a:cs typeface="Verdana"/>
                <a:sym typeface="Verdana"/>
              </a:rPr>
              <a:t>in schools’ diversity missions.</a:t>
            </a:r>
            <a:endParaRPr sz="1700">
              <a:solidFill>
                <a:schemeClr val="dk1"/>
              </a:solidFill>
              <a:latin typeface="Verdana"/>
              <a:ea typeface="Verdana"/>
              <a:cs typeface="Verdana"/>
              <a:sym typeface="Verdana"/>
            </a:endParaRPr>
          </a:p>
          <a:p>
            <a:pPr marL="469900" marR="0" lvl="0" indent="-457200" algn="l" rtl="0">
              <a:lnSpc>
                <a:spcPct val="100000"/>
              </a:lnSpc>
              <a:spcBef>
                <a:spcPts val="280"/>
              </a:spcBef>
              <a:spcAft>
                <a:spcPts val="0"/>
              </a:spcAft>
              <a:buClr>
                <a:srgbClr val="F57E24"/>
              </a:buClr>
              <a:buSzPts val="2300"/>
              <a:buFont typeface="Arial"/>
              <a:buAutoNum type="arabicPeriod"/>
            </a:pPr>
            <a:r>
              <a:rPr lang="en-US" sz="1700">
                <a:solidFill>
                  <a:srgbClr val="231F20"/>
                </a:solidFill>
                <a:latin typeface="Verdana"/>
                <a:ea typeface="Verdana"/>
                <a:cs typeface="Verdana"/>
                <a:sym typeface="Verdana"/>
              </a:rPr>
              <a:t>Communications continue to </a:t>
            </a:r>
            <a:r>
              <a:rPr lang="en-US" sz="1700" b="1">
                <a:solidFill>
                  <a:srgbClr val="231F20"/>
                </a:solidFill>
                <a:latin typeface="Verdana"/>
                <a:ea typeface="Verdana"/>
                <a:cs typeface="Verdana"/>
                <a:sym typeface="Verdana"/>
              </a:rPr>
              <a:t>shift from print to digital</a:t>
            </a:r>
            <a:r>
              <a:rPr lang="en-US" sz="1700">
                <a:solidFill>
                  <a:srgbClr val="231F20"/>
                </a:solidFill>
                <a:latin typeface="Verdana"/>
                <a:ea typeface="Verdana"/>
                <a:cs typeface="Verdana"/>
                <a:sym typeface="Verdana"/>
              </a:rPr>
              <a:t>.</a:t>
            </a:r>
            <a:endParaRPr sz="1700">
              <a:solidFill>
                <a:schemeClr val="dk1"/>
              </a:solidFill>
              <a:latin typeface="Verdana"/>
              <a:ea typeface="Verdana"/>
              <a:cs typeface="Verdana"/>
              <a:sym typeface="Verdana"/>
            </a:endParaRPr>
          </a:p>
        </p:txBody>
      </p:sp>
      <p:sp>
        <p:nvSpPr>
          <p:cNvPr id="465" name="Google Shape;465;p24"/>
          <p:cNvSpPr txBox="1"/>
          <p:nvPr/>
        </p:nvSpPr>
        <p:spPr>
          <a:xfrm>
            <a:off x="204301" y="5424900"/>
            <a:ext cx="8460600" cy="3771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450" b="1">
                <a:solidFill>
                  <a:schemeClr val="accent6"/>
                </a:solidFill>
                <a:latin typeface="Verdana"/>
                <a:ea typeface="Verdana"/>
                <a:cs typeface="Verdana"/>
                <a:sym typeface="Verdana"/>
              </a:rPr>
              <a:t>10. </a:t>
            </a:r>
            <a:r>
              <a:rPr lang="en-US" sz="1700">
                <a:solidFill>
                  <a:srgbClr val="231F20"/>
                </a:solidFill>
                <a:latin typeface="Verdana"/>
                <a:ea typeface="Verdana"/>
                <a:cs typeface="Verdana"/>
                <a:sym typeface="Verdana"/>
              </a:rPr>
              <a:t>Opportunities abound to </a:t>
            </a:r>
            <a:r>
              <a:rPr lang="en-US" sz="1700" b="1">
                <a:solidFill>
                  <a:srgbClr val="231F20"/>
                </a:solidFill>
                <a:latin typeface="Verdana"/>
                <a:ea typeface="Verdana"/>
                <a:cs typeface="Verdana"/>
                <a:sym typeface="Verdana"/>
              </a:rPr>
              <a:t>develop more data use expertise</a:t>
            </a:r>
            <a:r>
              <a:rPr lang="en-US" sz="1700">
                <a:solidFill>
                  <a:srgbClr val="231F20"/>
                </a:solidFill>
                <a:latin typeface="Verdana"/>
                <a:ea typeface="Verdana"/>
                <a:cs typeface="Verdana"/>
                <a:sym typeface="Verdana"/>
              </a:rPr>
              <a:t>.</a:t>
            </a:r>
            <a:endParaRPr sz="1700">
              <a:solidFill>
                <a:schemeClr val="dk1"/>
              </a:solidFill>
              <a:latin typeface="Verdana"/>
              <a:ea typeface="Verdana"/>
              <a:cs typeface="Verdana"/>
              <a:sym typeface="Verdana"/>
            </a:endParaRPr>
          </a:p>
        </p:txBody>
      </p:sp>
      <p:sp>
        <p:nvSpPr>
          <p:cNvPr id="466" name="Google Shape;466;p24"/>
          <p:cNvSpPr txBox="1"/>
          <p:nvPr/>
        </p:nvSpPr>
        <p:spPr>
          <a:xfrm>
            <a:off x="324325" y="0"/>
            <a:ext cx="6980400" cy="838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0" b="1">
                <a:solidFill>
                  <a:srgbClr val="00BCDD"/>
                </a:solidFill>
                <a:latin typeface="Verdana"/>
                <a:ea typeface="Verdana"/>
                <a:cs typeface="Verdana"/>
                <a:sym typeface="Verdana"/>
              </a:rPr>
              <a:t>SOTI	 Data</a:t>
            </a:r>
            <a:endParaRPr sz="5000">
              <a:solidFill>
                <a:schemeClr val="dk1"/>
              </a:solidFill>
              <a:latin typeface="Verdana"/>
              <a:ea typeface="Verdana"/>
              <a:cs typeface="Verdana"/>
              <a:sym typeface="Verdana"/>
            </a:endParaRPr>
          </a:p>
        </p:txBody>
      </p:sp>
      <p:sp>
        <p:nvSpPr>
          <p:cNvPr id="467" name="Google Shape;467;p24"/>
          <p:cNvSpPr/>
          <p:nvPr/>
        </p:nvSpPr>
        <p:spPr>
          <a:xfrm>
            <a:off x="11484343" y="3675655"/>
            <a:ext cx="43180" cy="45720"/>
          </a:xfrm>
          <a:custGeom>
            <a:avLst/>
            <a:gdLst/>
            <a:ahLst/>
            <a:cxnLst/>
            <a:rect l="l" t="t" r="r" b="b"/>
            <a:pathLst>
              <a:path w="43179" h="45720" extrusionOk="0">
                <a:moveTo>
                  <a:pt x="21372" y="0"/>
                </a:moveTo>
                <a:lnTo>
                  <a:pt x="8152" y="4341"/>
                </a:lnTo>
                <a:lnTo>
                  <a:pt x="0" y="15329"/>
                </a:lnTo>
                <a:lnTo>
                  <a:pt x="2240" y="31753"/>
                </a:lnTo>
                <a:lnTo>
                  <a:pt x="10025" y="41765"/>
                </a:lnTo>
                <a:lnTo>
                  <a:pt x="21292" y="45173"/>
                </a:lnTo>
                <a:lnTo>
                  <a:pt x="34558" y="40844"/>
                </a:lnTo>
                <a:lnTo>
                  <a:pt x="37382" y="37058"/>
                </a:lnTo>
                <a:lnTo>
                  <a:pt x="13256" y="37058"/>
                </a:lnTo>
                <a:lnTo>
                  <a:pt x="6894" y="30708"/>
                </a:lnTo>
                <a:lnTo>
                  <a:pt x="6894" y="14478"/>
                </a:lnTo>
                <a:lnTo>
                  <a:pt x="13256" y="8115"/>
                </a:lnTo>
                <a:lnTo>
                  <a:pt x="36373" y="8115"/>
                </a:lnTo>
                <a:lnTo>
                  <a:pt x="32741" y="3426"/>
                </a:lnTo>
                <a:lnTo>
                  <a:pt x="21494" y="0"/>
                </a:lnTo>
                <a:close/>
              </a:path>
              <a:path w="43179" h="45720" extrusionOk="0">
                <a:moveTo>
                  <a:pt x="36373" y="8115"/>
                </a:moveTo>
                <a:lnTo>
                  <a:pt x="29487" y="8115"/>
                </a:lnTo>
                <a:lnTo>
                  <a:pt x="35837" y="14478"/>
                </a:lnTo>
                <a:lnTo>
                  <a:pt x="35837" y="30708"/>
                </a:lnTo>
                <a:lnTo>
                  <a:pt x="29487" y="37058"/>
                </a:lnTo>
                <a:lnTo>
                  <a:pt x="37382" y="37058"/>
                </a:lnTo>
                <a:lnTo>
                  <a:pt x="42729" y="29890"/>
                </a:lnTo>
                <a:lnTo>
                  <a:pt x="40505" y="13449"/>
                </a:lnTo>
                <a:lnTo>
                  <a:pt x="36373" y="8115"/>
                </a:lnTo>
                <a:close/>
              </a:path>
            </a:pathLst>
          </a:custGeom>
          <a:solidFill>
            <a:srgbClr val="E9D05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24"/>
          <p:cNvSpPr/>
          <p:nvPr/>
        </p:nvSpPr>
        <p:spPr>
          <a:xfrm>
            <a:off x="11174440" y="1603907"/>
            <a:ext cx="80645" cy="80645"/>
          </a:xfrm>
          <a:custGeom>
            <a:avLst/>
            <a:gdLst/>
            <a:ahLst/>
            <a:cxnLst/>
            <a:rect l="l" t="t" r="r" b="b"/>
            <a:pathLst>
              <a:path w="80645" h="80644" extrusionOk="0">
                <a:moveTo>
                  <a:pt x="43535" y="43459"/>
                </a:moveTo>
                <a:lnTo>
                  <a:pt x="36804" y="43459"/>
                </a:lnTo>
                <a:lnTo>
                  <a:pt x="36804" y="80276"/>
                </a:lnTo>
                <a:lnTo>
                  <a:pt x="43535" y="80276"/>
                </a:lnTo>
                <a:lnTo>
                  <a:pt x="43535" y="43459"/>
                </a:lnTo>
                <a:close/>
              </a:path>
              <a:path w="80645" h="80644" extrusionOk="0">
                <a:moveTo>
                  <a:pt x="80276" y="36741"/>
                </a:moveTo>
                <a:lnTo>
                  <a:pt x="0" y="36741"/>
                </a:lnTo>
                <a:lnTo>
                  <a:pt x="0" y="43459"/>
                </a:lnTo>
                <a:lnTo>
                  <a:pt x="80276" y="43459"/>
                </a:lnTo>
                <a:lnTo>
                  <a:pt x="80276" y="36741"/>
                </a:lnTo>
                <a:close/>
              </a:path>
              <a:path w="80645" h="80644" extrusionOk="0">
                <a:moveTo>
                  <a:pt x="43535" y="0"/>
                </a:moveTo>
                <a:lnTo>
                  <a:pt x="36804" y="0"/>
                </a:lnTo>
                <a:lnTo>
                  <a:pt x="36804" y="36741"/>
                </a:lnTo>
                <a:lnTo>
                  <a:pt x="43535" y="36741"/>
                </a:lnTo>
                <a:lnTo>
                  <a:pt x="43535" y="0"/>
                </a:lnTo>
                <a:close/>
              </a:path>
            </a:pathLst>
          </a:custGeom>
          <a:solidFill>
            <a:srgbClr val="D7D8D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9" name="Google Shape;469;p24"/>
          <p:cNvPicPr preferRelativeResize="0"/>
          <p:nvPr/>
        </p:nvPicPr>
        <p:blipFill rotWithShape="1">
          <a:blip r:embed="rId3">
            <a:alphaModFix/>
          </a:blip>
          <a:srcRect/>
          <a:stretch/>
        </p:blipFill>
        <p:spPr>
          <a:xfrm>
            <a:off x="8961025" y="1274957"/>
            <a:ext cx="2831975" cy="366489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70" name="Google Shape;470;p24"/>
          <p:cNvSpPr txBox="1"/>
          <p:nvPr/>
        </p:nvSpPr>
        <p:spPr>
          <a:xfrm>
            <a:off x="8235900" y="5041975"/>
            <a:ext cx="3956100" cy="6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latin typeface="Verdana"/>
                <a:ea typeface="Verdana"/>
                <a:cs typeface="Verdana"/>
                <a:sym typeface="Verdana"/>
              </a:rPr>
              <a:t>Source: The Enrollment Management Association 2018 State of the Industry Report</a:t>
            </a:r>
            <a:endParaRPr i="1">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5"/>
          <p:cNvSpPr txBox="1">
            <a:spLocks noGrp="1"/>
          </p:cNvSpPr>
          <p:nvPr>
            <p:ph type="title"/>
          </p:nvPr>
        </p:nvSpPr>
        <p:spPr>
          <a:xfrm>
            <a:off x="368250" y="340644"/>
            <a:ext cx="11455500" cy="81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000"/>
              <a:t>NBOA’s Demographic Data Service</a:t>
            </a:r>
            <a:endParaRPr sz="4000"/>
          </a:p>
        </p:txBody>
      </p:sp>
      <p:sp>
        <p:nvSpPr>
          <p:cNvPr id="476" name="Google Shape;476;p25"/>
          <p:cNvSpPr txBox="1"/>
          <p:nvPr/>
        </p:nvSpPr>
        <p:spPr>
          <a:xfrm>
            <a:off x="5588950" y="1153350"/>
            <a:ext cx="5992200" cy="44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latin typeface="Verdana"/>
                <a:ea typeface="Verdana"/>
                <a:cs typeface="Verdana"/>
                <a:sym typeface="Verdana"/>
              </a:rPr>
              <a:t>Get powerful statistics on the neighborhoods surrounding your school.</a:t>
            </a:r>
            <a:r>
              <a:rPr lang="en-US" sz="2000">
                <a:latin typeface="Verdana"/>
                <a:ea typeface="Verdana"/>
                <a:cs typeface="Verdana"/>
                <a:sym typeface="Verdana"/>
              </a:rPr>
              <a:t/>
            </a:r>
            <a:br>
              <a:rPr lang="en-US" sz="2000">
                <a:latin typeface="Verdana"/>
                <a:ea typeface="Verdana"/>
                <a:cs typeface="Verdana"/>
                <a:sym typeface="Verdana"/>
              </a:rPr>
            </a:br>
            <a:r>
              <a:rPr lang="en-US" sz="2000">
                <a:latin typeface="Verdana"/>
                <a:ea typeface="Verdana"/>
                <a:cs typeface="Verdana"/>
                <a:sym typeface="Verdana"/>
              </a:rPr>
              <a:t/>
            </a:r>
            <a:br>
              <a:rPr lang="en-US" sz="2000">
                <a:latin typeface="Verdana"/>
                <a:ea typeface="Verdana"/>
                <a:cs typeface="Verdana"/>
                <a:sym typeface="Verdana"/>
              </a:rPr>
            </a:br>
            <a:r>
              <a:rPr lang="en-US" sz="2000">
                <a:latin typeface="Verdana"/>
                <a:ea typeface="Verdana"/>
                <a:cs typeface="Verdana"/>
                <a:sym typeface="Verdana"/>
              </a:rPr>
              <a:t>Access targeted data to clarify demographic patterns and trends in your area. This robust service provides customized reports, both current and projected, of population figures for your geographic location, including age, gender, and household income levels.</a:t>
            </a:r>
            <a:br>
              <a:rPr lang="en-US" sz="2000">
                <a:latin typeface="Verdana"/>
                <a:ea typeface="Verdana"/>
                <a:cs typeface="Verdana"/>
                <a:sym typeface="Verdana"/>
              </a:rPr>
            </a:br>
            <a:r>
              <a:rPr lang="en-US" sz="2000">
                <a:latin typeface="Verdana"/>
                <a:ea typeface="Verdana"/>
                <a:cs typeface="Verdana"/>
                <a:sym typeface="Verdana"/>
              </a:rPr>
              <a:t/>
            </a:r>
            <a:br>
              <a:rPr lang="en-US" sz="2000">
                <a:latin typeface="Verdana"/>
                <a:ea typeface="Verdana"/>
                <a:cs typeface="Verdana"/>
                <a:sym typeface="Verdana"/>
              </a:rPr>
            </a:br>
            <a:r>
              <a:rPr lang="en-US" sz="2000">
                <a:latin typeface="Verdana"/>
                <a:ea typeface="Verdana"/>
                <a:cs typeface="Verdana"/>
                <a:sym typeface="Verdana"/>
              </a:rPr>
              <a:t>Take advantage of this opportunity to review years of U.S. Census data in an accessible and compelling format, and glean important insights about your school’s target market.</a:t>
            </a:r>
            <a:br>
              <a:rPr lang="en-US" sz="2000">
                <a:latin typeface="Verdana"/>
                <a:ea typeface="Verdana"/>
                <a:cs typeface="Verdana"/>
                <a:sym typeface="Verdana"/>
              </a:rPr>
            </a:br>
            <a:r>
              <a:rPr lang="en-US" sz="2000">
                <a:latin typeface="Verdana"/>
                <a:ea typeface="Verdana"/>
                <a:cs typeface="Verdana"/>
                <a:sym typeface="Verdana"/>
              </a:rPr>
              <a:t/>
            </a:r>
            <a:br>
              <a:rPr lang="en-US" sz="2000">
                <a:latin typeface="Verdana"/>
                <a:ea typeface="Verdana"/>
                <a:cs typeface="Verdana"/>
                <a:sym typeface="Verdana"/>
              </a:rPr>
            </a:br>
            <a:r>
              <a:rPr lang="en-US" sz="1600">
                <a:latin typeface="Verdana"/>
                <a:ea typeface="Verdana"/>
                <a:cs typeface="Verdana"/>
                <a:sym typeface="Verdana"/>
              </a:rPr>
              <a:t/>
            </a:r>
            <a:br>
              <a:rPr lang="en-US" sz="1600">
                <a:latin typeface="Verdana"/>
                <a:ea typeface="Verdana"/>
                <a:cs typeface="Verdana"/>
                <a:sym typeface="Verdana"/>
              </a:rPr>
            </a:br>
            <a:endParaRPr sz="1600">
              <a:latin typeface="Verdana"/>
              <a:ea typeface="Verdana"/>
              <a:cs typeface="Verdana"/>
              <a:sym typeface="Verdana"/>
            </a:endParaRPr>
          </a:p>
        </p:txBody>
      </p:sp>
      <p:pic>
        <p:nvPicPr>
          <p:cNvPr id="477" name="Google Shape;477;p25"/>
          <p:cNvPicPr preferRelativeResize="0"/>
          <p:nvPr/>
        </p:nvPicPr>
        <p:blipFill>
          <a:blip r:embed="rId3">
            <a:alphaModFix/>
          </a:blip>
          <a:stretch>
            <a:fillRect/>
          </a:stretch>
        </p:blipFill>
        <p:spPr>
          <a:xfrm>
            <a:off x="682500" y="1153351"/>
            <a:ext cx="4173227" cy="4439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81"/>
        <p:cNvGrpSpPr/>
        <p:nvPr/>
      </p:nvGrpSpPr>
      <p:grpSpPr>
        <a:xfrm>
          <a:off x="0" y="0"/>
          <a:ext cx="0" cy="0"/>
          <a:chOff x="0" y="0"/>
          <a:chExt cx="0" cy="0"/>
        </a:xfrm>
      </p:grpSpPr>
      <p:sp>
        <p:nvSpPr>
          <p:cNvPr id="482" name="Google Shape;482;p26"/>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26"/>
          <p:cNvSpPr txBox="1"/>
          <p:nvPr/>
        </p:nvSpPr>
        <p:spPr>
          <a:xfrm>
            <a:off x="368300" y="2302975"/>
            <a:ext cx="9682500" cy="1410600"/>
          </a:xfrm>
          <a:prstGeom prst="rect">
            <a:avLst/>
          </a:prstGeom>
          <a:noFill/>
          <a:ln>
            <a:noFill/>
          </a:ln>
        </p:spPr>
        <p:txBody>
          <a:bodyPr spcFirstLastPara="1" wrap="square" lIns="0" tIns="0" rIns="0" bIns="0" anchor="t" anchorCtr="0">
            <a:noAutofit/>
          </a:bodyPr>
          <a:lstStyle/>
          <a:p>
            <a:pPr marL="12700" marR="5080" lvl="0" indent="0" algn="l" rtl="0">
              <a:lnSpc>
                <a:spcPct val="114583"/>
              </a:lnSpc>
              <a:spcBef>
                <a:spcPts val="0"/>
              </a:spcBef>
              <a:spcAft>
                <a:spcPts val="0"/>
              </a:spcAft>
              <a:buNone/>
            </a:pPr>
            <a:r>
              <a:rPr lang="en-US" sz="4800" b="1">
                <a:solidFill>
                  <a:srgbClr val="FFFFFF"/>
                </a:solidFill>
                <a:latin typeface="Verdana"/>
                <a:ea typeface="Verdana"/>
                <a:cs typeface="Verdana"/>
                <a:sym typeface="Verdana"/>
              </a:rPr>
              <a:t>Shifts in Supply &amp; Demand Affecting Schools</a:t>
            </a:r>
            <a:endParaRPr sz="4800">
              <a:solidFill>
                <a:schemeClr val="dk1"/>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7"/>
          <p:cNvSpPr txBox="1"/>
          <p:nvPr/>
        </p:nvSpPr>
        <p:spPr>
          <a:xfrm>
            <a:off x="368300" y="329125"/>
            <a:ext cx="11606700" cy="812700"/>
          </a:xfrm>
          <a:prstGeom prst="rect">
            <a:avLst/>
          </a:prstGeom>
          <a:noFill/>
          <a:ln>
            <a:noFill/>
          </a:ln>
        </p:spPr>
        <p:txBody>
          <a:bodyPr spcFirstLastPara="1" wrap="square" lIns="0" tIns="0" rIns="0" bIns="0" anchor="t" anchorCtr="0">
            <a:noAutofit/>
          </a:bodyPr>
          <a:lstStyle/>
          <a:p>
            <a:pPr marL="12700" marR="0" lvl="0" indent="0" algn="l" rtl="0">
              <a:lnSpc>
                <a:spcPct val="118593"/>
              </a:lnSpc>
              <a:spcBef>
                <a:spcPts val="0"/>
              </a:spcBef>
              <a:spcAft>
                <a:spcPts val="0"/>
              </a:spcAft>
              <a:buNone/>
            </a:pPr>
            <a:r>
              <a:rPr lang="en-US" sz="5000" b="1">
                <a:solidFill>
                  <a:srgbClr val="00BCDD"/>
                </a:solidFill>
                <a:latin typeface="Verdana"/>
                <a:ea typeface="Verdana"/>
                <a:cs typeface="Verdana"/>
                <a:sym typeface="Verdana"/>
              </a:rPr>
              <a:t>Falling Demand = Lower Price</a:t>
            </a:r>
            <a:endParaRPr sz="5000">
              <a:solidFill>
                <a:schemeClr val="dk1"/>
              </a:solidFill>
              <a:latin typeface="Verdana"/>
              <a:ea typeface="Verdana"/>
              <a:cs typeface="Verdana"/>
              <a:sym typeface="Verdana"/>
            </a:endParaRPr>
          </a:p>
        </p:txBody>
      </p:sp>
      <p:sp>
        <p:nvSpPr>
          <p:cNvPr id="489" name="Google Shape;489;p27"/>
          <p:cNvSpPr txBox="1">
            <a:spLocks noGrp="1"/>
          </p:cNvSpPr>
          <p:nvPr>
            <p:ph type="body" idx="1"/>
          </p:nvPr>
        </p:nvSpPr>
        <p:spPr>
          <a:xfrm>
            <a:off x="384325" y="1375350"/>
            <a:ext cx="6711000" cy="4330800"/>
          </a:xfrm>
          <a:prstGeom prst="rect">
            <a:avLst/>
          </a:prstGeom>
          <a:noFill/>
          <a:ln>
            <a:noFill/>
          </a:ln>
        </p:spPr>
        <p:txBody>
          <a:bodyPr spcFirstLastPara="1" wrap="square" lIns="0" tIns="126575" rIns="0" bIns="0" anchor="t" anchorCtr="0">
            <a:noAutofit/>
          </a:bodyPr>
          <a:lstStyle/>
          <a:p>
            <a:pPr marL="424180" marR="64768" lvl="0" indent="-424180" algn="l" rtl="0">
              <a:lnSpc>
                <a:spcPct val="111111"/>
              </a:lnSpc>
              <a:spcBef>
                <a:spcPts val="0"/>
              </a:spcBef>
              <a:spcAft>
                <a:spcPts val="0"/>
              </a:spcAft>
              <a:buNone/>
            </a:pPr>
            <a:r>
              <a:rPr lang="en-US" sz="3000" b="0">
                <a:solidFill>
                  <a:srgbClr val="AA0072"/>
                </a:solidFill>
                <a:latin typeface="Arial"/>
                <a:ea typeface="Arial"/>
                <a:cs typeface="Arial"/>
                <a:sym typeface="Arial"/>
              </a:rPr>
              <a:t>+ </a:t>
            </a:r>
            <a:r>
              <a:rPr lang="en-US" sz="3000" b="0"/>
              <a:t>Declining birth rate</a:t>
            </a:r>
            <a:endParaRPr sz="3000"/>
          </a:p>
          <a:p>
            <a:pPr marL="0" lvl="0" indent="0" algn="l" rtl="0">
              <a:lnSpc>
                <a:spcPct val="100000"/>
              </a:lnSpc>
              <a:spcBef>
                <a:spcPts val="1100"/>
              </a:spcBef>
              <a:spcAft>
                <a:spcPts val="0"/>
              </a:spcAft>
              <a:buNone/>
            </a:pPr>
            <a:r>
              <a:rPr lang="en-US" sz="3000" b="0">
                <a:solidFill>
                  <a:srgbClr val="00BCDD"/>
                </a:solidFill>
              </a:rPr>
              <a:t>+ </a:t>
            </a:r>
            <a:r>
              <a:rPr lang="en-US" sz="3000" b="0"/>
              <a:t>Fewer families can afford private school due to wealth concentration</a:t>
            </a:r>
            <a:endParaRPr sz="3000"/>
          </a:p>
          <a:p>
            <a:pPr marL="0" lvl="0" indent="0" algn="l" rtl="0">
              <a:lnSpc>
                <a:spcPct val="100000"/>
              </a:lnSpc>
              <a:spcBef>
                <a:spcPts val="1180"/>
              </a:spcBef>
              <a:spcAft>
                <a:spcPts val="0"/>
              </a:spcAft>
              <a:buNone/>
            </a:pPr>
            <a:r>
              <a:rPr lang="en-US" sz="3000" b="0">
                <a:solidFill>
                  <a:srgbClr val="F57E24"/>
                </a:solidFill>
              </a:rPr>
              <a:t>+ </a:t>
            </a:r>
            <a:r>
              <a:rPr lang="en-US" sz="3000" b="0"/>
              <a:t>Delayed household formation due to student debt, changing attitudes</a:t>
            </a:r>
            <a:endParaRPr sz="3000"/>
          </a:p>
          <a:p>
            <a:pPr marL="0" lvl="0" indent="0" algn="l" rtl="0">
              <a:lnSpc>
                <a:spcPct val="100000"/>
              </a:lnSpc>
              <a:spcBef>
                <a:spcPts val="1180"/>
              </a:spcBef>
              <a:spcAft>
                <a:spcPts val="0"/>
              </a:spcAft>
              <a:buNone/>
            </a:pPr>
            <a:r>
              <a:rPr lang="en-US" sz="3000" b="0">
                <a:solidFill>
                  <a:srgbClr val="007DA4"/>
                </a:solidFill>
              </a:rPr>
              <a:t>+ </a:t>
            </a:r>
            <a:endParaRPr sz="3000"/>
          </a:p>
          <a:p>
            <a:pPr marL="0" lvl="0" indent="0" algn="l" rtl="0">
              <a:lnSpc>
                <a:spcPct val="119166"/>
              </a:lnSpc>
              <a:spcBef>
                <a:spcPts val="1180"/>
              </a:spcBef>
              <a:spcAft>
                <a:spcPts val="0"/>
              </a:spcAft>
              <a:buNone/>
            </a:pPr>
            <a:r>
              <a:rPr lang="en-US" sz="3000" b="0">
                <a:solidFill>
                  <a:srgbClr val="E9D05D"/>
                </a:solidFill>
              </a:rPr>
              <a:t>+ </a:t>
            </a:r>
            <a:endParaRPr sz="3000"/>
          </a:p>
        </p:txBody>
      </p:sp>
      <p:pic>
        <p:nvPicPr>
          <p:cNvPr id="490" name="Google Shape;490;p27"/>
          <p:cNvPicPr preferRelativeResize="0"/>
          <p:nvPr/>
        </p:nvPicPr>
        <p:blipFill>
          <a:blip r:embed="rId3">
            <a:alphaModFix/>
          </a:blip>
          <a:stretch>
            <a:fillRect/>
          </a:stretch>
        </p:blipFill>
        <p:spPr>
          <a:xfrm>
            <a:off x="6930150" y="951325"/>
            <a:ext cx="4754825" cy="4754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8"/>
          <p:cNvSpPr txBox="1"/>
          <p:nvPr/>
        </p:nvSpPr>
        <p:spPr>
          <a:xfrm>
            <a:off x="368300" y="329125"/>
            <a:ext cx="11606700" cy="812700"/>
          </a:xfrm>
          <a:prstGeom prst="rect">
            <a:avLst/>
          </a:prstGeom>
          <a:noFill/>
          <a:ln>
            <a:noFill/>
          </a:ln>
        </p:spPr>
        <p:txBody>
          <a:bodyPr spcFirstLastPara="1" wrap="square" lIns="0" tIns="0" rIns="0" bIns="0" anchor="t" anchorCtr="0">
            <a:noAutofit/>
          </a:bodyPr>
          <a:lstStyle/>
          <a:p>
            <a:pPr marL="12700" marR="0" lvl="0" indent="0" algn="l" rtl="0">
              <a:lnSpc>
                <a:spcPct val="118593"/>
              </a:lnSpc>
              <a:spcBef>
                <a:spcPts val="0"/>
              </a:spcBef>
              <a:spcAft>
                <a:spcPts val="0"/>
              </a:spcAft>
              <a:buNone/>
            </a:pPr>
            <a:r>
              <a:rPr lang="en-US" sz="5000" b="1">
                <a:solidFill>
                  <a:srgbClr val="00BCDD"/>
                </a:solidFill>
                <a:latin typeface="Verdana"/>
                <a:ea typeface="Verdana"/>
                <a:cs typeface="Verdana"/>
                <a:sym typeface="Verdana"/>
              </a:rPr>
              <a:t>Rising Supply = Lower Price</a:t>
            </a:r>
            <a:endParaRPr sz="5000">
              <a:solidFill>
                <a:schemeClr val="dk1"/>
              </a:solidFill>
              <a:latin typeface="Verdana"/>
              <a:ea typeface="Verdana"/>
              <a:cs typeface="Verdana"/>
              <a:sym typeface="Verdana"/>
            </a:endParaRPr>
          </a:p>
        </p:txBody>
      </p:sp>
      <p:sp>
        <p:nvSpPr>
          <p:cNvPr id="496" name="Google Shape;496;p28"/>
          <p:cNvSpPr txBox="1">
            <a:spLocks noGrp="1"/>
          </p:cNvSpPr>
          <p:nvPr>
            <p:ph type="body" idx="1"/>
          </p:nvPr>
        </p:nvSpPr>
        <p:spPr>
          <a:xfrm>
            <a:off x="384325" y="1375350"/>
            <a:ext cx="6711000" cy="4330800"/>
          </a:xfrm>
          <a:prstGeom prst="rect">
            <a:avLst/>
          </a:prstGeom>
          <a:noFill/>
          <a:ln>
            <a:noFill/>
          </a:ln>
        </p:spPr>
        <p:txBody>
          <a:bodyPr spcFirstLastPara="1" wrap="square" lIns="0" tIns="126575" rIns="0" bIns="0" anchor="t" anchorCtr="0">
            <a:noAutofit/>
          </a:bodyPr>
          <a:lstStyle/>
          <a:p>
            <a:pPr marL="424180" marR="64768" lvl="0" indent="-424180" algn="l" rtl="0">
              <a:lnSpc>
                <a:spcPct val="111111"/>
              </a:lnSpc>
              <a:spcBef>
                <a:spcPts val="0"/>
              </a:spcBef>
              <a:spcAft>
                <a:spcPts val="0"/>
              </a:spcAft>
              <a:buNone/>
            </a:pPr>
            <a:r>
              <a:rPr lang="en-US" sz="3000" b="0">
                <a:solidFill>
                  <a:srgbClr val="AA0072"/>
                </a:solidFill>
                <a:latin typeface="Arial"/>
                <a:ea typeface="Arial"/>
                <a:cs typeface="Arial"/>
                <a:sym typeface="Arial"/>
              </a:rPr>
              <a:t>+ </a:t>
            </a:r>
            <a:r>
              <a:rPr lang="en-US" sz="3000" b="0"/>
              <a:t>Charter &amp; Magnet Schools</a:t>
            </a:r>
            <a:endParaRPr sz="3000"/>
          </a:p>
          <a:p>
            <a:pPr marL="0" lvl="0" indent="0" algn="l" rtl="0">
              <a:lnSpc>
                <a:spcPct val="100000"/>
              </a:lnSpc>
              <a:spcBef>
                <a:spcPts val="1100"/>
              </a:spcBef>
              <a:spcAft>
                <a:spcPts val="0"/>
              </a:spcAft>
              <a:buNone/>
            </a:pPr>
            <a:r>
              <a:rPr lang="en-US" sz="3000" b="0">
                <a:solidFill>
                  <a:srgbClr val="00BCDD"/>
                </a:solidFill>
              </a:rPr>
              <a:t>+ </a:t>
            </a:r>
            <a:r>
              <a:rPr lang="en-US" sz="3000" b="0"/>
              <a:t>Home Schooling</a:t>
            </a:r>
            <a:endParaRPr sz="3000"/>
          </a:p>
          <a:p>
            <a:pPr marL="0" lvl="0" indent="0" algn="l" rtl="0">
              <a:lnSpc>
                <a:spcPct val="100000"/>
              </a:lnSpc>
              <a:spcBef>
                <a:spcPts val="1180"/>
              </a:spcBef>
              <a:spcAft>
                <a:spcPts val="0"/>
              </a:spcAft>
              <a:buNone/>
            </a:pPr>
            <a:r>
              <a:rPr lang="en-US" sz="3000" b="0">
                <a:solidFill>
                  <a:srgbClr val="F57E24"/>
                </a:solidFill>
              </a:rPr>
              <a:t>+ </a:t>
            </a:r>
            <a:r>
              <a:rPr lang="en-US" sz="3000" b="0"/>
              <a:t>Micro Schools</a:t>
            </a:r>
            <a:endParaRPr sz="3000"/>
          </a:p>
          <a:p>
            <a:pPr marL="0" lvl="0" indent="0" algn="l" rtl="0">
              <a:lnSpc>
                <a:spcPct val="100000"/>
              </a:lnSpc>
              <a:spcBef>
                <a:spcPts val="1180"/>
              </a:spcBef>
              <a:spcAft>
                <a:spcPts val="0"/>
              </a:spcAft>
              <a:buNone/>
            </a:pPr>
            <a:r>
              <a:rPr lang="en-US" sz="3000" b="0">
                <a:solidFill>
                  <a:srgbClr val="007DA4"/>
                </a:solidFill>
              </a:rPr>
              <a:t>+ </a:t>
            </a:r>
            <a:r>
              <a:rPr lang="en-US" sz="3000" b="0">
                <a:solidFill>
                  <a:srgbClr val="000000"/>
                </a:solidFill>
              </a:rPr>
              <a:t>Technology</a:t>
            </a:r>
            <a:endParaRPr sz="3000">
              <a:solidFill>
                <a:srgbClr val="000000"/>
              </a:solidFill>
            </a:endParaRPr>
          </a:p>
          <a:p>
            <a:pPr marL="0" lvl="0" indent="0" algn="l" rtl="0">
              <a:lnSpc>
                <a:spcPct val="119166"/>
              </a:lnSpc>
              <a:spcBef>
                <a:spcPts val="1180"/>
              </a:spcBef>
              <a:spcAft>
                <a:spcPts val="0"/>
              </a:spcAft>
              <a:buNone/>
            </a:pPr>
            <a:r>
              <a:rPr lang="en-US" sz="3000" b="0">
                <a:solidFill>
                  <a:srgbClr val="E9D05D"/>
                </a:solidFill>
              </a:rPr>
              <a:t>+ </a:t>
            </a:r>
            <a:endParaRPr sz="3000"/>
          </a:p>
        </p:txBody>
      </p:sp>
      <p:pic>
        <p:nvPicPr>
          <p:cNvPr id="497" name="Google Shape;497;p28"/>
          <p:cNvPicPr preferRelativeResize="0"/>
          <p:nvPr/>
        </p:nvPicPr>
        <p:blipFill>
          <a:blip r:embed="rId3">
            <a:alphaModFix/>
          </a:blip>
          <a:stretch>
            <a:fillRect/>
          </a:stretch>
        </p:blipFill>
        <p:spPr>
          <a:xfrm>
            <a:off x="6482800" y="1375350"/>
            <a:ext cx="5151025" cy="3928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01"/>
        <p:cNvGrpSpPr/>
        <p:nvPr/>
      </p:nvGrpSpPr>
      <p:grpSpPr>
        <a:xfrm>
          <a:off x="0" y="0"/>
          <a:ext cx="0" cy="0"/>
          <a:chOff x="0" y="0"/>
          <a:chExt cx="0" cy="0"/>
        </a:xfrm>
      </p:grpSpPr>
      <p:sp>
        <p:nvSpPr>
          <p:cNvPr id="502" name="Google Shape;502;p29"/>
          <p:cNvSpPr/>
          <p:nvPr/>
        </p:nvSpPr>
        <p:spPr>
          <a:xfrm>
            <a:off x="0" y="0"/>
            <a:ext cx="121917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9"/>
          <p:cNvSpPr txBox="1"/>
          <p:nvPr/>
        </p:nvSpPr>
        <p:spPr>
          <a:xfrm>
            <a:off x="368300" y="2302975"/>
            <a:ext cx="9682500" cy="1410600"/>
          </a:xfrm>
          <a:prstGeom prst="rect">
            <a:avLst/>
          </a:prstGeom>
          <a:noFill/>
          <a:ln>
            <a:noFill/>
          </a:ln>
        </p:spPr>
        <p:txBody>
          <a:bodyPr spcFirstLastPara="1" wrap="square" lIns="0" tIns="0" rIns="0" bIns="0" anchor="t" anchorCtr="0">
            <a:noAutofit/>
          </a:bodyPr>
          <a:lstStyle/>
          <a:p>
            <a:pPr marL="12700" marR="5080" lvl="0" indent="0" algn="l" rtl="0">
              <a:lnSpc>
                <a:spcPct val="114583"/>
              </a:lnSpc>
              <a:spcBef>
                <a:spcPts val="0"/>
              </a:spcBef>
              <a:spcAft>
                <a:spcPts val="0"/>
              </a:spcAft>
              <a:buNone/>
            </a:pPr>
            <a:r>
              <a:rPr lang="en-US" sz="4800" b="1">
                <a:solidFill>
                  <a:srgbClr val="FFFFFF"/>
                </a:solidFill>
                <a:latin typeface="Verdana"/>
                <a:ea typeface="Verdana"/>
                <a:cs typeface="Verdana"/>
                <a:sym typeface="Verdana"/>
              </a:rPr>
              <a:t>Change in the School Economic Market Structure</a:t>
            </a:r>
            <a:endParaRPr sz="4800">
              <a:solidFill>
                <a:schemeClr val="dk1"/>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07"/>
        <p:cNvGrpSpPr/>
        <p:nvPr/>
      </p:nvGrpSpPr>
      <p:grpSpPr>
        <a:xfrm>
          <a:off x="0" y="0"/>
          <a:ext cx="0" cy="0"/>
          <a:chOff x="0" y="0"/>
          <a:chExt cx="0" cy="0"/>
        </a:xfrm>
      </p:grpSpPr>
      <p:sp>
        <p:nvSpPr>
          <p:cNvPr id="508" name="Google Shape;508;p30"/>
          <p:cNvSpPr/>
          <p:nvPr/>
        </p:nvSpPr>
        <p:spPr>
          <a:xfrm>
            <a:off x="150" y="0"/>
            <a:ext cx="121917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30"/>
          <p:cNvSpPr txBox="1"/>
          <p:nvPr/>
        </p:nvSpPr>
        <p:spPr>
          <a:xfrm>
            <a:off x="238900" y="190577"/>
            <a:ext cx="11447700" cy="1473600"/>
          </a:xfrm>
          <a:prstGeom prst="rect">
            <a:avLst/>
          </a:prstGeom>
          <a:noFill/>
          <a:ln>
            <a:noFill/>
          </a:ln>
        </p:spPr>
        <p:txBody>
          <a:bodyPr spcFirstLastPara="1" wrap="square" lIns="0" tIns="0" rIns="0" bIns="0" anchor="t" anchorCtr="0">
            <a:noAutofit/>
          </a:bodyPr>
          <a:lstStyle/>
          <a:p>
            <a:pPr marL="12700" marR="0" lvl="0" indent="0" algn="l" rtl="0">
              <a:lnSpc>
                <a:spcPct val="112083"/>
              </a:lnSpc>
              <a:spcBef>
                <a:spcPts val="0"/>
              </a:spcBef>
              <a:spcAft>
                <a:spcPts val="0"/>
              </a:spcAft>
              <a:buNone/>
            </a:pPr>
            <a:r>
              <a:rPr lang="en-US" sz="4000" b="1">
                <a:solidFill>
                  <a:srgbClr val="00BCDD"/>
                </a:solidFill>
                <a:latin typeface="Verdana"/>
                <a:ea typeface="Verdana"/>
                <a:cs typeface="Verdana"/>
                <a:sym typeface="Verdana"/>
              </a:rPr>
              <a:t>Disruptors	are Driving a Fundamental	 Market Transformation</a:t>
            </a:r>
            <a:endParaRPr sz="4000">
              <a:solidFill>
                <a:schemeClr val="dk1"/>
              </a:solidFill>
              <a:latin typeface="Verdana"/>
              <a:ea typeface="Verdana"/>
              <a:cs typeface="Verdana"/>
              <a:sym typeface="Verdana"/>
            </a:endParaRPr>
          </a:p>
        </p:txBody>
      </p:sp>
      <p:sp>
        <p:nvSpPr>
          <p:cNvPr id="510" name="Google Shape;510;p30"/>
          <p:cNvSpPr/>
          <p:nvPr/>
        </p:nvSpPr>
        <p:spPr>
          <a:xfrm>
            <a:off x="2903067" y="1785937"/>
            <a:ext cx="6449695" cy="3776979"/>
          </a:xfrm>
          <a:custGeom>
            <a:avLst/>
            <a:gdLst/>
            <a:ahLst/>
            <a:cxnLst/>
            <a:rect l="l" t="t" r="r" b="b"/>
            <a:pathLst>
              <a:path w="6449695" h="3776979" extrusionOk="0">
                <a:moveTo>
                  <a:pt x="0" y="3776662"/>
                </a:moveTo>
                <a:lnTo>
                  <a:pt x="6449377" y="3776662"/>
                </a:lnTo>
                <a:lnTo>
                  <a:pt x="6449377" y="0"/>
                </a:lnTo>
                <a:lnTo>
                  <a:pt x="0" y="0"/>
                </a:lnTo>
                <a:lnTo>
                  <a:pt x="0" y="377666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30"/>
          <p:cNvSpPr/>
          <p:nvPr/>
        </p:nvSpPr>
        <p:spPr>
          <a:xfrm>
            <a:off x="2913804" y="1802841"/>
            <a:ext cx="6424374" cy="374312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p:nvPr/>
        </p:nvSpPr>
        <p:spPr>
          <a:xfrm>
            <a:off x="368300" y="316419"/>
            <a:ext cx="7903209" cy="838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4800" b="1">
                <a:solidFill>
                  <a:srgbClr val="00BCDD"/>
                </a:solidFill>
                <a:latin typeface="Verdana"/>
                <a:ea typeface="Verdana"/>
                <a:cs typeface="Verdana"/>
                <a:sym typeface="Verdana"/>
              </a:rPr>
              <a:t>Meet the	Presenters</a:t>
            </a:r>
            <a:endParaRPr sz="4800">
              <a:solidFill>
                <a:schemeClr val="dk1"/>
              </a:solidFill>
              <a:latin typeface="Verdana"/>
              <a:ea typeface="Verdana"/>
              <a:cs typeface="Verdana"/>
              <a:sym typeface="Verdana"/>
            </a:endParaRPr>
          </a:p>
        </p:txBody>
      </p:sp>
      <p:sp>
        <p:nvSpPr>
          <p:cNvPr id="77" name="Google Shape;77;p13"/>
          <p:cNvSpPr/>
          <p:nvPr/>
        </p:nvSpPr>
        <p:spPr>
          <a:xfrm>
            <a:off x="777087" y="1905000"/>
            <a:ext cx="1950720" cy="1950720"/>
          </a:xfrm>
          <a:custGeom>
            <a:avLst/>
            <a:gdLst/>
            <a:ahLst/>
            <a:cxnLst/>
            <a:rect l="l" t="t" r="r" b="b"/>
            <a:pathLst>
              <a:path w="1950720" h="1950720" extrusionOk="0">
                <a:moveTo>
                  <a:pt x="975360" y="0"/>
                </a:moveTo>
                <a:lnTo>
                  <a:pt x="895366" y="3233"/>
                </a:lnTo>
                <a:lnTo>
                  <a:pt x="817152" y="12765"/>
                </a:lnTo>
                <a:lnTo>
                  <a:pt x="740971" y="28346"/>
                </a:lnTo>
                <a:lnTo>
                  <a:pt x="667073" y="49725"/>
                </a:lnTo>
                <a:lnTo>
                  <a:pt x="595708" y="76649"/>
                </a:lnTo>
                <a:lnTo>
                  <a:pt x="527128" y="108869"/>
                </a:lnTo>
                <a:lnTo>
                  <a:pt x="461584" y="146132"/>
                </a:lnTo>
                <a:lnTo>
                  <a:pt x="399327" y="188189"/>
                </a:lnTo>
                <a:lnTo>
                  <a:pt x="340608" y="234788"/>
                </a:lnTo>
                <a:lnTo>
                  <a:pt x="285678" y="285678"/>
                </a:lnTo>
                <a:lnTo>
                  <a:pt x="234788" y="340608"/>
                </a:lnTo>
                <a:lnTo>
                  <a:pt x="188189" y="399327"/>
                </a:lnTo>
                <a:lnTo>
                  <a:pt x="146132" y="461584"/>
                </a:lnTo>
                <a:lnTo>
                  <a:pt x="108869" y="527128"/>
                </a:lnTo>
                <a:lnTo>
                  <a:pt x="76649" y="595708"/>
                </a:lnTo>
                <a:lnTo>
                  <a:pt x="49725" y="667073"/>
                </a:lnTo>
                <a:lnTo>
                  <a:pt x="28346" y="740971"/>
                </a:lnTo>
                <a:lnTo>
                  <a:pt x="12765" y="817152"/>
                </a:lnTo>
                <a:lnTo>
                  <a:pt x="3233" y="895366"/>
                </a:lnTo>
                <a:lnTo>
                  <a:pt x="0" y="975360"/>
                </a:lnTo>
                <a:lnTo>
                  <a:pt x="3233" y="1055353"/>
                </a:lnTo>
                <a:lnTo>
                  <a:pt x="12765" y="1133567"/>
                </a:lnTo>
                <a:lnTo>
                  <a:pt x="28346" y="1209748"/>
                </a:lnTo>
                <a:lnTo>
                  <a:pt x="49725" y="1283646"/>
                </a:lnTo>
                <a:lnTo>
                  <a:pt x="76649" y="1355011"/>
                </a:lnTo>
                <a:lnTo>
                  <a:pt x="108869" y="1423591"/>
                </a:lnTo>
                <a:lnTo>
                  <a:pt x="146132" y="1489135"/>
                </a:lnTo>
                <a:lnTo>
                  <a:pt x="188189" y="1551392"/>
                </a:lnTo>
                <a:lnTo>
                  <a:pt x="234788" y="1610111"/>
                </a:lnTo>
                <a:lnTo>
                  <a:pt x="285678" y="1665041"/>
                </a:lnTo>
                <a:lnTo>
                  <a:pt x="340608" y="1715931"/>
                </a:lnTo>
                <a:lnTo>
                  <a:pt x="399327" y="1762530"/>
                </a:lnTo>
                <a:lnTo>
                  <a:pt x="461584" y="1804587"/>
                </a:lnTo>
                <a:lnTo>
                  <a:pt x="527128" y="1841850"/>
                </a:lnTo>
                <a:lnTo>
                  <a:pt x="595708" y="1874070"/>
                </a:lnTo>
                <a:lnTo>
                  <a:pt x="667073" y="1900994"/>
                </a:lnTo>
                <a:lnTo>
                  <a:pt x="740971" y="1922373"/>
                </a:lnTo>
                <a:lnTo>
                  <a:pt x="817152" y="1937954"/>
                </a:lnTo>
                <a:lnTo>
                  <a:pt x="895366" y="1947486"/>
                </a:lnTo>
                <a:lnTo>
                  <a:pt x="975360" y="1950720"/>
                </a:lnTo>
                <a:lnTo>
                  <a:pt x="1055353" y="1947486"/>
                </a:lnTo>
                <a:lnTo>
                  <a:pt x="1133567" y="1937954"/>
                </a:lnTo>
                <a:lnTo>
                  <a:pt x="1209748" y="1922373"/>
                </a:lnTo>
                <a:lnTo>
                  <a:pt x="1283646" y="1900994"/>
                </a:lnTo>
                <a:lnTo>
                  <a:pt x="1355011" y="1874070"/>
                </a:lnTo>
                <a:lnTo>
                  <a:pt x="1423591" y="1841850"/>
                </a:lnTo>
                <a:lnTo>
                  <a:pt x="1489135" y="1804587"/>
                </a:lnTo>
                <a:lnTo>
                  <a:pt x="1551392" y="1762530"/>
                </a:lnTo>
                <a:lnTo>
                  <a:pt x="1610111" y="1715931"/>
                </a:lnTo>
                <a:lnTo>
                  <a:pt x="1665041" y="1665041"/>
                </a:lnTo>
                <a:lnTo>
                  <a:pt x="1715931" y="1610111"/>
                </a:lnTo>
                <a:lnTo>
                  <a:pt x="1762530" y="1551392"/>
                </a:lnTo>
                <a:lnTo>
                  <a:pt x="1804587" y="1489135"/>
                </a:lnTo>
                <a:lnTo>
                  <a:pt x="1841850" y="1423591"/>
                </a:lnTo>
                <a:lnTo>
                  <a:pt x="1874070" y="1355011"/>
                </a:lnTo>
                <a:lnTo>
                  <a:pt x="1900994" y="1283646"/>
                </a:lnTo>
                <a:lnTo>
                  <a:pt x="1922373" y="1209748"/>
                </a:lnTo>
                <a:lnTo>
                  <a:pt x="1937954" y="1133567"/>
                </a:lnTo>
                <a:lnTo>
                  <a:pt x="1947486" y="1055353"/>
                </a:lnTo>
                <a:lnTo>
                  <a:pt x="1950720" y="975360"/>
                </a:lnTo>
                <a:lnTo>
                  <a:pt x="1947486" y="895366"/>
                </a:lnTo>
                <a:lnTo>
                  <a:pt x="1937954" y="817152"/>
                </a:lnTo>
                <a:lnTo>
                  <a:pt x="1922373" y="740971"/>
                </a:lnTo>
                <a:lnTo>
                  <a:pt x="1900994" y="667073"/>
                </a:lnTo>
                <a:lnTo>
                  <a:pt x="1874070" y="595708"/>
                </a:lnTo>
                <a:lnTo>
                  <a:pt x="1841850" y="527128"/>
                </a:lnTo>
                <a:lnTo>
                  <a:pt x="1804587" y="461584"/>
                </a:lnTo>
                <a:lnTo>
                  <a:pt x="1762530" y="399327"/>
                </a:lnTo>
                <a:lnTo>
                  <a:pt x="1715931" y="340608"/>
                </a:lnTo>
                <a:lnTo>
                  <a:pt x="1665041" y="285678"/>
                </a:lnTo>
                <a:lnTo>
                  <a:pt x="1610111" y="234788"/>
                </a:lnTo>
                <a:lnTo>
                  <a:pt x="1551392" y="188189"/>
                </a:lnTo>
                <a:lnTo>
                  <a:pt x="1489135" y="146132"/>
                </a:lnTo>
                <a:lnTo>
                  <a:pt x="1423591" y="108869"/>
                </a:lnTo>
                <a:lnTo>
                  <a:pt x="1355011" y="76649"/>
                </a:lnTo>
                <a:lnTo>
                  <a:pt x="1283646" y="49725"/>
                </a:lnTo>
                <a:lnTo>
                  <a:pt x="1209748" y="28346"/>
                </a:lnTo>
                <a:lnTo>
                  <a:pt x="1133567" y="12765"/>
                </a:lnTo>
                <a:lnTo>
                  <a:pt x="1055353" y="3233"/>
                </a:lnTo>
                <a:lnTo>
                  <a:pt x="975360"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13"/>
          <p:cNvSpPr/>
          <p:nvPr/>
        </p:nvSpPr>
        <p:spPr>
          <a:xfrm>
            <a:off x="777087" y="1905000"/>
            <a:ext cx="1950720" cy="195072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13"/>
          <p:cNvSpPr/>
          <p:nvPr/>
        </p:nvSpPr>
        <p:spPr>
          <a:xfrm>
            <a:off x="3657600" y="1905000"/>
            <a:ext cx="1950720" cy="1950720"/>
          </a:xfrm>
          <a:custGeom>
            <a:avLst/>
            <a:gdLst/>
            <a:ahLst/>
            <a:cxnLst/>
            <a:rect l="l" t="t" r="r" b="b"/>
            <a:pathLst>
              <a:path w="1950720" h="1950720" extrusionOk="0">
                <a:moveTo>
                  <a:pt x="975360" y="0"/>
                </a:moveTo>
                <a:lnTo>
                  <a:pt x="895366" y="3233"/>
                </a:lnTo>
                <a:lnTo>
                  <a:pt x="817152" y="12765"/>
                </a:lnTo>
                <a:lnTo>
                  <a:pt x="740971" y="28346"/>
                </a:lnTo>
                <a:lnTo>
                  <a:pt x="667073" y="49725"/>
                </a:lnTo>
                <a:lnTo>
                  <a:pt x="595708" y="76649"/>
                </a:lnTo>
                <a:lnTo>
                  <a:pt x="527128" y="108869"/>
                </a:lnTo>
                <a:lnTo>
                  <a:pt x="461584" y="146132"/>
                </a:lnTo>
                <a:lnTo>
                  <a:pt x="399327" y="188189"/>
                </a:lnTo>
                <a:lnTo>
                  <a:pt x="340608" y="234788"/>
                </a:lnTo>
                <a:lnTo>
                  <a:pt x="285678" y="285678"/>
                </a:lnTo>
                <a:lnTo>
                  <a:pt x="234788" y="340608"/>
                </a:lnTo>
                <a:lnTo>
                  <a:pt x="188189" y="399327"/>
                </a:lnTo>
                <a:lnTo>
                  <a:pt x="146132" y="461584"/>
                </a:lnTo>
                <a:lnTo>
                  <a:pt x="108869" y="527128"/>
                </a:lnTo>
                <a:lnTo>
                  <a:pt x="76649" y="595708"/>
                </a:lnTo>
                <a:lnTo>
                  <a:pt x="49725" y="667073"/>
                </a:lnTo>
                <a:lnTo>
                  <a:pt x="28346" y="740971"/>
                </a:lnTo>
                <a:lnTo>
                  <a:pt x="12765" y="817152"/>
                </a:lnTo>
                <a:lnTo>
                  <a:pt x="3233" y="895366"/>
                </a:lnTo>
                <a:lnTo>
                  <a:pt x="0" y="975360"/>
                </a:lnTo>
                <a:lnTo>
                  <a:pt x="3233" y="1055353"/>
                </a:lnTo>
                <a:lnTo>
                  <a:pt x="12765" y="1133567"/>
                </a:lnTo>
                <a:lnTo>
                  <a:pt x="28346" y="1209748"/>
                </a:lnTo>
                <a:lnTo>
                  <a:pt x="49725" y="1283646"/>
                </a:lnTo>
                <a:lnTo>
                  <a:pt x="76649" y="1355011"/>
                </a:lnTo>
                <a:lnTo>
                  <a:pt x="108869" y="1423591"/>
                </a:lnTo>
                <a:lnTo>
                  <a:pt x="146132" y="1489135"/>
                </a:lnTo>
                <a:lnTo>
                  <a:pt x="188189" y="1551392"/>
                </a:lnTo>
                <a:lnTo>
                  <a:pt x="234788" y="1610111"/>
                </a:lnTo>
                <a:lnTo>
                  <a:pt x="285678" y="1665041"/>
                </a:lnTo>
                <a:lnTo>
                  <a:pt x="340608" y="1715931"/>
                </a:lnTo>
                <a:lnTo>
                  <a:pt x="399327" y="1762530"/>
                </a:lnTo>
                <a:lnTo>
                  <a:pt x="461584" y="1804587"/>
                </a:lnTo>
                <a:lnTo>
                  <a:pt x="527128" y="1841850"/>
                </a:lnTo>
                <a:lnTo>
                  <a:pt x="595708" y="1874070"/>
                </a:lnTo>
                <a:lnTo>
                  <a:pt x="667073" y="1900994"/>
                </a:lnTo>
                <a:lnTo>
                  <a:pt x="740971" y="1922373"/>
                </a:lnTo>
                <a:lnTo>
                  <a:pt x="817152" y="1937954"/>
                </a:lnTo>
                <a:lnTo>
                  <a:pt x="895366" y="1947486"/>
                </a:lnTo>
                <a:lnTo>
                  <a:pt x="975360" y="1950720"/>
                </a:lnTo>
                <a:lnTo>
                  <a:pt x="1055353" y="1947486"/>
                </a:lnTo>
                <a:lnTo>
                  <a:pt x="1133567" y="1937954"/>
                </a:lnTo>
                <a:lnTo>
                  <a:pt x="1209748" y="1922373"/>
                </a:lnTo>
                <a:lnTo>
                  <a:pt x="1283646" y="1900994"/>
                </a:lnTo>
                <a:lnTo>
                  <a:pt x="1355011" y="1874070"/>
                </a:lnTo>
                <a:lnTo>
                  <a:pt x="1423591" y="1841850"/>
                </a:lnTo>
                <a:lnTo>
                  <a:pt x="1489135" y="1804587"/>
                </a:lnTo>
                <a:lnTo>
                  <a:pt x="1551392" y="1762530"/>
                </a:lnTo>
                <a:lnTo>
                  <a:pt x="1610111" y="1715931"/>
                </a:lnTo>
                <a:lnTo>
                  <a:pt x="1665041" y="1665041"/>
                </a:lnTo>
                <a:lnTo>
                  <a:pt x="1715931" y="1610111"/>
                </a:lnTo>
                <a:lnTo>
                  <a:pt x="1762530" y="1551392"/>
                </a:lnTo>
                <a:lnTo>
                  <a:pt x="1804587" y="1489135"/>
                </a:lnTo>
                <a:lnTo>
                  <a:pt x="1841850" y="1423591"/>
                </a:lnTo>
                <a:lnTo>
                  <a:pt x="1874070" y="1355011"/>
                </a:lnTo>
                <a:lnTo>
                  <a:pt x="1900994" y="1283646"/>
                </a:lnTo>
                <a:lnTo>
                  <a:pt x="1922373" y="1209748"/>
                </a:lnTo>
                <a:lnTo>
                  <a:pt x="1937954" y="1133567"/>
                </a:lnTo>
                <a:lnTo>
                  <a:pt x="1947486" y="1055353"/>
                </a:lnTo>
                <a:lnTo>
                  <a:pt x="1950720" y="975360"/>
                </a:lnTo>
                <a:lnTo>
                  <a:pt x="1947486" y="895366"/>
                </a:lnTo>
                <a:lnTo>
                  <a:pt x="1937954" y="817152"/>
                </a:lnTo>
                <a:lnTo>
                  <a:pt x="1922373" y="740971"/>
                </a:lnTo>
                <a:lnTo>
                  <a:pt x="1900994" y="667073"/>
                </a:lnTo>
                <a:lnTo>
                  <a:pt x="1874070" y="595708"/>
                </a:lnTo>
                <a:lnTo>
                  <a:pt x="1841850" y="527128"/>
                </a:lnTo>
                <a:lnTo>
                  <a:pt x="1804587" y="461584"/>
                </a:lnTo>
                <a:lnTo>
                  <a:pt x="1762530" y="399327"/>
                </a:lnTo>
                <a:lnTo>
                  <a:pt x="1715931" y="340608"/>
                </a:lnTo>
                <a:lnTo>
                  <a:pt x="1665041" y="285678"/>
                </a:lnTo>
                <a:lnTo>
                  <a:pt x="1610111" y="234788"/>
                </a:lnTo>
                <a:lnTo>
                  <a:pt x="1551392" y="188189"/>
                </a:lnTo>
                <a:lnTo>
                  <a:pt x="1489135" y="146132"/>
                </a:lnTo>
                <a:lnTo>
                  <a:pt x="1423591" y="108869"/>
                </a:lnTo>
                <a:lnTo>
                  <a:pt x="1355011" y="76649"/>
                </a:lnTo>
                <a:lnTo>
                  <a:pt x="1283646" y="49725"/>
                </a:lnTo>
                <a:lnTo>
                  <a:pt x="1209748" y="28346"/>
                </a:lnTo>
                <a:lnTo>
                  <a:pt x="1133567" y="12765"/>
                </a:lnTo>
                <a:lnTo>
                  <a:pt x="1055353" y="3233"/>
                </a:lnTo>
                <a:lnTo>
                  <a:pt x="975360"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13"/>
          <p:cNvSpPr/>
          <p:nvPr/>
        </p:nvSpPr>
        <p:spPr>
          <a:xfrm>
            <a:off x="3657600" y="1930039"/>
            <a:ext cx="1950720" cy="192568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13"/>
          <p:cNvSpPr/>
          <p:nvPr/>
        </p:nvSpPr>
        <p:spPr>
          <a:xfrm>
            <a:off x="6629247" y="1905000"/>
            <a:ext cx="1950720" cy="1950720"/>
          </a:xfrm>
          <a:custGeom>
            <a:avLst/>
            <a:gdLst/>
            <a:ahLst/>
            <a:cxnLst/>
            <a:rect l="l" t="t" r="r" b="b"/>
            <a:pathLst>
              <a:path w="1950720" h="1950720" extrusionOk="0">
                <a:moveTo>
                  <a:pt x="975359" y="0"/>
                </a:moveTo>
                <a:lnTo>
                  <a:pt x="895366" y="3233"/>
                </a:lnTo>
                <a:lnTo>
                  <a:pt x="817152" y="12765"/>
                </a:lnTo>
                <a:lnTo>
                  <a:pt x="740971" y="28346"/>
                </a:lnTo>
                <a:lnTo>
                  <a:pt x="667073" y="49725"/>
                </a:lnTo>
                <a:lnTo>
                  <a:pt x="595708" y="76649"/>
                </a:lnTo>
                <a:lnTo>
                  <a:pt x="527128" y="108869"/>
                </a:lnTo>
                <a:lnTo>
                  <a:pt x="461584" y="146132"/>
                </a:lnTo>
                <a:lnTo>
                  <a:pt x="399327" y="188189"/>
                </a:lnTo>
                <a:lnTo>
                  <a:pt x="340608" y="234788"/>
                </a:lnTo>
                <a:lnTo>
                  <a:pt x="285678" y="285678"/>
                </a:lnTo>
                <a:lnTo>
                  <a:pt x="234788" y="340608"/>
                </a:lnTo>
                <a:lnTo>
                  <a:pt x="188189" y="399327"/>
                </a:lnTo>
                <a:lnTo>
                  <a:pt x="146132" y="461584"/>
                </a:lnTo>
                <a:lnTo>
                  <a:pt x="108869" y="527128"/>
                </a:lnTo>
                <a:lnTo>
                  <a:pt x="76649" y="595708"/>
                </a:lnTo>
                <a:lnTo>
                  <a:pt x="49725" y="667073"/>
                </a:lnTo>
                <a:lnTo>
                  <a:pt x="28346" y="740971"/>
                </a:lnTo>
                <a:lnTo>
                  <a:pt x="12765" y="817152"/>
                </a:lnTo>
                <a:lnTo>
                  <a:pt x="3233" y="895366"/>
                </a:lnTo>
                <a:lnTo>
                  <a:pt x="0" y="975360"/>
                </a:lnTo>
                <a:lnTo>
                  <a:pt x="3233" y="1055353"/>
                </a:lnTo>
                <a:lnTo>
                  <a:pt x="12765" y="1133567"/>
                </a:lnTo>
                <a:lnTo>
                  <a:pt x="28346" y="1209748"/>
                </a:lnTo>
                <a:lnTo>
                  <a:pt x="49725" y="1283646"/>
                </a:lnTo>
                <a:lnTo>
                  <a:pt x="76649" y="1355011"/>
                </a:lnTo>
                <a:lnTo>
                  <a:pt x="108869" y="1423591"/>
                </a:lnTo>
                <a:lnTo>
                  <a:pt x="146132" y="1489135"/>
                </a:lnTo>
                <a:lnTo>
                  <a:pt x="188189" y="1551392"/>
                </a:lnTo>
                <a:lnTo>
                  <a:pt x="234788" y="1610111"/>
                </a:lnTo>
                <a:lnTo>
                  <a:pt x="285678" y="1665041"/>
                </a:lnTo>
                <a:lnTo>
                  <a:pt x="340608" y="1715931"/>
                </a:lnTo>
                <a:lnTo>
                  <a:pt x="399327" y="1762530"/>
                </a:lnTo>
                <a:lnTo>
                  <a:pt x="461584" y="1804587"/>
                </a:lnTo>
                <a:lnTo>
                  <a:pt x="527128" y="1841850"/>
                </a:lnTo>
                <a:lnTo>
                  <a:pt x="595708" y="1874070"/>
                </a:lnTo>
                <a:lnTo>
                  <a:pt x="667073" y="1900994"/>
                </a:lnTo>
                <a:lnTo>
                  <a:pt x="740971" y="1922373"/>
                </a:lnTo>
                <a:lnTo>
                  <a:pt x="817152" y="1937954"/>
                </a:lnTo>
                <a:lnTo>
                  <a:pt x="895366" y="1947486"/>
                </a:lnTo>
                <a:lnTo>
                  <a:pt x="975359" y="1950720"/>
                </a:lnTo>
                <a:lnTo>
                  <a:pt x="1055353" y="1947486"/>
                </a:lnTo>
                <a:lnTo>
                  <a:pt x="1133567" y="1937954"/>
                </a:lnTo>
                <a:lnTo>
                  <a:pt x="1209748" y="1922373"/>
                </a:lnTo>
                <a:lnTo>
                  <a:pt x="1283646" y="1900994"/>
                </a:lnTo>
                <a:lnTo>
                  <a:pt x="1355011" y="1874070"/>
                </a:lnTo>
                <a:lnTo>
                  <a:pt x="1423591" y="1841850"/>
                </a:lnTo>
                <a:lnTo>
                  <a:pt x="1489135" y="1804587"/>
                </a:lnTo>
                <a:lnTo>
                  <a:pt x="1551392" y="1762530"/>
                </a:lnTo>
                <a:lnTo>
                  <a:pt x="1610111" y="1715931"/>
                </a:lnTo>
                <a:lnTo>
                  <a:pt x="1665041" y="1665041"/>
                </a:lnTo>
                <a:lnTo>
                  <a:pt x="1715931" y="1610111"/>
                </a:lnTo>
                <a:lnTo>
                  <a:pt x="1762530" y="1551392"/>
                </a:lnTo>
                <a:lnTo>
                  <a:pt x="1804587" y="1489135"/>
                </a:lnTo>
                <a:lnTo>
                  <a:pt x="1841850" y="1423591"/>
                </a:lnTo>
                <a:lnTo>
                  <a:pt x="1874070" y="1355011"/>
                </a:lnTo>
                <a:lnTo>
                  <a:pt x="1900994" y="1283646"/>
                </a:lnTo>
                <a:lnTo>
                  <a:pt x="1922373" y="1209748"/>
                </a:lnTo>
                <a:lnTo>
                  <a:pt x="1937954" y="1133567"/>
                </a:lnTo>
                <a:lnTo>
                  <a:pt x="1947486" y="1055353"/>
                </a:lnTo>
                <a:lnTo>
                  <a:pt x="1950719" y="975360"/>
                </a:lnTo>
                <a:lnTo>
                  <a:pt x="1947486" y="895366"/>
                </a:lnTo>
                <a:lnTo>
                  <a:pt x="1937954" y="817152"/>
                </a:lnTo>
                <a:lnTo>
                  <a:pt x="1922373" y="740971"/>
                </a:lnTo>
                <a:lnTo>
                  <a:pt x="1900994" y="667073"/>
                </a:lnTo>
                <a:lnTo>
                  <a:pt x="1874070" y="595708"/>
                </a:lnTo>
                <a:lnTo>
                  <a:pt x="1841850" y="527128"/>
                </a:lnTo>
                <a:lnTo>
                  <a:pt x="1804587" y="461584"/>
                </a:lnTo>
                <a:lnTo>
                  <a:pt x="1762530" y="399327"/>
                </a:lnTo>
                <a:lnTo>
                  <a:pt x="1715931" y="340608"/>
                </a:lnTo>
                <a:lnTo>
                  <a:pt x="1665041" y="285678"/>
                </a:lnTo>
                <a:lnTo>
                  <a:pt x="1610111" y="234788"/>
                </a:lnTo>
                <a:lnTo>
                  <a:pt x="1551392" y="188189"/>
                </a:lnTo>
                <a:lnTo>
                  <a:pt x="1489135" y="146132"/>
                </a:lnTo>
                <a:lnTo>
                  <a:pt x="1423591" y="108869"/>
                </a:lnTo>
                <a:lnTo>
                  <a:pt x="1355011" y="76649"/>
                </a:lnTo>
                <a:lnTo>
                  <a:pt x="1283646" y="49725"/>
                </a:lnTo>
                <a:lnTo>
                  <a:pt x="1209748" y="28346"/>
                </a:lnTo>
                <a:lnTo>
                  <a:pt x="1133567" y="12765"/>
                </a:lnTo>
                <a:lnTo>
                  <a:pt x="1055353" y="3233"/>
                </a:lnTo>
                <a:lnTo>
                  <a:pt x="975359"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13"/>
          <p:cNvSpPr/>
          <p:nvPr/>
        </p:nvSpPr>
        <p:spPr>
          <a:xfrm>
            <a:off x="6629247" y="1905000"/>
            <a:ext cx="1950719" cy="195072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13"/>
          <p:cNvSpPr/>
          <p:nvPr/>
        </p:nvSpPr>
        <p:spPr>
          <a:xfrm>
            <a:off x="9600895" y="1905000"/>
            <a:ext cx="1950720" cy="1950720"/>
          </a:xfrm>
          <a:custGeom>
            <a:avLst/>
            <a:gdLst/>
            <a:ahLst/>
            <a:cxnLst/>
            <a:rect l="l" t="t" r="r" b="b"/>
            <a:pathLst>
              <a:path w="1950720" h="1950720" extrusionOk="0">
                <a:moveTo>
                  <a:pt x="975359" y="0"/>
                </a:moveTo>
                <a:lnTo>
                  <a:pt x="895366" y="3233"/>
                </a:lnTo>
                <a:lnTo>
                  <a:pt x="817152" y="12765"/>
                </a:lnTo>
                <a:lnTo>
                  <a:pt x="740971" y="28346"/>
                </a:lnTo>
                <a:lnTo>
                  <a:pt x="667073" y="49725"/>
                </a:lnTo>
                <a:lnTo>
                  <a:pt x="595708" y="76649"/>
                </a:lnTo>
                <a:lnTo>
                  <a:pt x="527128" y="108869"/>
                </a:lnTo>
                <a:lnTo>
                  <a:pt x="461584" y="146132"/>
                </a:lnTo>
                <a:lnTo>
                  <a:pt x="399327" y="188189"/>
                </a:lnTo>
                <a:lnTo>
                  <a:pt x="340608" y="234788"/>
                </a:lnTo>
                <a:lnTo>
                  <a:pt x="285678" y="285678"/>
                </a:lnTo>
                <a:lnTo>
                  <a:pt x="234788" y="340608"/>
                </a:lnTo>
                <a:lnTo>
                  <a:pt x="188189" y="399327"/>
                </a:lnTo>
                <a:lnTo>
                  <a:pt x="146132" y="461584"/>
                </a:lnTo>
                <a:lnTo>
                  <a:pt x="108869" y="527128"/>
                </a:lnTo>
                <a:lnTo>
                  <a:pt x="76649" y="595708"/>
                </a:lnTo>
                <a:lnTo>
                  <a:pt x="49725" y="667073"/>
                </a:lnTo>
                <a:lnTo>
                  <a:pt x="28346" y="740971"/>
                </a:lnTo>
                <a:lnTo>
                  <a:pt x="12765" y="817152"/>
                </a:lnTo>
                <a:lnTo>
                  <a:pt x="3233" y="895366"/>
                </a:lnTo>
                <a:lnTo>
                  <a:pt x="0" y="975360"/>
                </a:lnTo>
                <a:lnTo>
                  <a:pt x="3233" y="1055353"/>
                </a:lnTo>
                <a:lnTo>
                  <a:pt x="12765" y="1133567"/>
                </a:lnTo>
                <a:lnTo>
                  <a:pt x="28346" y="1209748"/>
                </a:lnTo>
                <a:lnTo>
                  <a:pt x="49725" y="1283646"/>
                </a:lnTo>
                <a:lnTo>
                  <a:pt x="76649" y="1355011"/>
                </a:lnTo>
                <a:lnTo>
                  <a:pt x="108869" y="1423591"/>
                </a:lnTo>
                <a:lnTo>
                  <a:pt x="146132" y="1489135"/>
                </a:lnTo>
                <a:lnTo>
                  <a:pt x="188189" y="1551392"/>
                </a:lnTo>
                <a:lnTo>
                  <a:pt x="234788" y="1610111"/>
                </a:lnTo>
                <a:lnTo>
                  <a:pt x="285678" y="1665041"/>
                </a:lnTo>
                <a:lnTo>
                  <a:pt x="340608" y="1715931"/>
                </a:lnTo>
                <a:lnTo>
                  <a:pt x="399327" y="1762530"/>
                </a:lnTo>
                <a:lnTo>
                  <a:pt x="461584" y="1804587"/>
                </a:lnTo>
                <a:lnTo>
                  <a:pt x="527128" y="1841850"/>
                </a:lnTo>
                <a:lnTo>
                  <a:pt x="595708" y="1874070"/>
                </a:lnTo>
                <a:lnTo>
                  <a:pt x="667073" y="1900994"/>
                </a:lnTo>
                <a:lnTo>
                  <a:pt x="740971" y="1922373"/>
                </a:lnTo>
                <a:lnTo>
                  <a:pt x="817152" y="1937954"/>
                </a:lnTo>
                <a:lnTo>
                  <a:pt x="895366" y="1947486"/>
                </a:lnTo>
                <a:lnTo>
                  <a:pt x="975359" y="1950720"/>
                </a:lnTo>
                <a:lnTo>
                  <a:pt x="1055353" y="1947486"/>
                </a:lnTo>
                <a:lnTo>
                  <a:pt x="1133567" y="1937954"/>
                </a:lnTo>
                <a:lnTo>
                  <a:pt x="1209748" y="1922373"/>
                </a:lnTo>
                <a:lnTo>
                  <a:pt x="1283646" y="1900994"/>
                </a:lnTo>
                <a:lnTo>
                  <a:pt x="1355011" y="1874070"/>
                </a:lnTo>
                <a:lnTo>
                  <a:pt x="1423591" y="1841850"/>
                </a:lnTo>
                <a:lnTo>
                  <a:pt x="1489135" y="1804587"/>
                </a:lnTo>
                <a:lnTo>
                  <a:pt x="1551392" y="1762530"/>
                </a:lnTo>
                <a:lnTo>
                  <a:pt x="1610111" y="1715931"/>
                </a:lnTo>
                <a:lnTo>
                  <a:pt x="1665041" y="1665041"/>
                </a:lnTo>
                <a:lnTo>
                  <a:pt x="1715931" y="1610111"/>
                </a:lnTo>
                <a:lnTo>
                  <a:pt x="1762530" y="1551392"/>
                </a:lnTo>
                <a:lnTo>
                  <a:pt x="1804587" y="1489135"/>
                </a:lnTo>
                <a:lnTo>
                  <a:pt x="1841850" y="1423591"/>
                </a:lnTo>
                <a:lnTo>
                  <a:pt x="1874070" y="1355011"/>
                </a:lnTo>
                <a:lnTo>
                  <a:pt x="1900994" y="1283646"/>
                </a:lnTo>
                <a:lnTo>
                  <a:pt x="1922373" y="1209748"/>
                </a:lnTo>
                <a:lnTo>
                  <a:pt x="1937954" y="1133567"/>
                </a:lnTo>
                <a:lnTo>
                  <a:pt x="1947486" y="1055353"/>
                </a:lnTo>
                <a:lnTo>
                  <a:pt x="1950719" y="975360"/>
                </a:lnTo>
                <a:lnTo>
                  <a:pt x="1947486" y="895366"/>
                </a:lnTo>
                <a:lnTo>
                  <a:pt x="1937954" y="817152"/>
                </a:lnTo>
                <a:lnTo>
                  <a:pt x="1922373" y="740971"/>
                </a:lnTo>
                <a:lnTo>
                  <a:pt x="1900994" y="667073"/>
                </a:lnTo>
                <a:lnTo>
                  <a:pt x="1874070" y="595708"/>
                </a:lnTo>
                <a:lnTo>
                  <a:pt x="1841850" y="527128"/>
                </a:lnTo>
                <a:lnTo>
                  <a:pt x="1804587" y="461584"/>
                </a:lnTo>
                <a:lnTo>
                  <a:pt x="1762530" y="399327"/>
                </a:lnTo>
                <a:lnTo>
                  <a:pt x="1715931" y="340608"/>
                </a:lnTo>
                <a:lnTo>
                  <a:pt x="1665041" y="285678"/>
                </a:lnTo>
                <a:lnTo>
                  <a:pt x="1610111" y="234788"/>
                </a:lnTo>
                <a:lnTo>
                  <a:pt x="1551392" y="188189"/>
                </a:lnTo>
                <a:lnTo>
                  <a:pt x="1489135" y="146132"/>
                </a:lnTo>
                <a:lnTo>
                  <a:pt x="1423591" y="108869"/>
                </a:lnTo>
                <a:lnTo>
                  <a:pt x="1355011" y="76649"/>
                </a:lnTo>
                <a:lnTo>
                  <a:pt x="1283646" y="49725"/>
                </a:lnTo>
                <a:lnTo>
                  <a:pt x="1209748" y="28346"/>
                </a:lnTo>
                <a:lnTo>
                  <a:pt x="1133567" y="12765"/>
                </a:lnTo>
                <a:lnTo>
                  <a:pt x="1055353" y="3233"/>
                </a:lnTo>
                <a:lnTo>
                  <a:pt x="975359"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13"/>
          <p:cNvSpPr/>
          <p:nvPr/>
        </p:nvSpPr>
        <p:spPr>
          <a:xfrm>
            <a:off x="9600895" y="1905000"/>
            <a:ext cx="1950720" cy="195072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13"/>
          <p:cNvSpPr txBox="1"/>
          <p:nvPr/>
        </p:nvSpPr>
        <p:spPr>
          <a:xfrm>
            <a:off x="388256" y="3925844"/>
            <a:ext cx="2700655" cy="124587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a:solidFill>
                  <a:srgbClr val="231F20"/>
                </a:solidFill>
                <a:latin typeface="Verdana"/>
                <a:ea typeface="Verdana"/>
                <a:cs typeface="Verdana"/>
                <a:sym typeface="Verdana"/>
              </a:rPr>
              <a:t>Heather Hoerle</a:t>
            </a:r>
            <a:endParaRPr sz="1600">
              <a:solidFill>
                <a:schemeClr val="dk1"/>
              </a:solidFill>
              <a:latin typeface="Verdana"/>
              <a:ea typeface="Verdana"/>
              <a:cs typeface="Verdana"/>
              <a:sym typeface="Verdana"/>
            </a:endParaRPr>
          </a:p>
          <a:p>
            <a:pPr marL="48260" marR="40640" lvl="0" indent="0" algn="ctr" rtl="0">
              <a:lnSpc>
                <a:spcPct val="104200"/>
              </a:lnSpc>
              <a:spcBef>
                <a:spcPts val="0"/>
              </a:spcBef>
              <a:spcAft>
                <a:spcPts val="0"/>
              </a:spcAft>
              <a:buNone/>
            </a:pPr>
            <a:r>
              <a:rPr lang="en-US" sz="1600">
                <a:solidFill>
                  <a:srgbClr val="231F20"/>
                </a:solidFill>
                <a:latin typeface="Verdana"/>
                <a:ea typeface="Verdana"/>
                <a:cs typeface="Verdana"/>
                <a:sym typeface="Verdana"/>
              </a:rPr>
              <a:t>Executive Director and Chief Executive Officer,</a:t>
            </a:r>
            <a:endParaRPr sz="1600">
              <a:solidFill>
                <a:schemeClr val="dk1"/>
              </a:solidFill>
              <a:latin typeface="Verdana"/>
              <a:ea typeface="Verdana"/>
              <a:cs typeface="Verdana"/>
              <a:sym typeface="Verdana"/>
            </a:endParaRPr>
          </a:p>
          <a:p>
            <a:pPr marL="12065" marR="5080" lvl="0" indent="0" algn="ctr" rtl="0">
              <a:lnSpc>
                <a:spcPct val="104200"/>
              </a:lnSpc>
              <a:spcBef>
                <a:spcPts val="0"/>
              </a:spcBef>
              <a:spcAft>
                <a:spcPts val="0"/>
              </a:spcAft>
              <a:buNone/>
            </a:pPr>
            <a:r>
              <a:rPr lang="en-US" sz="1600">
                <a:solidFill>
                  <a:srgbClr val="231F20"/>
                </a:solidFill>
                <a:latin typeface="Verdana"/>
                <a:ea typeface="Verdana"/>
                <a:cs typeface="Verdana"/>
                <a:sym typeface="Verdana"/>
              </a:rPr>
              <a:t>The Enrollment Management Association</a:t>
            </a:r>
            <a:endParaRPr sz="1600">
              <a:solidFill>
                <a:schemeClr val="dk1"/>
              </a:solidFill>
              <a:latin typeface="Verdana"/>
              <a:ea typeface="Verdana"/>
              <a:cs typeface="Verdana"/>
              <a:sym typeface="Verdana"/>
            </a:endParaRPr>
          </a:p>
        </p:txBody>
      </p:sp>
      <p:sp>
        <p:nvSpPr>
          <p:cNvPr id="86" name="Google Shape;86;p13"/>
          <p:cNvSpPr txBox="1"/>
          <p:nvPr/>
        </p:nvSpPr>
        <p:spPr>
          <a:xfrm>
            <a:off x="3429000" y="3925850"/>
            <a:ext cx="2405100" cy="1179300"/>
          </a:xfrm>
          <a:prstGeom prst="rect">
            <a:avLst/>
          </a:prstGeom>
          <a:noFill/>
          <a:ln>
            <a:noFill/>
          </a:ln>
        </p:spPr>
        <p:txBody>
          <a:bodyPr spcFirstLastPara="1" wrap="square" lIns="0" tIns="0" rIns="0" bIns="0" anchor="t" anchorCtr="0">
            <a:noAutofit/>
          </a:bodyPr>
          <a:lstStyle/>
          <a:p>
            <a:pPr marL="12700" marR="5080" lvl="0" indent="582295" algn="l" rtl="0">
              <a:lnSpc>
                <a:spcPct val="104200"/>
              </a:lnSpc>
              <a:spcBef>
                <a:spcPts val="0"/>
              </a:spcBef>
              <a:spcAft>
                <a:spcPts val="0"/>
              </a:spcAft>
              <a:buNone/>
            </a:pPr>
            <a:r>
              <a:rPr lang="en-US" sz="1600" b="1">
                <a:solidFill>
                  <a:srgbClr val="231F20"/>
                </a:solidFill>
                <a:latin typeface="Verdana"/>
                <a:ea typeface="Verdana"/>
                <a:cs typeface="Verdana"/>
                <a:sym typeface="Verdana"/>
              </a:rPr>
              <a:t>Chad Tew </a:t>
            </a:r>
            <a:r>
              <a:rPr lang="en-US" sz="1600">
                <a:solidFill>
                  <a:srgbClr val="231F20"/>
                </a:solidFill>
                <a:latin typeface="Verdana"/>
                <a:ea typeface="Verdana"/>
                <a:cs typeface="Verdana"/>
                <a:sym typeface="Verdana"/>
              </a:rPr>
              <a:t>Founding Principal and Disruption Navigator,</a:t>
            </a:r>
            <a:endParaRPr sz="1600">
              <a:solidFill>
                <a:schemeClr val="dk1"/>
              </a:solidFill>
              <a:latin typeface="Verdana"/>
              <a:ea typeface="Verdana"/>
              <a:cs typeface="Verdana"/>
              <a:sym typeface="Verdana"/>
            </a:endParaRPr>
          </a:p>
          <a:p>
            <a:pPr marL="276860" marR="0" lvl="0" indent="0" algn="l" rtl="0">
              <a:lnSpc>
                <a:spcPct val="100000"/>
              </a:lnSpc>
              <a:spcBef>
                <a:spcPts val="80"/>
              </a:spcBef>
              <a:spcAft>
                <a:spcPts val="0"/>
              </a:spcAft>
              <a:buNone/>
            </a:pPr>
            <a:r>
              <a:rPr lang="en-US" sz="1600">
                <a:solidFill>
                  <a:srgbClr val="231F20"/>
                </a:solidFill>
                <a:latin typeface="Verdana"/>
                <a:ea typeface="Verdana"/>
                <a:cs typeface="Verdana"/>
                <a:sym typeface="Verdana"/>
              </a:rPr>
              <a:t>Tew &amp; Associates</a:t>
            </a:r>
            <a:endParaRPr sz="1600">
              <a:solidFill>
                <a:schemeClr val="dk1"/>
              </a:solidFill>
              <a:latin typeface="Verdana"/>
              <a:ea typeface="Verdana"/>
              <a:cs typeface="Verdana"/>
              <a:sym typeface="Verdana"/>
            </a:endParaRPr>
          </a:p>
        </p:txBody>
      </p:sp>
      <p:sp>
        <p:nvSpPr>
          <p:cNvPr id="87" name="Google Shape;87;p13"/>
          <p:cNvSpPr txBox="1"/>
          <p:nvPr/>
        </p:nvSpPr>
        <p:spPr>
          <a:xfrm>
            <a:off x="5977200" y="3925850"/>
            <a:ext cx="3102300" cy="1771500"/>
          </a:xfrm>
          <a:prstGeom prst="rect">
            <a:avLst/>
          </a:prstGeom>
          <a:noFill/>
          <a:ln>
            <a:noFill/>
          </a:ln>
        </p:spPr>
        <p:txBody>
          <a:bodyPr spcFirstLastPara="1" wrap="square" lIns="0" tIns="0" rIns="0" bIns="0" anchor="t" anchorCtr="0">
            <a:noAutofit/>
          </a:bodyPr>
          <a:lstStyle/>
          <a:p>
            <a:pPr marL="311150" marR="303530" lvl="0" indent="0" algn="ctr" rtl="0">
              <a:lnSpc>
                <a:spcPct val="104200"/>
              </a:lnSpc>
              <a:spcBef>
                <a:spcPts val="0"/>
              </a:spcBef>
              <a:spcAft>
                <a:spcPts val="0"/>
              </a:spcAft>
              <a:buNone/>
            </a:pPr>
            <a:r>
              <a:rPr lang="en-US" sz="1600" b="1">
                <a:solidFill>
                  <a:srgbClr val="231F20"/>
                </a:solidFill>
                <a:latin typeface="Verdana"/>
                <a:ea typeface="Verdana"/>
                <a:cs typeface="Verdana"/>
                <a:sym typeface="Verdana"/>
              </a:rPr>
              <a:t>Laurel Baker Tew </a:t>
            </a:r>
            <a:r>
              <a:rPr lang="en-US" sz="1600">
                <a:solidFill>
                  <a:srgbClr val="231F20"/>
                </a:solidFill>
                <a:latin typeface="Verdana"/>
                <a:ea typeface="Verdana"/>
                <a:cs typeface="Verdana"/>
                <a:sym typeface="Verdana"/>
              </a:rPr>
              <a:t>Assistant Head for Enrollment, Viewpoint School and Vice Chair,</a:t>
            </a:r>
            <a:endParaRPr sz="1600">
              <a:solidFill>
                <a:schemeClr val="dk1"/>
              </a:solidFill>
              <a:latin typeface="Verdana"/>
              <a:ea typeface="Verdana"/>
              <a:cs typeface="Verdana"/>
              <a:sym typeface="Verdana"/>
            </a:endParaRPr>
          </a:p>
          <a:p>
            <a:pPr marL="12065" marR="5080" lvl="0" indent="0" algn="ctr" rtl="0">
              <a:lnSpc>
                <a:spcPct val="104200"/>
              </a:lnSpc>
              <a:spcBef>
                <a:spcPts val="0"/>
              </a:spcBef>
              <a:spcAft>
                <a:spcPts val="0"/>
              </a:spcAft>
              <a:buNone/>
            </a:pPr>
            <a:r>
              <a:rPr lang="en-US" sz="1600">
                <a:solidFill>
                  <a:srgbClr val="231F20"/>
                </a:solidFill>
                <a:latin typeface="Verdana"/>
                <a:ea typeface="Verdana"/>
                <a:cs typeface="Verdana"/>
                <a:sym typeface="Verdana"/>
              </a:rPr>
              <a:t>Board of Trustees, </a:t>
            </a:r>
            <a:br>
              <a:rPr lang="en-US" sz="1600">
                <a:solidFill>
                  <a:srgbClr val="231F20"/>
                </a:solidFill>
                <a:latin typeface="Verdana"/>
                <a:ea typeface="Verdana"/>
                <a:cs typeface="Verdana"/>
                <a:sym typeface="Verdana"/>
              </a:rPr>
            </a:br>
            <a:r>
              <a:rPr lang="en-US" sz="1600">
                <a:solidFill>
                  <a:srgbClr val="231F20"/>
                </a:solidFill>
                <a:latin typeface="Verdana"/>
                <a:ea typeface="Verdana"/>
                <a:cs typeface="Verdana"/>
                <a:sym typeface="Verdana"/>
              </a:rPr>
              <a:t>The Enrollment </a:t>
            </a:r>
            <a:br>
              <a:rPr lang="en-US" sz="1600">
                <a:solidFill>
                  <a:srgbClr val="231F20"/>
                </a:solidFill>
                <a:latin typeface="Verdana"/>
                <a:ea typeface="Verdana"/>
                <a:cs typeface="Verdana"/>
                <a:sym typeface="Verdana"/>
              </a:rPr>
            </a:br>
            <a:r>
              <a:rPr lang="en-US" sz="1600">
                <a:solidFill>
                  <a:srgbClr val="231F20"/>
                </a:solidFill>
                <a:latin typeface="Verdana"/>
                <a:ea typeface="Verdana"/>
                <a:cs typeface="Verdana"/>
                <a:sym typeface="Verdana"/>
              </a:rPr>
              <a:t>Management Association</a:t>
            </a:r>
            <a:endParaRPr sz="1600">
              <a:solidFill>
                <a:schemeClr val="dk1"/>
              </a:solidFill>
              <a:latin typeface="Verdana"/>
              <a:ea typeface="Verdana"/>
              <a:cs typeface="Verdana"/>
              <a:sym typeface="Verdana"/>
            </a:endParaRPr>
          </a:p>
        </p:txBody>
      </p:sp>
      <p:sp>
        <p:nvSpPr>
          <p:cNvPr id="88" name="Google Shape;88;p13"/>
          <p:cNvSpPr txBox="1"/>
          <p:nvPr/>
        </p:nvSpPr>
        <p:spPr>
          <a:xfrm>
            <a:off x="9340924" y="3925850"/>
            <a:ext cx="2581200" cy="991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a:solidFill>
                  <a:srgbClr val="231F20"/>
                </a:solidFill>
                <a:latin typeface="Verdana"/>
                <a:ea typeface="Verdana"/>
                <a:cs typeface="Verdana"/>
                <a:sym typeface="Verdana"/>
              </a:rPr>
              <a:t>Jeffrey Shields</a:t>
            </a:r>
            <a:endParaRPr sz="1600">
              <a:solidFill>
                <a:schemeClr val="dk1"/>
              </a:solidFill>
              <a:latin typeface="Verdana"/>
              <a:ea typeface="Verdana"/>
              <a:cs typeface="Verdana"/>
              <a:sym typeface="Verdana"/>
            </a:endParaRPr>
          </a:p>
          <a:p>
            <a:pPr marL="12700" marR="5080" lvl="0" indent="240029" algn="l" rtl="0">
              <a:lnSpc>
                <a:spcPct val="104200"/>
              </a:lnSpc>
              <a:spcBef>
                <a:spcPts val="0"/>
              </a:spcBef>
              <a:spcAft>
                <a:spcPts val="0"/>
              </a:spcAft>
              <a:buNone/>
            </a:pPr>
            <a:r>
              <a:rPr lang="en-US" sz="1600">
                <a:solidFill>
                  <a:srgbClr val="231F20"/>
                </a:solidFill>
                <a:latin typeface="Verdana"/>
                <a:ea typeface="Verdana"/>
                <a:cs typeface="Verdana"/>
                <a:sym typeface="Verdana"/>
              </a:rPr>
              <a:t>President and CEO  of the National Business</a:t>
            </a:r>
            <a:endParaRPr sz="1600">
              <a:solidFill>
                <a:schemeClr val="dk1"/>
              </a:solidFill>
              <a:latin typeface="Verdana"/>
              <a:ea typeface="Verdana"/>
              <a:cs typeface="Verdana"/>
              <a:sym typeface="Verdana"/>
            </a:endParaRPr>
          </a:p>
          <a:p>
            <a:pPr marL="201930" marR="0" lvl="0" indent="0" algn="l" rtl="0">
              <a:lnSpc>
                <a:spcPct val="100000"/>
              </a:lnSpc>
              <a:spcBef>
                <a:spcPts val="80"/>
              </a:spcBef>
              <a:spcAft>
                <a:spcPts val="0"/>
              </a:spcAft>
              <a:buNone/>
            </a:pPr>
            <a:r>
              <a:rPr lang="en-US" sz="1600">
                <a:solidFill>
                  <a:srgbClr val="231F20"/>
                </a:solidFill>
                <a:latin typeface="Verdana"/>
                <a:ea typeface="Verdana"/>
                <a:cs typeface="Verdana"/>
                <a:sym typeface="Verdana"/>
              </a:rPr>
              <a:t>Officers Association</a:t>
            </a:r>
            <a:endParaRPr sz="1600">
              <a:solidFill>
                <a:schemeClr val="dk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1"/>
          <p:cNvSpPr txBox="1"/>
          <p:nvPr/>
        </p:nvSpPr>
        <p:spPr>
          <a:xfrm>
            <a:off x="136950" y="451850"/>
            <a:ext cx="11918100" cy="1905000"/>
          </a:xfrm>
          <a:prstGeom prst="rect">
            <a:avLst/>
          </a:prstGeom>
          <a:noFill/>
          <a:ln>
            <a:noFill/>
          </a:ln>
        </p:spPr>
        <p:txBody>
          <a:bodyPr spcFirstLastPara="1" wrap="square" lIns="0" tIns="0" rIns="0" bIns="0" anchor="t" anchorCtr="0">
            <a:noAutofit/>
          </a:bodyPr>
          <a:lstStyle/>
          <a:p>
            <a:pPr marL="12700" marR="5080" lvl="0" indent="0" algn="l" rtl="0">
              <a:lnSpc>
                <a:spcPct val="104166"/>
              </a:lnSpc>
              <a:spcBef>
                <a:spcPts val="0"/>
              </a:spcBef>
              <a:spcAft>
                <a:spcPts val="0"/>
              </a:spcAft>
              <a:buNone/>
            </a:pPr>
            <a:r>
              <a:rPr lang="en-US" sz="4000" b="1">
                <a:solidFill>
                  <a:srgbClr val="00BCDD"/>
                </a:solidFill>
                <a:latin typeface="Verdana"/>
                <a:ea typeface="Verdana"/>
                <a:cs typeface="Verdana"/>
                <a:sym typeface="Verdana"/>
              </a:rPr>
              <a:t>Private School Market Structure has Shifted from Oligopoly to Monopolistic Competition</a:t>
            </a:r>
            <a:endParaRPr sz="4000">
              <a:solidFill>
                <a:schemeClr val="dk1"/>
              </a:solidFill>
              <a:latin typeface="Verdana"/>
              <a:ea typeface="Verdana"/>
              <a:cs typeface="Verdana"/>
              <a:sym typeface="Verdana"/>
            </a:endParaRPr>
          </a:p>
        </p:txBody>
      </p:sp>
      <p:sp>
        <p:nvSpPr>
          <p:cNvPr id="517" name="Google Shape;517;p31"/>
          <p:cNvSpPr/>
          <p:nvPr/>
        </p:nvSpPr>
        <p:spPr>
          <a:xfrm>
            <a:off x="2965348" y="2352039"/>
            <a:ext cx="6249035" cy="3375660"/>
          </a:xfrm>
          <a:custGeom>
            <a:avLst/>
            <a:gdLst/>
            <a:ahLst/>
            <a:cxnLst/>
            <a:rect l="l" t="t" r="r" b="b"/>
            <a:pathLst>
              <a:path w="6249034" h="3375660" extrusionOk="0">
                <a:moveTo>
                  <a:pt x="0" y="3375660"/>
                </a:moveTo>
                <a:lnTo>
                  <a:pt x="6248603" y="3375660"/>
                </a:lnTo>
                <a:lnTo>
                  <a:pt x="6248603" y="0"/>
                </a:lnTo>
                <a:lnTo>
                  <a:pt x="0" y="0"/>
                </a:lnTo>
                <a:lnTo>
                  <a:pt x="0" y="337566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31"/>
          <p:cNvSpPr/>
          <p:nvPr/>
        </p:nvSpPr>
        <p:spPr>
          <a:xfrm>
            <a:off x="2977927" y="2356852"/>
            <a:ext cx="6223800" cy="3366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2"/>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noAutofit/>
          </a:bodyPr>
          <a:lstStyle/>
          <a:p>
            <a:pPr marL="12700" lvl="0" indent="0" algn="l" rtl="0">
              <a:lnSpc>
                <a:spcPct val="118593"/>
              </a:lnSpc>
              <a:spcBef>
                <a:spcPts val="0"/>
              </a:spcBef>
              <a:spcAft>
                <a:spcPts val="0"/>
              </a:spcAft>
              <a:buNone/>
            </a:pPr>
            <a:r>
              <a:rPr lang="en-US"/>
              <a:t>Oligopoly</a:t>
            </a:r>
            <a:endParaRPr/>
          </a:p>
        </p:txBody>
      </p:sp>
      <p:sp>
        <p:nvSpPr>
          <p:cNvPr id="524" name="Google Shape;524;p32"/>
          <p:cNvSpPr txBox="1"/>
          <p:nvPr/>
        </p:nvSpPr>
        <p:spPr>
          <a:xfrm>
            <a:off x="289925" y="1466025"/>
            <a:ext cx="5817600" cy="4151100"/>
          </a:xfrm>
          <a:prstGeom prst="rect">
            <a:avLst/>
          </a:prstGeom>
          <a:noFill/>
          <a:ln>
            <a:noFill/>
          </a:ln>
        </p:spPr>
        <p:txBody>
          <a:bodyPr spcFirstLastPara="1" wrap="square" lIns="0" tIns="0" rIns="0" bIns="0" anchor="t" anchorCtr="0">
            <a:noAutofit/>
          </a:bodyPr>
          <a:lstStyle/>
          <a:p>
            <a:pPr marL="12700" marR="668655" lvl="0" indent="0" algn="l" rtl="0">
              <a:lnSpc>
                <a:spcPct val="107407"/>
              </a:lnSpc>
              <a:spcBef>
                <a:spcPts val="0"/>
              </a:spcBef>
              <a:spcAft>
                <a:spcPts val="0"/>
              </a:spcAft>
              <a:buNone/>
            </a:pPr>
            <a:r>
              <a:rPr lang="en-US" sz="2400" b="1">
                <a:solidFill>
                  <a:srgbClr val="231F20"/>
                </a:solidFill>
                <a:latin typeface="Verdana"/>
                <a:ea typeface="Verdana"/>
                <a:cs typeface="Verdana"/>
                <a:sym typeface="Verdana"/>
              </a:rPr>
              <a:t>What is it, and why is it used to describe the school market?</a:t>
            </a:r>
            <a:endParaRPr sz="2400">
              <a:solidFill>
                <a:schemeClr val="dk1"/>
              </a:solidFill>
              <a:latin typeface="Verdana"/>
              <a:ea typeface="Verdana"/>
              <a:cs typeface="Verdana"/>
              <a:sym typeface="Verdana"/>
            </a:endParaRPr>
          </a:p>
          <a:p>
            <a:pPr marL="12700" marR="0" lvl="0" indent="0" algn="l" rtl="0">
              <a:lnSpc>
                <a:spcPct val="100000"/>
              </a:lnSpc>
              <a:spcBef>
                <a:spcPts val="1220"/>
              </a:spcBef>
              <a:spcAft>
                <a:spcPts val="0"/>
              </a:spcAft>
              <a:buNone/>
            </a:pPr>
            <a:r>
              <a:rPr lang="en-US" sz="2400">
                <a:solidFill>
                  <a:srgbClr val="AA0072"/>
                </a:solidFill>
                <a:latin typeface="Verdana"/>
                <a:ea typeface="Verdana"/>
                <a:cs typeface="Verdana"/>
                <a:sym typeface="Verdana"/>
              </a:rPr>
              <a:t>+ </a:t>
            </a:r>
            <a:r>
              <a:rPr lang="en-US" sz="2400">
                <a:solidFill>
                  <a:srgbClr val="231F20"/>
                </a:solidFill>
                <a:latin typeface="Verdana"/>
                <a:ea typeface="Verdana"/>
                <a:cs typeface="Verdana"/>
                <a:sym typeface="Verdana"/>
              </a:rPr>
              <a:t>Limited number of market leaders</a:t>
            </a:r>
            <a:endParaRPr sz="2400">
              <a:solidFill>
                <a:schemeClr val="dk1"/>
              </a:solidFill>
              <a:latin typeface="Verdana"/>
              <a:ea typeface="Verdana"/>
              <a:cs typeface="Verdana"/>
              <a:sym typeface="Verdana"/>
            </a:endParaRPr>
          </a:p>
          <a:p>
            <a:pPr marL="355600" marR="1271270" lvl="0" indent="-343535" algn="l" rtl="0">
              <a:lnSpc>
                <a:spcPct val="107407"/>
              </a:lnSpc>
              <a:spcBef>
                <a:spcPts val="1639"/>
              </a:spcBef>
              <a:spcAft>
                <a:spcPts val="0"/>
              </a:spcAft>
              <a:buNone/>
            </a:pPr>
            <a:r>
              <a:rPr lang="en-US" sz="2400">
                <a:solidFill>
                  <a:srgbClr val="00BCDD"/>
                </a:solidFill>
                <a:latin typeface="Verdana"/>
                <a:ea typeface="Verdana"/>
                <a:cs typeface="Verdana"/>
                <a:sym typeface="Verdana"/>
              </a:rPr>
              <a:t>+ </a:t>
            </a:r>
            <a:r>
              <a:rPr lang="en-US" sz="2400">
                <a:solidFill>
                  <a:srgbClr val="231F20"/>
                </a:solidFill>
                <a:latin typeface="Verdana"/>
                <a:ea typeface="Verdana"/>
                <a:cs typeface="Verdana"/>
                <a:sym typeface="Verdana"/>
              </a:rPr>
              <a:t>Interdependence, verging on collusion</a:t>
            </a:r>
            <a:endParaRPr sz="2400">
              <a:solidFill>
                <a:schemeClr val="dk1"/>
              </a:solidFill>
              <a:latin typeface="Verdana"/>
              <a:ea typeface="Verdana"/>
              <a:cs typeface="Verdana"/>
              <a:sym typeface="Verdana"/>
            </a:endParaRPr>
          </a:p>
          <a:p>
            <a:pPr marL="355600" marR="141605" lvl="0" indent="-343535" algn="l" rtl="0">
              <a:lnSpc>
                <a:spcPct val="107407"/>
              </a:lnSpc>
              <a:spcBef>
                <a:spcPts val="1600"/>
              </a:spcBef>
              <a:spcAft>
                <a:spcPts val="0"/>
              </a:spcAft>
              <a:buNone/>
            </a:pPr>
            <a:r>
              <a:rPr lang="en-US" sz="2400">
                <a:solidFill>
                  <a:srgbClr val="F57E24"/>
                </a:solidFill>
                <a:latin typeface="Verdana"/>
                <a:ea typeface="Verdana"/>
                <a:cs typeface="Verdana"/>
                <a:sym typeface="Verdana"/>
              </a:rPr>
              <a:t>+ </a:t>
            </a:r>
            <a:r>
              <a:rPr lang="en-US" sz="2400">
                <a:solidFill>
                  <a:srgbClr val="231F20"/>
                </a:solidFill>
                <a:latin typeface="Verdana"/>
                <a:ea typeface="Verdana"/>
                <a:cs typeface="Verdana"/>
                <a:sym typeface="Verdana"/>
              </a:rPr>
              <a:t>High demand with limited supply and some barriers to entry</a:t>
            </a:r>
            <a:endParaRPr sz="2400">
              <a:solidFill>
                <a:schemeClr val="dk1"/>
              </a:solidFill>
              <a:latin typeface="Verdana"/>
              <a:ea typeface="Verdana"/>
              <a:cs typeface="Verdana"/>
              <a:sym typeface="Verdana"/>
            </a:endParaRPr>
          </a:p>
        </p:txBody>
      </p:sp>
      <p:sp>
        <p:nvSpPr>
          <p:cNvPr id="525" name="Google Shape;525;p32"/>
          <p:cNvSpPr/>
          <p:nvPr/>
        </p:nvSpPr>
        <p:spPr>
          <a:xfrm>
            <a:off x="6306502" y="1371600"/>
            <a:ext cx="5200015" cy="3500120"/>
          </a:xfrm>
          <a:custGeom>
            <a:avLst/>
            <a:gdLst/>
            <a:ahLst/>
            <a:cxnLst/>
            <a:rect l="l" t="t" r="r" b="b"/>
            <a:pathLst>
              <a:path w="5200015" h="3500120" extrusionOk="0">
                <a:moveTo>
                  <a:pt x="0" y="3500120"/>
                </a:moveTo>
                <a:lnTo>
                  <a:pt x="5199697" y="3500120"/>
                </a:lnTo>
                <a:lnTo>
                  <a:pt x="5199697" y="0"/>
                </a:lnTo>
                <a:lnTo>
                  <a:pt x="0" y="0"/>
                </a:lnTo>
                <a:lnTo>
                  <a:pt x="0" y="350012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32"/>
          <p:cNvSpPr/>
          <p:nvPr/>
        </p:nvSpPr>
        <p:spPr>
          <a:xfrm>
            <a:off x="6321872" y="1392168"/>
            <a:ext cx="5174446" cy="347066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3"/>
          <p:cNvSpPr txBox="1"/>
          <p:nvPr/>
        </p:nvSpPr>
        <p:spPr>
          <a:xfrm>
            <a:off x="368300" y="329119"/>
            <a:ext cx="10472420" cy="812800"/>
          </a:xfrm>
          <a:prstGeom prst="rect">
            <a:avLst/>
          </a:prstGeom>
          <a:noFill/>
          <a:ln>
            <a:noFill/>
          </a:ln>
        </p:spPr>
        <p:txBody>
          <a:bodyPr spcFirstLastPara="1" wrap="square" lIns="0" tIns="0" rIns="0" bIns="0" anchor="t" anchorCtr="0">
            <a:noAutofit/>
          </a:bodyPr>
          <a:lstStyle/>
          <a:p>
            <a:pPr marL="12700" marR="0" lvl="0" indent="0" algn="l" rtl="0">
              <a:lnSpc>
                <a:spcPct val="118593"/>
              </a:lnSpc>
              <a:spcBef>
                <a:spcPts val="0"/>
              </a:spcBef>
              <a:spcAft>
                <a:spcPts val="0"/>
              </a:spcAft>
              <a:buNone/>
            </a:pPr>
            <a:r>
              <a:rPr lang="en-US" sz="5000" b="1">
                <a:solidFill>
                  <a:srgbClr val="00BCDD"/>
                </a:solidFill>
                <a:latin typeface="Verdana"/>
                <a:ea typeface="Verdana"/>
                <a:cs typeface="Verdana"/>
                <a:sym typeface="Verdana"/>
              </a:rPr>
              <a:t>Monopolistic	Competition</a:t>
            </a:r>
            <a:endParaRPr sz="5000">
              <a:solidFill>
                <a:schemeClr val="dk1"/>
              </a:solidFill>
              <a:latin typeface="Verdana"/>
              <a:ea typeface="Verdana"/>
              <a:cs typeface="Verdana"/>
              <a:sym typeface="Verdana"/>
            </a:endParaRPr>
          </a:p>
        </p:txBody>
      </p:sp>
      <p:sp>
        <p:nvSpPr>
          <p:cNvPr id="532" name="Google Shape;532;p33"/>
          <p:cNvSpPr txBox="1">
            <a:spLocks noGrp="1"/>
          </p:cNvSpPr>
          <p:nvPr>
            <p:ph type="body" idx="1"/>
          </p:nvPr>
        </p:nvSpPr>
        <p:spPr>
          <a:xfrm>
            <a:off x="384328" y="1218564"/>
            <a:ext cx="11423343" cy="4330700"/>
          </a:xfrm>
          <a:prstGeom prst="rect">
            <a:avLst/>
          </a:prstGeom>
          <a:noFill/>
          <a:ln>
            <a:noFill/>
          </a:ln>
        </p:spPr>
        <p:txBody>
          <a:bodyPr spcFirstLastPara="1" wrap="square" lIns="0" tIns="255100" rIns="0" bIns="0" anchor="t" anchorCtr="0">
            <a:noAutofit/>
          </a:bodyPr>
          <a:lstStyle/>
          <a:p>
            <a:pPr marL="0" lvl="0" indent="0" algn="l" rtl="0">
              <a:lnSpc>
                <a:spcPct val="100000"/>
              </a:lnSpc>
              <a:spcBef>
                <a:spcPts val="0"/>
              </a:spcBef>
              <a:spcAft>
                <a:spcPts val="0"/>
              </a:spcAft>
              <a:buNone/>
            </a:pPr>
            <a:r>
              <a:rPr lang="en-US" sz="2700" b="0">
                <a:solidFill>
                  <a:srgbClr val="AA0072"/>
                </a:solidFill>
              </a:rPr>
              <a:t>+ </a:t>
            </a:r>
            <a:r>
              <a:rPr lang="en-US" sz="2700" b="0"/>
              <a:t>Many buyers and sellers</a:t>
            </a:r>
            <a:endParaRPr sz="2700"/>
          </a:p>
          <a:p>
            <a:pPr marL="339090" marR="5080" lvl="0" indent="-339090" algn="l" rtl="0">
              <a:lnSpc>
                <a:spcPct val="107407"/>
              </a:lnSpc>
              <a:spcBef>
                <a:spcPts val="1639"/>
              </a:spcBef>
              <a:spcAft>
                <a:spcPts val="0"/>
              </a:spcAft>
              <a:buNone/>
            </a:pPr>
            <a:r>
              <a:rPr lang="en-US" sz="2700" b="0">
                <a:solidFill>
                  <a:srgbClr val="00BCDD"/>
                </a:solidFill>
              </a:rPr>
              <a:t>+ </a:t>
            </a:r>
            <a:r>
              <a:rPr lang="en-US" sz="2700" b="0"/>
              <a:t>Firms offer products or services that are similar, but not perfect substitutes</a:t>
            </a:r>
            <a:endParaRPr sz="2700"/>
          </a:p>
          <a:p>
            <a:pPr marL="0" lvl="0" indent="0" algn="l" rtl="0">
              <a:lnSpc>
                <a:spcPct val="100000"/>
              </a:lnSpc>
              <a:spcBef>
                <a:spcPts val="1220"/>
              </a:spcBef>
              <a:spcAft>
                <a:spcPts val="0"/>
              </a:spcAft>
              <a:buNone/>
            </a:pPr>
            <a:r>
              <a:rPr lang="en-US" sz="2700" b="0">
                <a:solidFill>
                  <a:srgbClr val="F57E24"/>
                </a:solidFill>
              </a:rPr>
              <a:t>+ </a:t>
            </a:r>
            <a:r>
              <a:rPr lang="en-US" sz="2700" b="0"/>
              <a:t>Low barriers to entry and exit</a:t>
            </a:r>
            <a:endParaRPr sz="2700"/>
          </a:p>
          <a:p>
            <a:pPr marL="0" lvl="0" indent="0" algn="l" rtl="0">
              <a:lnSpc>
                <a:spcPct val="100000"/>
              </a:lnSpc>
              <a:spcBef>
                <a:spcPts val="1260"/>
              </a:spcBef>
              <a:spcAft>
                <a:spcPts val="0"/>
              </a:spcAft>
              <a:buNone/>
            </a:pPr>
            <a:r>
              <a:rPr lang="en-US" sz="2700" b="0">
                <a:solidFill>
                  <a:srgbClr val="007DA4"/>
                </a:solidFill>
              </a:rPr>
              <a:t>+ </a:t>
            </a:r>
            <a:r>
              <a:rPr lang="en-US" sz="2700" b="0"/>
              <a:t>Decisions of any one firm do not directly affect its competitors</a:t>
            </a:r>
            <a:endParaRPr sz="2700"/>
          </a:p>
          <a:p>
            <a:pPr marL="0" lvl="0" indent="0" algn="l" rtl="0">
              <a:lnSpc>
                <a:spcPct val="119259"/>
              </a:lnSpc>
              <a:spcBef>
                <a:spcPts val="1260"/>
              </a:spcBef>
              <a:spcAft>
                <a:spcPts val="0"/>
              </a:spcAft>
              <a:buNone/>
            </a:pPr>
            <a:r>
              <a:rPr lang="en-US" sz="2700" b="0">
                <a:solidFill>
                  <a:srgbClr val="E9D05D"/>
                </a:solidFill>
              </a:rPr>
              <a:t>+ </a:t>
            </a:r>
            <a:r>
              <a:rPr lang="en-US" sz="2700" b="0"/>
              <a:t>Tend to advertise heavily</a:t>
            </a:r>
            <a:endParaRPr sz="27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34"/>
          <p:cNvSpPr txBox="1"/>
          <p:nvPr/>
        </p:nvSpPr>
        <p:spPr>
          <a:xfrm>
            <a:off x="368300" y="329125"/>
            <a:ext cx="11423400" cy="889500"/>
          </a:xfrm>
          <a:prstGeom prst="rect">
            <a:avLst/>
          </a:prstGeom>
          <a:noFill/>
          <a:ln>
            <a:noFill/>
          </a:ln>
        </p:spPr>
        <p:txBody>
          <a:bodyPr spcFirstLastPara="1" wrap="square" lIns="0" tIns="0" rIns="0" bIns="0" anchor="t" anchorCtr="0">
            <a:noAutofit/>
          </a:bodyPr>
          <a:lstStyle/>
          <a:p>
            <a:pPr marL="12700" marR="5080" lvl="0" indent="0" algn="l" rtl="0">
              <a:lnSpc>
                <a:spcPct val="78100"/>
              </a:lnSpc>
              <a:spcBef>
                <a:spcPts val="0"/>
              </a:spcBef>
              <a:spcAft>
                <a:spcPts val="0"/>
              </a:spcAft>
              <a:buNone/>
            </a:pPr>
            <a:r>
              <a:rPr lang="en-US" sz="4400" b="1">
                <a:solidFill>
                  <a:srgbClr val="00BCDD"/>
                </a:solidFill>
                <a:latin typeface="Verdana"/>
                <a:ea typeface="Verdana"/>
                <a:cs typeface="Verdana"/>
                <a:sym typeface="Verdana"/>
              </a:rPr>
              <a:t>Monopolistic	 Competition Pricing</a:t>
            </a:r>
            <a:endParaRPr sz="4400">
              <a:solidFill>
                <a:schemeClr val="dk1"/>
              </a:solidFill>
              <a:latin typeface="Verdana"/>
              <a:ea typeface="Verdana"/>
              <a:cs typeface="Verdana"/>
              <a:sym typeface="Verdana"/>
            </a:endParaRPr>
          </a:p>
        </p:txBody>
      </p:sp>
      <p:sp>
        <p:nvSpPr>
          <p:cNvPr id="538" name="Google Shape;538;p34"/>
          <p:cNvSpPr txBox="1">
            <a:spLocks noGrp="1"/>
          </p:cNvSpPr>
          <p:nvPr>
            <p:ph type="body" idx="1"/>
          </p:nvPr>
        </p:nvSpPr>
        <p:spPr>
          <a:xfrm>
            <a:off x="275400" y="329125"/>
            <a:ext cx="11782500" cy="5266800"/>
          </a:xfrm>
          <a:prstGeom prst="rect">
            <a:avLst/>
          </a:prstGeom>
          <a:noFill/>
          <a:ln>
            <a:noFill/>
          </a:ln>
        </p:spPr>
        <p:txBody>
          <a:bodyPr spcFirstLastPara="1" wrap="square" lIns="0" tIns="878000" rIns="0" bIns="0" anchor="t" anchorCtr="0">
            <a:noAutofit/>
          </a:bodyPr>
          <a:lstStyle/>
          <a:p>
            <a:pPr marL="0" lvl="0" indent="0" algn="l" rtl="0">
              <a:lnSpc>
                <a:spcPct val="100000"/>
              </a:lnSpc>
              <a:spcBef>
                <a:spcPts val="0"/>
              </a:spcBef>
              <a:spcAft>
                <a:spcPts val="0"/>
              </a:spcAft>
              <a:buNone/>
            </a:pPr>
            <a:r>
              <a:rPr lang="en-US" sz="2100" b="0">
                <a:solidFill>
                  <a:srgbClr val="AA0072"/>
                </a:solidFill>
              </a:rPr>
              <a:t>+ </a:t>
            </a:r>
            <a:r>
              <a:rPr lang="en-US" sz="2100" b="0"/>
              <a:t>Price is based on supply and demand</a:t>
            </a:r>
            <a:endParaRPr sz="2100"/>
          </a:p>
          <a:p>
            <a:pPr marL="281940" marR="727710" lvl="0" indent="-281940" algn="l" rtl="0">
              <a:lnSpc>
                <a:spcPct val="114285"/>
              </a:lnSpc>
              <a:spcBef>
                <a:spcPts val="760"/>
              </a:spcBef>
              <a:spcAft>
                <a:spcPts val="0"/>
              </a:spcAft>
              <a:buNone/>
            </a:pPr>
            <a:r>
              <a:rPr lang="en-US" sz="2100" b="0">
                <a:solidFill>
                  <a:srgbClr val="00BCDD"/>
                </a:solidFill>
              </a:rPr>
              <a:t>+ </a:t>
            </a:r>
            <a:r>
              <a:rPr lang="en-US" sz="2100" b="0"/>
              <a:t>Sellers cannot set market price, they can only adjust the supply to drive up demand for limited units</a:t>
            </a:r>
            <a:endParaRPr sz="2100"/>
          </a:p>
          <a:p>
            <a:pPr marL="0" lvl="0" indent="0" algn="l" rtl="0">
              <a:lnSpc>
                <a:spcPct val="100000"/>
              </a:lnSpc>
              <a:spcBef>
                <a:spcPts val="520"/>
              </a:spcBef>
              <a:spcAft>
                <a:spcPts val="0"/>
              </a:spcAft>
              <a:buNone/>
            </a:pPr>
            <a:r>
              <a:rPr lang="en-US" sz="2100" b="0">
                <a:solidFill>
                  <a:srgbClr val="F57E24"/>
                </a:solidFill>
              </a:rPr>
              <a:t>+ </a:t>
            </a:r>
            <a:r>
              <a:rPr lang="en-US" sz="2100" b="0"/>
              <a:t>Schools cannot “set tuition”!</a:t>
            </a:r>
            <a:endParaRPr sz="2100"/>
          </a:p>
          <a:p>
            <a:pPr marL="281940" marR="5080" lvl="0" indent="-281940" algn="l" rtl="0">
              <a:lnSpc>
                <a:spcPct val="114285"/>
              </a:lnSpc>
              <a:spcBef>
                <a:spcPts val="760"/>
              </a:spcBef>
              <a:spcAft>
                <a:spcPts val="0"/>
              </a:spcAft>
              <a:buNone/>
            </a:pPr>
            <a:r>
              <a:rPr lang="en-US" sz="2100" b="0">
                <a:solidFill>
                  <a:srgbClr val="007DA4"/>
                </a:solidFill>
              </a:rPr>
              <a:t>+ </a:t>
            </a:r>
            <a:r>
              <a:rPr lang="en-US" sz="2100" b="0"/>
              <a:t>The old-school market oligarchs had partial price power, but there are now fewer customers and more competition</a:t>
            </a:r>
            <a:endParaRPr sz="2100"/>
          </a:p>
          <a:p>
            <a:pPr marL="281940" marR="1265555" lvl="0" indent="-281940" algn="l" rtl="0">
              <a:lnSpc>
                <a:spcPct val="114285"/>
              </a:lnSpc>
              <a:spcBef>
                <a:spcPts val="700"/>
              </a:spcBef>
              <a:spcAft>
                <a:spcPts val="0"/>
              </a:spcAft>
              <a:buNone/>
            </a:pPr>
            <a:r>
              <a:rPr lang="en-US" sz="2100" b="0">
                <a:solidFill>
                  <a:srgbClr val="E9D05D"/>
                </a:solidFill>
              </a:rPr>
              <a:t>+ </a:t>
            </a:r>
            <a:r>
              <a:rPr lang="en-US" sz="2100" b="0"/>
              <a:t>Schools have maintained the illusion of setting price (tuition) by increasingly heavy discounting (generous financial aid &amp; merit scholarships)</a:t>
            </a:r>
            <a:endParaRPr sz="2100"/>
          </a:p>
          <a:p>
            <a:pPr marL="281940" marR="541020" lvl="0" indent="-281940" algn="l" rtl="0">
              <a:lnSpc>
                <a:spcPct val="114285"/>
              </a:lnSpc>
              <a:spcBef>
                <a:spcPts val="700"/>
              </a:spcBef>
              <a:spcAft>
                <a:spcPts val="0"/>
              </a:spcAft>
              <a:buNone/>
            </a:pPr>
            <a:r>
              <a:rPr lang="en-US" sz="2100" b="0">
                <a:solidFill>
                  <a:srgbClr val="A6A4A7"/>
                </a:solidFill>
              </a:rPr>
              <a:t>+ </a:t>
            </a:r>
            <a:r>
              <a:rPr lang="en-US" sz="2100" b="0"/>
              <a:t>Pressure will push price downward as new competition enters a market with stagnant or declining demand</a:t>
            </a:r>
            <a:endParaRPr sz="2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5"/>
          <p:cNvSpPr txBox="1"/>
          <p:nvPr/>
        </p:nvSpPr>
        <p:spPr>
          <a:xfrm>
            <a:off x="368300" y="329125"/>
            <a:ext cx="8730600" cy="812700"/>
          </a:xfrm>
          <a:prstGeom prst="rect">
            <a:avLst/>
          </a:prstGeom>
          <a:noFill/>
          <a:ln>
            <a:noFill/>
          </a:ln>
        </p:spPr>
        <p:txBody>
          <a:bodyPr spcFirstLastPara="1" wrap="square" lIns="0" tIns="0" rIns="0" bIns="0" anchor="t" anchorCtr="0">
            <a:noAutofit/>
          </a:bodyPr>
          <a:lstStyle/>
          <a:p>
            <a:pPr marL="12700" marR="0" lvl="0" indent="0" algn="l" rtl="0">
              <a:lnSpc>
                <a:spcPct val="118593"/>
              </a:lnSpc>
              <a:spcBef>
                <a:spcPts val="0"/>
              </a:spcBef>
              <a:spcAft>
                <a:spcPts val="0"/>
              </a:spcAft>
              <a:buNone/>
            </a:pPr>
            <a:r>
              <a:rPr lang="en-US" sz="5000" b="1">
                <a:solidFill>
                  <a:srgbClr val="00BCDD"/>
                </a:solidFill>
                <a:latin typeface="Verdana"/>
                <a:ea typeface="Verdana"/>
                <a:cs typeface="Verdana"/>
                <a:sym typeface="Verdana"/>
              </a:rPr>
              <a:t>Want	vs.	Need</a:t>
            </a:r>
            <a:endParaRPr sz="5000">
              <a:solidFill>
                <a:schemeClr val="dk1"/>
              </a:solidFill>
              <a:latin typeface="Verdana"/>
              <a:ea typeface="Verdana"/>
              <a:cs typeface="Verdana"/>
              <a:sym typeface="Verdana"/>
            </a:endParaRPr>
          </a:p>
        </p:txBody>
      </p:sp>
      <p:sp>
        <p:nvSpPr>
          <p:cNvPr id="544" name="Google Shape;544;p35"/>
          <p:cNvSpPr txBox="1"/>
          <p:nvPr/>
        </p:nvSpPr>
        <p:spPr>
          <a:xfrm>
            <a:off x="125025" y="1299425"/>
            <a:ext cx="11915700" cy="4301400"/>
          </a:xfrm>
          <a:prstGeom prst="rect">
            <a:avLst/>
          </a:prstGeom>
          <a:noFill/>
          <a:ln>
            <a:noFill/>
          </a:ln>
        </p:spPr>
        <p:txBody>
          <a:bodyPr spcFirstLastPara="1" wrap="square" lIns="0" tIns="0" rIns="0" bIns="0" anchor="t" anchorCtr="0">
            <a:noAutofit/>
          </a:bodyPr>
          <a:lstStyle/>
          <a:p>
            <a:pPr marL="12700" marR="5080" lvl="0" indent="0" algn="ctr" rtl="0">
              <a:lnSpc>
                <a:spcPct val="111100"/>
              </a:lnSpc>
              <a:spcBef>
                <a:spcPts val="0"/>
              </a:spcBef>
              <a:spcAft>
                <a:spcPts val="0"/>
              </a:spcAft>
              <a:buNone/>
            </a:pPr>
            <a:r>
              <a:rPr lang="en-US" sz="2600">
                <a:solidFill>
                  <a:srgbClr val="231F20"/>
                </a:solidFill>
                <a:latin typeface="Verdana"/>
                <a:ea typeface="Verdana"/>
                <a:cs typeface="Verdana"/>
                <a:sym typeface="Verdana"/>
              </a:rPr>
              <a:t>“There is a big difference between a family’s ability to pay and their willingness to pay. A family’s willingness to pay is multivariate – from how much they value what you are offering, to the quality of alternatives, to how many children they have, to how much they value making other consumer goods purchases.”</a:t>
            </a:r>
            <a:endParaRPr sz="2600">
              <a:solidFill>
                <a:schemeClr val="dk1"/>
              </a:solidFill>
              <a:latin typeface="Verdana"/>
              <a:ea typeface="Verdana"/>
              <a:cs typeface="Verdana"/>
              <a:sym typeface="Verdana"/>
            </a:endParaRPr>
          </a:p>
          <a:p>
            <a:pPr marL="2060575" marR="2052954" lvl="0" indent="0" algn="ctr" rtl="0">
              <a:lnSpc>
                <a:spcPct val="100000"/>
              </a:lnSpc>
              <a:spcBef>
                <a:spcPts val="1460"/>
              </a:spcBef>
              <a:spcAft>
                <a:spcPts val="0"/>
              </a:spcAft>
              <a:buNone/>
            </a:pPr>
            <a:r>
              <a:rPr lang="en-US" sz="2600">
                <a:solidFill>
                  <a:srgbClr val="666666"/>
                </a:solidFill>
                <a:latin typeface="Verdana"/>
                <a:ea typeface="Verdana"/>
                <a:cs typeface="Verdana"/>
                <a:sym typeface="Verdana"/>
              </a:rPr>
              <a:t>“The Role of Price in Enrollment Management”</a:t>
            </a:r>
            <a:br>
              <a:rPr lang="en-US" sz="2600">
                <a:solidFill>
                  <a:srgbClr val="666666"/>
                </a:solidFill>
                <a:latin typeface="Verdana"/>
                <a:ea typeface="Verdana"/>
                <a:cs typeface="Verdana"/>
                <a:sym typeface="Verdana"/>
              </a:rPr>
            </a:br>
            <a:r>
              <a:rPr lang="en-US" sz="2600">
                <a:solidFill>
                  <a:srgbClr val="666666"/>
                </a:solidFill>
                <a:latin typeface="Verdana"/>
                <a:ea typeface="Verdana"/>
                <a:cs typeface="Verdana"/>
                <a:sym typeface="Verdana"/>
              </a:rPr>
              <a:t>Enrollment Management Association </a:t>
            </a:r>
            <a:br>
              <a:rPr lang="en-US" sz="2600">
                <a:solidFill>
                  <a:srgbClr val="666666"/>
                </a:solidFill>
                <a:latin typeface="Verdana"/>
                <a:ea typeface="Verdana"/>
                <a:cs typeface="Verdana"/>
                <a:sym typeface="Verdana"/>
              </a:rPr>
            </a:br>
            <a:r>
              <a:rPr lang="en-US" sz="2600">
                <a:solidFill>
                  <a:srgbClr val="666666"/>
                </a:solidFill>
                <a:latin typeface="Verdana"/>
                <a:ea typeface="Verdana"/>
                <a:cs typeface="Verdana"/>
                <a:sym typeface="Verdana"/>
              </a:rPr>
              <a:t>Special Report</a:t>
            </a:r>
            <a:endParaRPr sz="2600">
              <a:solidFill>
                <a:srgbClr val="666666"/>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6"/>
          <p:cNvSpPr txBox="1"/>
          <p:nvPr/>
        </p:nvSpPr>
        <p:spPr>
          <a:xfrm>
            <a:off x="368300" y="316425"/>
            <a:ext cx="7293900" cy="838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0" b="1">
                <a:solidFill>
                  <a:srgbClr val="00BCDD"/>
                </a:solidFill>
                <a:latin typeface="Verdana"/>
                <a:ea typeface="Verdana"/>
                <a:cs typeface="Verdana"/>
                <a:sym typeface="Verdana"/>
              </a:rPr>
              <a:t>Key Question:</a:t>
            </a:r>
            <a:endParaRPr sz="5000">
              <a:solidFill>
                <a:schemeClr val="dk1"/>
              </a:solidFill>
              <a:latin typeface="Verdana"/>
              <a:ea typeface="Verdana"/>
              <a:cs typeface="Verdana"/>
              <a:sym typeface="Verdana"/>
            </a:endParaRPr>
          </a:p>
        </p:txBody>
      </p:sp>
      <p:sp>
        <p:nvSpPr>
          <p:cNvPr id="550" name="Google Shape;550;p36"/>
          <p:cNvSpPr txBox="1"/>
          <p:nvPr/>
        </p:nvSpPr>
        <p:spPr>
          <a:xfrm>
            <a:off x="416550" y="1743891"/>
            <a:ext cx="11358900" cy="2828100"/>
          </a:xfrm>
          <a:prstGeom prst="rect">
            <a:avLst/>
          </a:prstGeom>
          <a:noFill/>
          <a:ln>
            <a:noFill/>
          </a:ln>
        </p:spPr>
        <p:txBody>
          <a:bodyPr spcFirstLastPara="1" wrap="square" lIns="0" tIns="0" rIns="0" bIns="0" anchor="t" anchorCtr="0">
            <a:noAutofit/>
          </a:bodyPr>
          <a:lstStyle/>
          <a:p>
            <a:pPr marL="12700" marR="5080" lvl="0" indent="0" algn="l" rtl="0">
              <a:lnSpc>
                <a:spcPct val="114583"/>
              </a:lnSpc>
              <a:spcBef>
                <a:spcPts val="0"/>
              </a:spcBef>
              <a:spcAft>
                <a:spcPts val="0"/>
              </a:spcAft>
              <a:buNone/>
            </a:pPr>
            <a:r>
              <a:rPr lang="en-US" sz="4800">
                <a:solidFill>
                  <a:srgbClr val="231F20"/>
                </a:solidFill>
                <a:latin typeface="Verdana"/>
                <a:ea typeface="Verdana"/>
                <a:cs typeface="Verdana"/>
                <a:sym typeface="Verdana"/>
              </a:rPr>
              <a:t>How do we structure a market-based price individually	across the customer	base?</a:t>
            </a:r>
            <a:endParaRPr sz="4800">
              <a:solidFill>
                <a:schemeClr val="dk1"/>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7"/>
          <p:cNvSpPr txBox="1"/>
          <p:nvPr/>
        </p:nvSpPr>
        <p:spPr>
          <a:xfrm>
            <a:off x="368300" y="329119"/>
            <a:ext cx="8081645" cy="812800"/>
          </a:xfrm>
          <a:prstGeom prst="rect">
            <a:avLst/>
          </a:prstGeom>
          <a:noFill/>
          <a:ln>
            <a:noFill/>
          </a:ln>
        </p:spPr>
        <p:txBody>
          <a:bodyPr spcFirstLastPara="1" wrap="square" lIns="0" tIns="0" rIns="0" bIns="0" anchor="t" anchorCtr="0">
            <a:noAutofit/>
          </a:bodyPr>
          <a:lstStyle/>
          <a:p>
            <a:pPr marL="12700" marR="0" lvl="0" indent="0" algn="l" rtl="0">
              <a:lnSpc>
                <a:spcPct val="118593"/>
              </a:lnSpc>
              <a:spcBef>
                <a:spcPts val="0"/>
              </a:spcBef>
              <a:spcAft>
                <a:spcPts val="0"/>
              </a:spcAft>
              <a:buNone/>
            </a:pPr>
            <a:r>
              <a:rPr lang="en-US" sz="5000" b="1">
                <a:solidFill>
                  <a:srgbClr val="00BCDD"/>
                </a:solidFill>
                <a:latin typeface="Verdana"/>
                <a:ea typeface="Verdana"/>
                <a:cs typeface="Verdana"/>
                <a:sym typeface="Verdana"/>
              </a:rPr>
              <a:t>Price Discrimination</a:t>
            </a:r>
            <a:endParaRPr sz="5000">
              <a:solidFill>
                <a:schemeClr val="dk1"/>
              </a:solidFill>
              <a:latin typeface="Verdana"/>
              <a:ea typeface="Verdana"/>
              <a:cs typeface="Verdana"/>
              <a:sym typeface="Verdana"/>
            </a:endParaRPr>
          </a:p>
        </p:txBody>
      </p:sp>
      <p:sp>
        <p:nvSpPr>
          <p:cNvPr id="556" name="Google Shape;556;p37"/>
          <p:cNvSpPr txBox="1">
            <a:spLocks noGrp="1"/>
          </p:cNvSpPr>
          <p:nvPr>
            <p:ph type="body" idx="1"/>
          </p:nvPr>
        </p:nvSpPr>
        <p:spPr>
          <a:xfrm>
            <a:off x="384325" y="1218575"/>
            <a:ext cx="11644500" cy="4330800"/>
          </a:xfrm>
          <a:prstGeom prst="rect">
            <a:avLst/>
          </a:prstGeom>
          <a:noFill/>
          <a:ln>
            <a:noFill/>
          </a:ln>
        </p:spPr>
        <p:txBody>
          <a:bodyPr spcFirstLastPara="1" wrap="square" lIns="0" tIns="280500" rIns="0" bIns="0" anchor="t" anchorCtr="0">
            <a:noAutofit/>
          </a:bodyPr>
          <a:lstStyle/>
          <a:p>
            <a:pPr marL="6055360" marR="822325" lvl="0" indent="-343534" algn="l" rtl="0">
              <a:lnSpc>
                <a:spcPct val="118518"/>
              </a:lnSpc>
              <a:spcBef>
                <a:spcPts val="0"/>
              </a:spcBef>
              <a:spcAft>
                <a:spcPts val="0"/>
              </a:spcAft>
              <a:buNone/>
            </a:pPr>
            <a:r>
              <a:rPr lang="en-US" sz="2700" b="0">
                <a:solidFill>
                  <a:srgbClr val="AA0072"/>
                </a:solidFill>
                <a:latin typeface="Arial"/>
                <a:ea typeface="Arial"/>
                <a:cs typeface="Arial"/>
                <a:sym typeface="Arial"/>
              </a:rPr>
              <a:t>+ </a:t>
            </a:r>
            <a:r>
              <a:rPr lang="en-US" sz="2400" b="0"/>
              <a:t>Charging customers different prices for identical goods or services, according to certain criteria.</a:t>
            </a:r>
            <a:endParaRPr sz="2400"/>
          </a:p>
          <a:p>
            <a:pPr marL="6055360" marR="858519" lvl="0" indent="-343534" algn="l" rtl="0">
              <a:lnSpc>
                <a:spcPct val="118518"/>
              </a:lnSpc>
              <a:spcBef>
                <a:spcPts val="1600"/>
              </a:spcBef>
              <a:spcAft>
                <a:spcPts val="0"/>
              </a:spcAft>
              <a:buNone/>
            </a:pPr>
            <a:r>
              <a:rPr lang="en-US" sz="2400" b="0">
                <a:solidFill>
                  <a:srgbClr val="00BCDD"/>
                </a:solidFill>
              </a:rPr>
              <a:t>+ </a:t>
            </a:r>
            <a:r>
              <a:rPr lang="en-US" sz="2400" b="0"/>
              <a:t>In pure price discrimination, the provider will charge each</a:t>
            </a:r>
            <a:endParaRPr sz="2400"/>
          </a:p>
          <a:p>
            <a:pPr marL="6055360" marR="5080" lvl="0" indent="0" algn="l" rtl="0">
              <a:lnSpc>
                <a:spcPct val="118518"/>
              </a:lnSpc>
              <a:spcBef>
                <a:spcPts val="0"/>
              </a:spcBef>
              <a:spcAft>
                <a:spcPts val="0"/>
              </a:spcAft>
              <a:buNone/>
            </a:pPr>
            <a:r>
              <a:rPr lang="en-US" sz="2400" b="0"/>
              <a:t>customer the maximum price they are willing to pay.</a:t>
            </a:r>
            <a:endParaRPr sz="2400"/>
          </a:p>
        </p:txBody>
      </p:sp>
      <p:sp>
        <p:nvSpPr>
          <p:cNvPr id="557" name="Google Shape;557;p37"/>
          <p:cNvSpPr/>
          <p:nvPr/>
        </p:nvSpPr>
        <p:spPr>
          <a:xfrm>
            <a:off x="114147" y="1131202"/>
            <a:ext cx="6012154" cy="462321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61"/>
        <p:cNvGrpSpPr/>
        <p:nvPr/>
      </p:nvGrpSpPr>
      <p:grpSpPr>
        <a:xfrm>
          <a:off x="0" y="0"/>
          <a:ext cx="0" cy="0"/>
          <a:chOff x="0" y="0"/>
          <a:chExt cx="0" cy="0"/>
        </a:xfrm>
      </p:grpSpPr>
      <p:sp>
        <p:nvSpPr>
          <p:cNvPr id="562" name="Google Shape;562;p38"/>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38"/>
          <p:cNvSpPr txBox="1"/>
          <p:nvPr/>
        </p:nvSpPr>
        <p:spPr>
          <a:xfrm>
            <a:off x="467600" y="1952250"/>
            <a:ext cx="10598700" cy="2687100"/>
          </a:xfrm>
          <a:prstGeom prst="rect">
            <a:avLst/>
          </a:prstGeom>
          <a:noFill/>
          <a:ln>
            <a:noFill/>
          </a:ln>
        </p:spPr>
        <p:txBody>
          <a:bodyPr spcFirstLastPara="1" wrap="square" lIns="0" tIns="0" rIns="0" bIns="0" anchor="t" anchorCtr="0">
            <a:noAutofit/>
          </a:bodyPr>
          <a:lstStyle/>
          <a:p>
            <a:pPr marL="12700" marR="5080" lvl="0" indent="0" algn="l" rtl="0">
              <a:lnSpc>
                <a:spcPct val="114583"/>
              </a:lnSpc>
              <a:spcBef>
                <a:spcPts val="0"/>
              </a:spcBef>
              <a:spcAft>
                <a:spcPts val="0"/>
              </a:spcAft>
              <a:buNone/>
            </a:pPr>
            <a:r>
              <a:rPr lang="en-US" sz="4800" b="1">
                <a:solidFill>
                  <a:srgbClr val="FFFFFF"/>
                </a:solidFill>
                <a:latin typeface="Verdana"/>
                <a:ea typeface="Verdana"/>
                <a:cs typeface="Verdana"/>
                <a:sym typeface="Verdana"/>
              </a:rPr>
              <a:t>Pricing and	Financial	Aid in Today’s	 Changing Landscape</a:t>
            </a:r>
            <a:endParaRPr sz="4800">
              <a:solidFill>
                <a:schemeClr val="dk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9"/>
          <p:cNvSpPr txBox="1"/>
          <p:nvPr/>
        </p:nvSpPr>
        <p:spPr>
          <a:xfrm>
            <a:off x="368300" y="316419"/>
            <a:ext cx="10579100" cy="838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0" b="1">
                <a:solidFill>
                  <a:srgbClr val="00BCDD"/>
                </a:solidFill>
                <a:latin typeface="Verdana"/>
                <a:ea typeface="Verdana"/>
                <a:cs typeface="Verdana"/>
                <a:sym typeface="Verdana"/>
              </a:rPr>
              <a:t>The 	Future of Financial Aid</a:t>
            </a:r>
            <a:endParaRPr sz="5000">
              <a:solidFill>
                <a:schemeClr val="dk1"/>
              </a:solidFill>
              <a:latin typeface="Verdana"/>
              <a:ea typeface="Verdana"/>
              <a:cs typeface="Verdana"/>
              <a:sym typeface="Verdana"/>
            </a:endParaRPr>
          </a:p>
        </p:txBody>
      </p:sp>
      <p:sp>
        <p:nvSpPr>
          <p:cNvPr id="569" name="Google Shape;569;p39"/>
          <p:cNvSpPr txBox="1"/>
          <p:nvPr/>
        </p:nvSpPr>
        <p:spPr>
          <a:xfrm>
            <a:off x="368300" y="1354300"/>
            <a:ext cx="11672400" cy="4255800"/>
          </a:xfrm>
          <a:prstGeom prst="rect">
            <a:avLst/>
          </a:prstGeom>
          <a:noFill/>
          <a:ln>
            <a:noFill/>
          </a:ln>
        </p:spPr>
        <p:txBody>
          <a:bodyPr spcFirstLastPara="1" wrap="square" lIns="0" tIns="0" rIns="0" bIns="0" anchor="t" anchorCtr="0">
            <a:noAutofit/>
          </a:bodyPr>
          <a:lstStyle/>
          <a:p>
            <a:pPr marL="462915" marR="205104" lvl="0" indent="-450850" algn="l" rtl="0">
              <a:lnSpc>
                <a:spcPct val="107407"/>
              </a:lnSpc>
              <a:spcBef>
                <a:spcPts val="0"/>
              </a:spcBef>
              <a:spcAft>
                <a:spcPts val="0"/>
              </a:spcAft>
              <a:buNone/>
            </a:pPr>
            <a:r>
              <a:rPr lang="en-US" sz="2400">
                <a:solidFill>
                  <a:srgbClr val="AA0072"/>
                </a:solidFill>
                <a:latin typeface="Verdana"/>
                <a:ea typeface="Verdana"/>
                <a:cs typeface="Verdana"/>
                <a:sym typeface="Verdana"/>
              </a:rPr>
              <a:t>+	</a:t>
            </a:r>
            <a:r>
              <a:rPr lang="en-US" sz="2400">
                <a:solidFill>
                  <a:srgbClr val="231F20"/>
                </a:solidFill>
                <a:latin typeface="Verdana"/>
                <a:ea typeface="Verdana"/>
                <a:cs typeface="Verdana"/>
                <a:sym typeface="Verdana"/>
              </a:rPr>
              <a:t>Independent school discount rate* was 17.5% according to NBOA (*FA, scholarships, and remission, 2016-17)</a:t>
            </a:r>
            <a:endParaRPr sz="2400">
              <a:solidFill>
                <a:schemeClr val="dk1"/>
              </a:solidFill>
              <a:latin typeface="Verdana"/>
              <a:ea typeface="Verdana"/>
              <a:cs typeface="Verdana"/>
              <a:sym typeface="Verdana"/>
            </a:endParaRPr>
          </a:p>
          <a:p>
            <a:pPr marL="12700" marR="0" lvl="0" indent="0" algn="l" rtl="0">
              <a:lnSpc>
                <a:spcPct val="100000"/>
              </a:lnSpc>
              <a:spcBef>
                <a:spcPts val="1120"/>
              </a:spcBef>
              <a:spcAft>
                <a:spcPts val="0"/>
              </a:spcAft>
              <a:buNone/>
            </a:pPr>
            <a:r>
              <a:rPr lang="en-US" sz="2400">
                <a:solidFill>
                  <a:srgbClr val="00BCDD"/>
                </a:solidFill>
                <a:latin typeface="Verdana"/>
                <a:ea typeface="Verdana"/>
                <a:cs typeface="Verdana"/>
                <a:sym typeface="Verdana"/>
              </a:rPr>
              <a:t>+	</a:t>
            </a:r>
            <a:r>
              <a:rPr lang="en-US" sz="2400">
                <a:solidFill>
                  <a:srgbClr val="231F20"/>
                </a:solidFill>
                <a:latin typeface="Verdana"/>
                <a:ea typeface="Verdana"/>
                <a:cs typeface="Verdana"/>
                <a:sym typeface="Verdana"/>
              </a:rPr>
              <a:t>The college bellwether</a:t>
            </a:r>
            <a:endParaRPr sz="2400">
              <a:solidFill>
                <a:schemeClr val="dk1"/>
              </a:solidFill>
              <a:latin typeface="Verdana"/>
              <a:ea typeface="Verdana"/>
              <a:cs typeface="Verdana"/>
              <a:sym typeface="Verdana"/>
            </a:endParaRPr>
          </a:p>
          <a:p>
            <a:pPr marL="733425" marR="0" lvl="0" indent="-212725" algn="l" rtl="0">
              <a:lnSpc>
                <a:spcPct val="100000"/>
              </a:lnSpc>
              <a:spcBef>
                <a:spcPts val="125"/>
              </a:spcBef>
              <a:spcAft>
                <a:spcPts val="0"/>
              </a:spcAft>
              <a:buClr>
                <a:srgbClr val="231F20"/>
              </a:buClr>
              <a:buSzPts val="2400"/>
              <a:buFont typeface="Verdana"/>
              <a:buChar char="•"/>
            </a:pPr>
            <a:r>
              <a:rPr lang="en-US" sz="2400">
                <a:solidFill>
                  <a:srgbClr val="231F20"/>
                </a:solidFill>
                <a:latin typeface="Verdana"/>
                <a:ea typeface="Verdana"/>
                <a:cs typeface="Verdana"/>
                <a:sym typeface="Verdana"/>
              </a:rPr>
              <a:t>86% of first time freshmen received some kind of aid (2014-15)</a:t>
            </a:r>
            <a:endParaRPr sz="2400">
              <a:solidFill>
                <a:schemeClr val="dk1"/>
              </a:solidFill>
              <a:latin typeface="Verdana"/>
              <a:ea typeface="Verdana"/>
              <a:cs typeface="Verdana"/>
              <a:sym typeface="Verdana"/>
            </a:endParaRPr>
          </a:p>
          <a:p>
            <a:pPr marL="733425" marR="446405" lvl="0" indent="-212725" algn="l" rtl="0">
              <a:lnSpc>
                <a:spcPct val="107407"/>
              </a:lnSpc>
              <a:spcBef>
                <a:spcPts val="505"/>
              </a:spcBef>
              <a:spcAft>
                <a:spcPts val="0"/>
              </a:spcAft>
              <a:buClr>
                <a:srgbClr val="231F20"/>
              </a:buClr>
              <a:buSzPts val="2400"/>
              <a:buFont typeface="Verdana"/>
              <a:buChar char="•"/>
            </a:pPr>
            <a:r>
              <a:rPr lang="en-US" sz="2400">
                <a:solidFill>
                  <a:srgbClr val="231F20"/>
                </a:solidFill>
                <a:latin typeface="Verdana"/>
                <a:ea typeface="Verdana"/>
                <a:cs typeface="Verdana"/>
                <a:sym typeface="Verdana"/>
              </a:rPr>
              <a:t>Total grant dollars equal nearly 50% of gross tuition/fee revenue for first time (2017-18)</a:t>
            </a:r>
            <a:endParaRPr sz="2400">
              <a:solidFill>
                <a:schemeClr val="dk1"/>
              </a:solidFill>
              <a:latin typeface="Verdana"/>
              <a:ea typeface="Verdana"/>
              <a:cs typeface="Verdana"/>
              <a:sym typeface="Verdana"/>
            </a:endParaRPr>
          </a:p>
          <a:p>
            <a:pPr marL="462915" marR="1425575" lvl="0" indent="-450850" algn="just" rtl="0">
              <a:lnSpc>
                <a:spcPct val="107407"/>
              </a:lnSpc>
              <a:spcBef>
                <a:spcPts val="1500"/>
              </a:spcBef>
              <a:spcAft>
                <a:spcPts val="0"/>
              </a:spcAft>
              <a:buNone/>
            </a:pPr>
            <a:r>
              <a:rPr lang="en-US" sz="2400">
                <a:solidFill>
                  <a:srgbClr val="F57E24"/>
                </a:solidFill>
                <a:latin typeface="Verdana"/>
                <a:ea typeface="Verdana"/>
                <a:cs typeface="Verdana"/>
                <a:sym typeface="Verdana"/>
              </a:rPr>
              <a:t>+  </a:t>
            </a:r>
            <a:r>
              <a:rPr lang="en-US" sz="2400">
                <a:solidFill>
                  <a:srgbClr val="231F20"/>
                </a:solidFill>
                <a:latin typeface="Verdana"/>
                <a:ea typeface="Verdana"/>
                <a:cs typeface="Verdana"/>
                <a:sym typeface="Verdana"/>
              </a:rPr>
              <a:t>Growing inequality in the U.S. has dramatically impacted retail. The bottom 90% has only 20% of the wealth, while the top 1% has upped its share to 40%</a:t>
            </a:r>
            <a:endParaRPr sz="2400">
              <a:solidFill>
                <a:schemeClr val="dk1"/>
              </a:solidFill>
              <a:latin typeface="Verdana"/>
              <a:ea typeface="Verdana"/>
              <a:cs typeface="Verdana"/>
              <a:sym typeface="Verdana"/>
            </a:endParaRPr>
          </a:p>
          <a:p>
            <a:pPr marL="0" marR="5080" lvl="0" indent="0" algn="r" rtl="0">
              <a:lnSpc>
                <a:spcPct val="100000"/>
              </a:lnSpc>
              <a:spcBef>
                <a:spcPts val="1745"/>
              </a:spcBef>
              <a:spcAft>
                <a:spcPts val="0"/>
              </a:spcAft>
              <a:buNone/>
            </a:pPr>
            <a:r>
              <a:rPr lang="en-US" sz="1800">
                <a:solidFill>
                  <a:srgbClr val="231F20"/>
                </a:solidFill>
                <a:latin typeface="Verdana"/>
                <a:ea typeface="Verdana"/>
                <a:cs typeface="Verdana"/>
                <a:sym typeface="Verdana"/>
              </a:rPr>
              <a:t>Sources: Axios; Christensen Institute, NACUBO</a:t>
            </a:r>
            <a:endParaRPr sz="1800">
              <a:solidFill>
                <a:schemeClr val="dk1"/>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40"/>
          <p:cNvSpPr txBox="1"/>
          <p:nvPr/>
        </p:nvSpPr>
        <p:spPr>
          <a:xfrm>
            <a:off x="164000" y="333975"/>
            <a:ext cx="11835000" cy="736500"/>
          </a:xfrm>
          <a:prstGeom prst="rect">
            <a:avLst/>
          </a:prstGeom>
          <a:noFill/>
          <a:ln>
            <a:noFill/>
          </a:ln>
        </p:spPr>
        <p:txBody>
          <a:bodyPr spcFirstLastPara="1" wrap="square" lIns="0" tIns="0" rIns="0" bIns="0" anchor="t" anchorCtr="0">
            <a:noAutofit/>
          </a:bodyPr>
          <a:lstStyle/>
          <a:p>
            <a:pPr marL="12700" marR="0" lvl="0" indent="0" algn="l" rtl="0">
              <a:lnSpc>
                <a:spcPct val="118620"/>
              </a:lnSpc>
              <a:spcBef>
                <a:spcPts val="0"/>
              </a:spcBef>
              <a:spcAft>
                <a:spcPts val="0"/>
              </a:spcAft>
              <a:buNone/>
            </a:pPr>
            <a:r>
              <a:rPr lang="en-US" sz="5000" b="1">
                <a:solidFill>
                  <a:srgbClr val="00BCDD"/>
                </a:solidFill>
                <a:latin typeface="Verdana"/>
                <a:ea typeface="Verdana"/>
                <a:cs typeface="Verdana"/>
                <a:sym typeface="Verdana"/>
              </a:rPr>
              <a:t>How	to	Structure Financial Aid?</a:t>
            </a:r>
            <a:endParaRPr sz="5000">
              <a:solidFill>
                <a:schemeClr val="dk1"/>
              </a:solidFill>
              <a:latin typeface="Verdana"/>
              <a:ea typeface="Verdana"/>
              <a:cs typeface="Verdana"/>
              <a:sym typeface="Verdana"/>
            </a:endParaRPr>
          </a:p>
        </p:txBody>
      </p:sp>
      <p:sp>
        <p:nvSpPr>
          <p:cNvPr id="575" name="Google Shape;575;p40"/>
          <p:cNvSpPr txBox="1">
            <a:spLocks noGrp="1"/>
          </p:cNvSpPr>
          <p:nvPr>
            <p:ph type="body" idx="1"/>
          </p:nvPr>
        </p:nvSpPr>
        <p:spPr>
          <a:xfrm>
            <a:off x="384328" y="1218564"/>
            <a:ext cx="11423343" cy="4330700"/>
          </a:xfrm>
          <a:prstGeom prst="rect">
            <a:avLst/>
          </a:prstGeom>
          <a:noFill/>
          <a:ln>
            <a:noFill/>
          </a:ln>
        </p:spPr>
        <p:txBody>
          <a:bodyPr spcFirstLastPara="1" wrap="square" lIns="0" tIns="81975" rIns="0" bIns="0" anchor="t" anchorCtr="0">
            <a:noAutofit/>
          </a:bodyPr>
          <a:lstStyle/>
          <a:p>
            <a:pPr marL="0" lvl="0" indent="0" algn="l" rtl="0">
              <a:lnSpc>
                <a:spcPct val="100000"/>
              </a:lnSpc>
              <a:spcBef>
                <a:spcPts val="0"/>
              </a:spcBef>
              <a:spcAft>
                <a:spcPts val="0"/>
              </a:spcAft>
              <a:buNone/>
            </a:pPr>
            <a:r>
              <a:rPr lang="en-US" sz="2400" b="0">
                <a:solidFill>
                  <a:srgbClr val="AA0072"/>
                </a:solidFill>
              </a:rPr>
              <a:t>+ </a:t>
            </a:r>
            <a:r>
              <a:rPr lang="en-US" sz="2400" b="0"/>
              <a:t>Traditional need-only tuition aid</a:t>
            </a:r>
            <a:endParaRPr sz="2400"/>
          </a:p>
          <a:p>
            <a:pPr marL="0" lvl="0" indent="0" algn="l" rtl="0">
              <a:lnSpc>
                <a:spcPct val="100000"/>
              </a:lnSpc>
              <a:spcBef>
                <a:spcPts val="1380"/>
              </a:spcBef>
              <a:spcAft>
                <a:spcPts val="0"/>
              </a:spcAft>
              <a:buNone/>
            </a:pPr>
            <a:r>
              <a:rPr lang="en-US" sz="2400" b="0">
                <a:solidFill>
                  <a:srgbClr val="00BCDD"/>
                </a:solidFill>
              </a:rPr>
              <a:t>+ </a:t>
            </a:r>
            <a:r>
              <a:rPr lang="en-US" sz="2400" b="0"/>
              <a:t>Flex tuition – based on ability</a:t>
            </a:r>
            <a:endParaRPr sz="2400"/>
          </a:p>
          <a:p>
            <a:pPr marL="0" lvl="0" indent="0" algn="l" rtl="0">
              <a:lnSpc>
                <a:spcPct val="100000"/>
              </a:lnSpc>
              <a:spcBef>
                <a:spcPts val="1380"/>
              </a:spcBef>
              <a:spcAft>
                <a:spcPts val="0"/>
              </a:spcAft>
              <a:buNone/>
            </a:pPr>
            <a:r>
              <a:rPr lang="en-US" sz="2400" b="0">
                <a:solidFill>
                  <a:srgbClr val="F57E24"/>
                </a:solidFill>
              </a:rPr>
              <a:t>+ </a:t>
            </a:r>
            <a:r>
              <a:rPr lang="en-US" sz="2400" b="0"/>
              <a:t>Cut the list price and dramatically scale back aid</a:t>
            </a:r>
            <a:endParaRPr sz="2400"/>
          </a:p>
          <a:p>
            <a:pPr marL="371475" marR="2953385" lvl="0" indent="-371475" algn="l" rtl="0">
              <a:lnSpc>
                <a:spcPct val="106451"/>
              </a:lnSpc>
              <a:spcBef>
                <a:spcPts val="1839"/>
              </a:spcBef>
              <a:spcAft>
                <a:spcPts val="0"/>
              </a:spcAft>
              <a:buNone/>
            </a:pPr>
            <a:r>
              <a:rPr lang="en-US" sz="2400" b="0">
                <a:solidFill>
                  <a:srgbClr val="007DA4"/>
                </a:solidFill>
              </a:rPr>
              <a:t>+ </a:t>
            </a:r>
            <a:r>
              <a:rPr lang="en-US" sz="2400" b="0"/>
              <a:t>Offer a mix of traditional need-based aid and merit scholarships</a:t>
            </a:r>
            <a:endParaRPr sz="2400"/>
          </a:p>
          <a:p>
            <a:pPr marL="0" lvl="0" indent="0" algn="l" rtl="0">
              <a:lnSpc>
                <a:spcPct val="100000"/>
              </a:lnSpc>
              <a:spcBef>
                <a:spcPts val="1340"/>
              </a:spcBef>
              <a:spcAft>
                <a:spcPts val="0"/>
              </a:spcAft>
              <a:buNone/>
            </a:pPr>
            <a:r>
              <a:rPr lang="en-US" sz="2400" b="0">
                <a:solidFill>
                  <a:srgbClr val="E9D05D"/>
                </a:solidFill>
              </a:rPr>
              <a:t>+ </a:t>
            </a:r>
            <a:r>
              <a:rPr lang="en-US" sz="2400" b="0"/>
              <a:t>Need-based aid for full cost of attendance</a:t>
            </a:r>
            <a:br>
              <a:rPr lang="en-US" sz="2400" b="0"/>
            </a:br>
            <a:endParaRPr sz="2400"/>
          </a:p>
          <a:p>
            <a:pPr marL="0" lvl="0" indent="0" algn="l" rtl="0">
              <a:lnSpc>
                <a:spcPct val="118548"/>
              </a:lnSpc>
              <a:spcBef>
                <a:spcPts val="1380"/>
              </a:spcBef>
              <a:spcAft>
                <a:spcPts val="0"/>
              </a:spcAft>
              <a:buNone/>
            </a:pPr>
            <a:r>
              <a:rPr lang="en-US" sz="2400"/>
              <a:t>Needs to start with the mission and have strategic direction</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p:nvPr/>
        </p:nvSpPr>
        <p:spPr>
          <a:xfrm>
            <a:off x="368300" y="329125"/>
            <a:ext cx="10541100" cy="812700"/>
          </a:xfrm>
          <a:prstGeom prst="rect">
            <a:avLst/>
          </a:prstGeom>
          <a:noFill/>
          <a:ln>
            <a:noFill/>
          </a:ln>
        </p:spPr>
        <p:txBody>
          <a:bodyPr spcFirstLastPara="1" wrap="square" lIns="0" tIns="0" rIns="0" bIns="0" anchor="t" anchorCtr="0">
            <a:noAutofit/>
          </a:bodyPr>
          <a:lstStyle/>
          <a:p>
            <a:pPr marL="12700" marR="0" lvl="0" indent="0" algn="l" rtl="0">
              <a:lnSpc>
                <a:spcPct val="118593"/>
              </a:lnSpc>
              <a:spcBef>
                <a:spcPts val="0"/>
              </a:spcBef>
              <a:spcAft>
                <a:spcPts val="0"/>
              </a:spcAft>
              <a:buNone/>
            </a:pPr>
            <a:r>
              <a:rPr lang="en-US" sz="5000" b="1">
                <a:solidFill>
                  <a:srgbClr val="00BCDD"/>
                </a:solidFill>
                <a:latin typeface="Verdana"/>
                <a:ea typeface="Verdana"/>
                <a:cs typeface="Verdana"/>
                <a:sym typeface="Verdana"/>
              </a:rPr>
              <a:t>NBOA /	EMA Partnership</a:t>
            </a:r>
            <a:endParaRPr sz="5000">
              <a:solidFill>
                <a:schemeClr val="dk1"/>
              </a:solidFill>
              <a:latin typeface="Verdana"/>
              <a:ea typeface="Verdana"/>
              <a:cs typeface="Verdana"/>
              <a:sym typeface="Verdana"/>
            </a:endParaRPr>
          </a:p>
        </p:txBody>
      </p:sp>
      <p:sp>
        <p:nvSpPr>
          <p:cNvPr id="94" name="Google Shape;94;p14"/>
          <p:cNvSpPr txBox="1"/>
          <p:nvPr/>
        </p:nvSpPr>
        <p:spPr>
          <a:xfrm>
            <a:off x="228700" y="1481750"/>
            <a:ext cx="11302500" cy="42273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700" b="1">
                <a:solidFill>
                  <a:srgbClr val="231F20"/>
                </a:solidFill>
                <a:latin typeface="Verdana"/>
                <a:ea typeface="Verdana"/>
                <a:cs typeface="Verdana"/>
                <a:sym typeface="Verdana"/>
              </a:rPr>
              <a:t>Explore issues related to:</a:t>
            </a:r>
            <a:endParaRPr sz="2700">
              <a:solidFill>
                <a:schemeClr val="dk1"/>
              </a:solidFill>
              <a:latin typeface="Verdana"/>
              <a:ea typeface="Verdana"/>
              <a:cs typeface="Verdana"/>
              <a:sym typeface="Verdana"/>
            </a:endParaRPr>
          </a:p>
          <a:p>
            <a:pPr marL="12700" marR="0" lvl="0" indent="0" algn="l" rtl="0">
              <a:lnSpc>
                <a:spcPct val="100000"/>
              </a:lnSpc>
              <a:spcBef>
                <a:spcPts val="1260"/>
              </a:spcBef>
              <a:spcAft>
                <a:spcPts val="0"/>
              </a:spcAft>
              <a:buNone/>
            </a:pPr>
            <a:r>
              <a:rPr lang="en-US" sz="2700">
                <a:solidFill>
                  <a:srgbClr val="AA0072"/>
                </a:solidFill>
                <a:latin typeface="Verdana"/>
                <a:ea typeface="Verdana"/>
                <a:cs typeface="Verdana"/>
                <a:sym typeface="Verdana"/>
              </a:rPr>
              <a:t>+ </a:t>
            </a:r>
            <a:r>
              <a:rPr lang="en-US" sz="2700">
                <a:solidFill>
                  <a:srgbClr val="231F20"/>
                </a:solidFill>
                <a:latin typeface="Verdana"/>
                <a:ea typeface="Verdana"/>
                <a:cs typeface="Verdana"/>
                <a:sym typeface="Verdana"/>
              </a:rPr>
              <a:t>Financial aid</a:t>
            </a:r>
            <a:endParaRPr sz="2700">
              <a:solidFill>
                <a:schemeClr val="dk1"/>
              </a:solidFill>
              <a:latin typeface="Verdana"/>
              <a:ea typeface="Verdana"/>
              <a:cs typeface="Verdana"/>
              <a:sym typeface="Verdana"/>
            </a:endParaRPr>
          </a:p>
          <a:p>
            <a:pPr marL="12700" marR="0" lvl="0" indent="0" algn="l" rtl="0">
              <a:lnSpc>
                <a:spcPct val="100000"/>
              </a:lnSpc>
              <a:spcBef>
                <a:spcPts val="1260"/>
              </a:spcBef>
              <a:spcAft>
                <a:spcPts val="0"/>
              </a:spcAft>
              <a:buNone/>
            </a:pPr>
            <a:r>
              <a:rPr lang="en-US" sz="2700">
                <a:solidFill>
                  <a:srgbClr val="00BCDD"/>
                </a:solidFill>
                <a:latin typeface="Verdana"/>
                <a:ea typeface="Verdana"/>
                <a:cs typeface="Verdana"/>
                <a:sym typeface="Verdana"/>
              </a:rPr>
              <a:t>+ </a:t>
            </a:r>
            <a:r>
              <a:rPr lang="en-US" sz="2700">
                <a:solidFill>
                  <a:srgbClr val="231F20"/>
                </a:solidFill>
                <a:latin typeface="Verdana"/>
                <a:ea typeface="Verdana"/>
                <a:cs typeface="Verdana"/>
                <a:sym typeface="Verdana"/>
              </a:rPr>
              <a:t>Current market conditions</a:t>
            </a:r>
            <a:endParaRPr sz="2700">
              <a:solidFill>
                <a:schemeClr val="dk1"/>
              </a:solidFill>
              <a:latin typeface="Verdana"/>
              <a:ea typeface="Verdana"/>
              <a:cs typeface="Verdana"/>
              <a:sym typeface="Verdana"/>
            </a:endParaRPr>
          </a:p>
          <a:p>
            <a:pPr marL="12700" marR="0" lvl="0" indent="0" algn="l" rtl="0">
              <a:lnSpc>
                <a:spcPct val="100000"/>
              </a:lnSpc>
              <a:spcBef>
                <a:spcPts val="1260"/>
              </a:spcBef>
              <a:spcAft>
                <a:spcPts val="0"/>
              </a:spcAft>
              <a:buNone/>
            </a:pPr>
            <a:r>
              <a:rPr lang="en-US" sz="2700">
                <a:solidFill>
                  <a:srgbClr val="F57E24"/>
                </a:solidFill>
                <a:latin typeface="Verdana"/>
                <a:ea typeface="Verdana"/>
                <a:cs typeface="Verdana"/>
                <a:sym typeface="Verdana"/>
              </a:rPr>
              <a:t>+ </a:t>
            </a:r>
            <a:r>
              <a:rPr lang="en-US" sz="2700">
                <a:solidFill>
                  <a:srgbClr val="231F20"/>
                </a:solidFill>
                <a:latin typeface="Verdana"/>
                <a:ea typeface="Verdana"/>
                <a:cs typeface="Verdana"/>
                <a:sym typeface="Verdana"/>
              </a:rPr>
              <a:t>Pricing</a:t>
            </a:r>
            <a:endParaRPr sz="2700">
              <a:solidFill>
                <a:schemeClr val="dk1"/>
              </a:solidFill>
              <a:latin typeface="Verdana"/>
              <a:ea typeface="Verdana"/>
              <a:cs typeface="Verdana"/>
              <a:sym typeface="Verdana"/>
            </a:endParaRPr>
          </a:p>
          <a:p>
            <a:pPr marL="12700" marR="0" lvl="0" indent="0" algn="l" rtl="0">
              <a:lnSpc>
                <a:spcPct val="100000"/>
              </a:lnSpc>
              <a:spcBef>
                <a:spcPts val="1260"/>
              </a:spcBef>
              <a:spcAft>
                <a:spcPts val="0"/>
              </a:spcAft>
              <a:buNone/>
            </a:pPr>
            <a:r>
              <a:rPr lang="en-US" sz="2700">
                <a:solidFill>
                  <a:srgbClr val="007DA4"/>
                </a:solidFill>
                <a:latin typeface="Verdana"/>
                <a:ea typeface="Verdana"/>
                <a:cs typeface="Verdana"/>
                <a:sym typeface="Verdana"/>
              </a:rPr>
              <a:t>+ </a:t>
            </a:r>
            <a:r>
              <a:rPr lang="en-US" sz="2700">
                <a:solidFill>
                  <a:srgbClr val="231F20"/>
                </a:solidFill>
                <a:latin typeface="Verdana"/>
                <a:ea typeface="Verdana"/>
                <a:cs typeface="Verdana"/>
                <a:sym typeface="Verdana"/>
              </a:rPr>
              <a:t>Enrollment</a:t>
            </a:r>
            <a:endParaRPr sz="2700">
              <a:solidFill>
                <a:schemeClr val="dk1"/>
              </a:solidFill>
              <a:latin typeface="Verdana"/>
              <a:ea typeface="Verdana"/>
              <a:cs typeface="Verdana"/>
              <a:sym typeface="Verdana"/>
            </a:endParaRPr>
          </a:p>
          <a:p>
            <a:pPr marL="355600" marR="5080" lvl="0" indent="-343535" algn="l" rtl="0">
              <a:lnSpc>
                <a:spcPct val="107407"/>
              </a:lnSpc>
              <a:spcBef>
                <a:spcPts val="1639"/>
              </a:spcBef>
              <a:spcAft>
                <a:spcPts val="0"/>
              </a:spcAft>
              <a:buNone/>
            </a:pPr>
            <a:r>
              <a:rPr lang="en-US" sz="2700">
                <a:solidFill>
                  <a:srgbClr val="F57E24"/>
                </a:solidFill>
                <a:latin typeface="Verdana"/>
                <a:ea typeface="Verdana"/>
                <a:cs typeface="Verdana"/>
                <a:sym typeface="Verdana"/>
              </a:rPr>
              <a:t>+ </a:t>
            </a:r>
            <a:r>
              <a:rPr lang="en-US" sz="2700">
                <a:solidFill>
                  <a:srgbClr val="231F20"/>
                </a:solidFill>
                <a:latin typeface="Verdana"/>
                <a:ea typeface="Verdana"/>
                <a:cs typeface="Verdana"/>
                <a:sym typeface="Verdana"/>
              </a:rPr>
              <a:t>Accessibility and affordability trends to help independent schools identify their most viable path forward amid dynamic change</a:t>
            </a:r>
            <a:endParaRPr sz="2700">
              <a:solidFill>
                <a:schemeClr val="dk1"/>
              </a:solidFill>
              <a:latin typeface="Verdana"/>
              <a:ea typeface="Verdana"/>
              <a:cs typeface="Verdana"/>
              <a:sym typeface="Verdana"/>
            </a:endParaRPr>
          </a:p>
        </p:txBody>
      </p:sp>
      <p:sp>
        <p:nvSpPr>
          <p:cNvPr id="95" name="Google Shape;95;p14"/>
          <p:cNvSpPr/>
          <p:nvPr/>
        </p:nvSpPr>
        <p:spPr>
          <a:xfrm>
            <a:off x="6097180" y="1371600"/>
            <a:ext cx="5713514" cy="260604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41"/>
          <p:cNvPicPr preferRelativeResize="0"/>
          <p:nvPr/>
        </p:nvPicPr>
        <p:blipFill>
          <a:blip r:embed="rId3">
            <a:alphaModFix/>
          </a:blip>
          <a:stretch>
            <a:fillRect/>
          </a:stretch>
        </p:blipFill>
        <p:spPr>
          <a:xfrm>
            <a:off x="7071825" y="53975"/>
            <a:ext cx="4413550" cy="5706576"/>
          </a:xfrm>
          <a:prstGeom prst="rect">
            <a:avLst/>
          </a:prstGeom>
          <a:noFill/>
          <a:ln>
            <a:noFill/>
          </a:ln>
        </p:spPr>
      </p:pic>
      <p:sp>
        <p:nvSpPr>
          <p:cNvPr id="581" name="Google Shape;581;p41"/>
          <p:cNvSpPr txBox="1">
            <a:spLocks noGrp="1"/>
          </p:cNvSpPr>
          <p:nvPr>
            <p:ph type="title"/>
          </p:nvPr>
        </p:nvSpPr>
        <p:spPr>
          <a:xfrm>
            <a:off x="368250" y="465201"/>
            <a:ext cx="11455500" cy="993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200"/>
              <a:t>November/December 2018</a:t>
            </a:r>
            <a:endParaRPr sz="3200"/>
          </a:p>
          <a:p>
            <a:pPr marL="0" lvl="0" indent="0" algn="l" rtl="0">
              <a:spcBef>
                <a:spcPts val="0"/>
              </a:spcBef>
              <a:spcAft>
                <a:spcPts val="0"/>
              </a:spcAft>
              <a:buNone/>
            </a:pPr>
            <a:r>
              <a:rPr lang="en-US" sz="3200"/>
              <a:t>NBOA Magazine</a:t>
            </a:r>
            <a:endParaRPr sz="3200"/>
          </a:p>
          <a:p>
            <a:pPr marL="0" lvl="0" indent="0" algn="l" rtl="0">
              <a:spcBef>
                <a:spcPts val="0"/>
              </a:spcBef>
              <a:spcAft>
                <a:spcPts val="0"/>
              </a:spcAft>
              <a:buNone/>
            </a:pPr>
            <a:endParaRPr sz="3200"/>
          </a:p>
          <a:p>
            <a:pPr marL="0" lvl="0" indent="0" algn="l" rtl="0">
              <a:spcBef>
                <a:spcPts val="0"/>
              </a:spcBef>
              <a:spcAft>
                <a:spcPts val="0"/>
              </a:spcAft>
              <a:buNone/>
            </a:pPr>
            <a:endParaRPr sz="3200"/>
          </a:p>
        </p:txBody>
      </p:sp>
      <p:sp>
        <p:nvSpPr>
          <p:cNvPr id="582" name="Google Shape;582;p41"/>
          <p:cNvSpPr txBox="1">
            <a:spLocks noGrp="1"/>
          </p:cNvSpPr>
          <p:nvPr>
            <p:ph type="title"/>
          </p:nvPr>
        </p:nvSpPr>
        <p:spPr>
          <a:xfrm>
            <a:off x="942500" y="1896675"/>
            <a:ext cx="5248800" cy="81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a:t>Case Study:</a:t>
            </a:r>
            <a:r>
              <a:rPr lang="en-US"/>
              <a:t> </a:t>
            </a:r>
            <a:endParaRPr/>
          </a:p>
          <a:p>
            <a:pPr marL="0" lvl="0" indent="0" algn="l" rtl="0">
              <a:spcBef>
                <a:spcPts val="0"/>
              </a:spcBef>
              <a:spcAft>
                <a:spcPts val="0"/>
              </a:spcAft>
              <a:buNone/>
            </a:pPr>
            <a:r>
              <a:rPr lang="en-US"/>
              <a:t>Saint John’s Preparatory School</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2"/>
          <p:cNvSpPr txBox="1">
            <a:spLocks noGrp="1"/>
          </p:cNvSpPr>
          <p:nvPr>
            <p:ph type="title"/>
          </p:nvPr>
        </p:nvSpPr>
        <p:spPr>
          <a:xfrm>
            <a:off x="368300" y="329119"/>
            <a:ext cx="11455500" cy="81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a:t>Case Study:</a:t>
            </a:r>
            <a:r>
              <a:rPr lang="en-US"/>
              <a:t> </a:t>
            </a:r>
            <a:endParaRPr/>
          </a:p>
          <a:p>
            <a:pPr marL="0" lvl="0" indent="0" algn="l" rtl="0">
              <a:spcBef>
                <a:spcPts val="0"/>
              </a:spcBef>
              <a:spcAft>
                <a:spcPts val="0"/>
              </a:spcAft>
              <a:buNone/>
            </a:pPr>
            <a:r>
              <a:rPr lang="en-US"/>
              <a:t>Saint John’s Preparatory School</a:t>
            </a:r>
            <a:endParaRPr/>
          </a:p>
        </p:txBody>
      </p:sp>
      <p:sp>
        <p:nvSpPr>
          <p:cNvPr id="588" name="Google Shape;588;p42"/>
          <p:cNvSpPr txBox="1"/>
          <p:nvPr/>
        </p:nvSpPr>
        <p:spPr>
          <a:xfrm>
            <a:off x="414850" y="2230725"/>
            <a:ext cx="7202100" cy="34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Verdana"/>
                <a:ea typeface="Verdana"/>
                <a:cs typeface="Verdana"/>
                <a:sym typeface="Verdana"/>
              </a:rPr>
              <a:t>Location:</a:t>
            </a:r>
            <a:r>
              <a:rPr lang="en-US" sz="2400">
                <a:latin typeface="Verdana"/>
                <a:ea typeface="Verdana"/>
                <a:cs typeface="Verdana"/>
                <a:sym typeface="Verdana"/>
              </a:rPr>
              <a:t>		Collegeville, Minnesota</a:t>
            </a:r>
            <a:br>
              <a:rPr lang="en-US" sz="2400">
                <a:latin typeface="Verdana"/>
                <a:ea typeface="Verdana"/>
                <a:cs typeface="Verdana"/>
                <a:sym typeface="Verdana"/>
              </a:rPr>
            </a:br>
            <a:r>
              <a:rPr lang="en-US" sz="2400" b="1">
                <a:latin typeface="Verdana"/>
                <a:ea typeface="Verdana"/>
                <a:cs typeface="Verdana"/>
                <a:sym typeface="Verdana"/>
              </a:rPr>
              <a:t>Founded:</a:t>
            </a:r>
            <a:r>
              <a:rPr lang="en-US" sz="2400">
                <a:latin typeface="Verdana"/>
                <a:ea typeface="Verdana"/>
                <a:cs typeface="Verdana"/>
                <a:sym typeface="Verdana"/>
              </a:rPr>
              <a:t>  		1852 “a shade older than the</a:t>
            </a:r>
            <a:endParaRPr sz="2400">
              <a:latin typeface="Verdana"/>
              <a:ea typeface="Verdana"/>
              <a:cs typeface="Verdana"/>
              <a:sym typeface="Verdana"/>
            </a:endParaRPr>
          </a:p>
          <a:p>
            <a:pPr marL="1828800" lvl="0" indent="457200" algn="l" rtl="0">
              <a:spcBef>
                <a:spcPts val="0"/>
              </a:spcBef>
              <a:spcAft>
                <a:spcPts val="0"/>
              </a:spcAft>
              <a:buNone/>
            </a:pPr>
            <a:r>
              <a:rPr lang="en-US" sz="2400">
                <a:latin typeface="Verdana"/>
                <a:ea typeface="Verdana"/>
                <a:cs typeface="Verdana"/>
                <a:sym typeface="Verdana"/>
              </a:rPr>
              <a:t>state of Minnesota”</a:t>
            </a:r>
            <a:endParaRPr sz="2400">
              <a:latin typeface="Verdana"/>
              <a:ea typeface="Verdana"/>
              <a:cs typeface="Verdana"/>
              <a:sym typeface="Verdana"/>
            </a:endParaRPr>
          </a:p>
          <a:p>
            <a:pPr marL="0" lvl="0" indent="0" algn="l" rtl="0">
              <a:spcBef>
                <a:spcPts val="0"/>
              </a:spcBef>
              <a:spcAft>
                <a:spcPts val="0"/>
              </a:spcAft>
              <a:buNone/>
            </a:pPr>
            <a:r>
              <a:rPr lang="en-US" sz="2400" b="1">
                <a:latin typeface="Verdana"/>
                <a:ea typeface="Verdana"/>
                <a:cs typeface="Verdana"/>
                <a:sym typeface="Verdana"/>
              </a:rPr>
              <a:t>Enrollment:</a:t>
            </a:r>
            <a:r>
              <a:rPr lang="en-US" sz="2400">
                <a:latin typeface="Verdana"/>
                <a:ea typeface="Verdana"/>
                <a:cs typeface="Verdana"/>
                <a:sym typeface="Verdana"/>
              </a:rPr>
              <a:t>	275 students</a:t>
            </a:r>
            <a:br>
              <a:rPr lang="en-US" sz="2400">
                <a:latin typeface="Verdana"/>
                <a:ea typeface="Verdana"/>
                <a:cs typeface="Verdana"/>
                <a:sym typeface="Verdana"/>
              </a:rPr>
            </a:br>
            <a:r>
              <a:rPr lang="en-US" sz="2400" b="1">
                <a:latin typeface="Verdana"/>
                <a:ea typeface="Verdana"/>
                <a:cs typeface="Verdana"/>
                <a:sym typeface="Verdana"/>
              </a:rPr>
              <a:t>Program:</a:t>
            </a:r>
            <a:r>
              <a:rPr lang="en-US" sz="2400">
                <a:latin typeface="Verdana"/>
                <a:ea typeface="Verdana"/>
                <a:cs typeface="Verdana"/>
                <a:sym typeface="Verdana"/>
              </a:rPr>
              <a:t>  		Day-Boarding, Grades 6-12</a:t>
            </a:r>
            <a:br>
              <a:rPr lang="en-US" sz="2400">
                <a:latin typeface="Verdana"/>
                <a:ea typeface="Verdana"/>
                <a:cs typeface="Verdana"/>
                <a:sym typeface="Verdana"/>
              </a:rPr>
            </a:br>
            <a:r>
              <a:rPr lang="en-US" sz="2400" b="1">
                <a:latin typeface="Verdana"/>
                <a:ea typeface="Verdana"/>
                <a:cs typeface="Verdana"/>
                <a:sym typeface="Verdana"/>
              </a:rPr>
              <a:t>Budget:</a:t>
            </a:r>
            <a:r>
              <a:rPr lang="en-US" sz="2400">
                <a:latin typeface="Verdana"/>
                <a:ea typeface="Verdana"/>
                <a:cs typeface="Verdana"/>
                <a:sym typeface="Verdana"/>
              </a:rPr>
              <a:t>  		$6 million</a:t>
            </a:r>
            <a:br>
              <a:rPr lang="en-US" sz="2400">
                <a:latin typeface="Verdana"/>
                <a:ea typeface="Verdana"/>
                <a:cs typeface="Verdana"/>
                <a:sym typeface="Verdana"/>
              </a:rPr>
            </a:br>
            <a:r>
              <a:rPr lang="en-US" sz="2400" b="1">
                <a:latin typeface="Verdana"/>
                <a:ea typeface="Verdana"/>
                <a:cs typeface="Verdana"/>
                <a:sym typeface="Verdana"/>
              </a:rPr>
              <a:t>2012:</a:t>
            </a:r>
            <a:r>
              <a:rPr lang="en-US" sz="2400">
                <a:latin typeface="Verdana"/>
                <a:ea typeface="Verdana"/>
                <a:cs typeface="Verdana"/>
                <a:sym typeface="Verdana"/>
              </a:rPr>
              <a:t> 			Complete separation from</a:t>
            </a:r>
            <a:endParaRPr sz="2400">
              <a:latin typeface="Verdana"/>
              <a:ea typeface="Verdana"/>
              <a:cs typeface="Verdana"/>
              <a:sym typeface="Verdana"/>
            </a:endParaRPr>
          </a:p>
          <a:p>
            <a:pPr marL="1828800" lvl="0" indent="457200" algn="l" rtl="0">
              <a:spcBef>
                <a:spcPts val="0"/>
              </a:spcBef>
              <a:spcAft>
                <a:spcPts val="0"/>
              </a:spcAft>
              <a:buNone/>
            </a:pPr>
            <a:r>
              <a:rPr lang="en-US" sz="2400">
                <a:latin typeface="Verdana"/>
                <a:ea typeface="Verdana"/>
                <a:cs typeface="Verdana"/>
                <a:sym typeface="Verdana"/>
              </a:rPr>
              <a:t>Abbey, $2M endowment</a:t>
            </a:r>
            <a:r>
              <a:rPr lang="en-US"/>
              <a:t/>
            </a:r>
            <a:br>
              <a:rPr lang="en-US"/>
            </a:br>
            <a:endParaRPr/>
          </a:p>
        </p:txBody>
      </p:sp>
      <p:pic>
        <p:nvPicPr>
          <p:cNvPr id="589" name="Google Shape;589;p42"/>
          <p:cNvPicPr preferRelativeResize="0"/>
          <p:nvPr/>
        </p:nvPicPr>
        <p:blipFill>
          <a:blip r:embed="rId3">
            <a:alphaModFix/>
          </a:blip>
          <a:stretch>
            <a:fillRect/>
          </a:stretch>
        </p:blipFill>
        <p:spPr>
          <a:xfrm>
            <a:off x="7735050" y="2569113"/>
            <a:ext cx="4187750" cy="2791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3"/>
          <p:cNvSpPr txBox="1">
            <a:spLocks noGrp="1"/>
          </p:cNvSpPr>
          <p:nvPr>
            <p:ph type="title"/>
          </p:nvPr>
        </p:nvSpPr>
        <p:spPr>
          <a:xfrm>
            <a:off x="368300" y="329119"/>
            <a:ext cx="11455500" cy="81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a:t>Case Study:</a:t>
            </a:r>
            <a:r>
              <a:rPr lang="en-US"/>
              <a:t> </a:t>
            </a:r>
            <a:endParaRPr/>
          </a:p>
          <a:p>
            <a:pPr marL="0" lvl="0" indent="0" algn="l" rtl="0">
              <a:spcBef>
                <a:spcPts val="0"/>
              </a:spcBef>
              <a:spcAft>
                <a:spcPts val="0"/>
              </a:spcAft>
              <a:buNone/>
            </a:pPr>
            <a:r>
              <a:rPr lang="en-US"/>
              <a:t>Saint John’s Preparatory School</a:t>
            </a:r>
            <a:endParaRPr/>
          </a:p>
        </p:txBody>
      </p:sp>
      <p:sp>
        <p:nvSpPr>
          <p:cNvPr id="595" name="Google Shape;595;p43"/>
          <p:cNvSpPr txBox="1"/>
          <p:nvPr/>
        </p:nvSpPr>
        <p:spPr>
          <a:xfrm>
            <a:off x="414850" y="2230725"/>
            <a:ext cx="5900100" cy="34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00" i="1">
                <a:latin typeface="Verdana"/>
                <a:ea typeface="Verdana"/>
                <a:cs typeface="Verdana"/>
                <a:sym typeface="Verdana"/>
              </a:rPr>
              <a:t>“We were a 160-year-old toddler learning to take our financial first steps.”</a:t>
            </a:r>
            <a:r>
              <a:rPr lang="en-US" sz="2400" b="1">
                <a:latin typeface="Verdana"/>
                <a:ea typeface="Verdana"/>
                <a:cs typeface="Verdana"/>
                <a:sym typeface="Verdana"/>
              </a:rPr>
              <a:t/>
            </a:r>
            <a:br>
              <a:rPr lang="en-US" sz="2400" b="1">
                <a:latin typeface="Verdana"/>
                <a:ea typeface="Verdana"/>
                <a:cs typeface="Verdana"/>
                <a:sym typeface="Verdana"/>
              </a:rPr>
            </a:br>
            <a:r>
              <a:rPr lang="en-US" sz="2400" b="1">
                <a:latin typeface="Verdana"/>
                <a:ea typeface="Verdana"/>
                <a:cs typeface="Verdana"/>
                <a:sym typeface="Verdana"/>
              </a:rPr>
              <a:t/>
            </a:r>
            <a:br>
              <a:rPr lang="en-US" sz="2400" b="1">
                <a:latin typeface="Verdana"/>
                <a:ea typeface="Verdana"/>
                <a:cs typeface="Verdana"/>
                <a:sym typeface="Verdana"/>
              </a:rPr>
            </a:br>
            <a:r>
              <a:rPr lang="en-US" sz="2400" b="1">
                <a:latin typeface="Verdana"/>
                <a:ea typeface="Verdana"/>
                <a:cs typeface="Verdana"/>
                <a:sym typeface="Verdana"/>
              </a:rPr>
              <a:t>			</a:t>
            </a:r>
            <a:r>
              <a:rPr lang="en-US" sz="2000" b="1">
                <a:latin typeface="Verdana"/>
                <a:ea typeface="Verdana"/>
                <a:cs typeface="Verdana"/>
                <a:sym typeface="Verdana"/>
              </a:rPr>
              <a:t>Sherry Krebsbach, Executive</a:t>
            </a:r>
            <a:endParaRPr sz="2000" b="1">
              <a:latin typeface="Verdana"/>
              <a:ea typeface="Verdana"/>
              <a:cs typeface="Verdana"/>
              <a:sym typeface="Verdana"/>
            </a:endParaRPr>
          </a:p>
          <a:p>
            <a:pPr marL="914400" lvl="0" indent="457200" algn="l" rtl="0">
              <a:spcBef>
                <a:spcPts val="0"/>
              </a:spcBef>
              <a:spcAft>
                <a:spcPts val="0"/>
              </a:spcAft>
              <a:buNone/>
            </a:pPr>
            <a:r>
              <a:rPr lang="en-US" sz="2000" b="1">
                <a:latin typeface="Verdana"/>
                <a:ea typeface="Verdana"/>
                <a:cs typeface="Verdana"/>
                <a:sym typeface="Verdana"/>
              </a:rPr>
              <a:t>Director, Finance &amp; Facilities</a:t>
            </a:r>
            <a:r>
              <a:rPr lang="en-US" sz="2400" b="1">
                <a:latin typeface="Verdana"/>
                <a:ea typeface="Verdana"/>
                <a:cs typeface="Verdana"/>
                <a:sym typeface="Verdana"/>
              </a:rPr>
              <a:t/>
            </a:r>
            <a:br>
              <a:rPr lang="en-US" sz="2400" b="1">
                <a:latin typeface="Verdana"/>
                <a:ea typeface="Verdana"/>
                <a:cs typeface="Verdana"/>
                <a:sym typeface="Verdana"/>
              </a:rPr>
            </a:br>
            <a:r>
              <a:rPr lang="en-US" sz="2400" b="1">
                <a:latin typeface="Verdana"/>
                <a:ea typeface="Verdana"/>
                <a:cs typeface="Verdana"/>
                <a:sym typeface="Verdana"/>
              </a:rPr>
              <a:t/>
            </a:r>
            <a:br>
              <a:rPr lang="en-US" sz="2400" b="1">
                <a:latin typeface="Verdana"/>
                <a:ea typeface="Verdana"/>
                <a:cs typeface="Verdana"/>
                <a:sym typeface="Verdana"/>
              </a:rPr>
            </a:br>
            <a:r>
              <a:rPr lang="en-US"/>
              <a:t/>
            </a:r>
            <a:br>
              <a:rPr lang="en-US"/>
            </a:br>
            <a:endParaRPr/>
          </a:p>
        </p:txBody>
      </p:sp>
      <p:pic>
        <p:nvPicPr>
          <p:cNvPr id="596" name="Google Shape;596;p43"/>
          <p:cNvPicPr preferRelativeResize="0"/>
          <p:nvPr/>
        </p:nvPicPr>
        <p:blipFill>
          <a:blip r:embed="rId3">
            <a:alphaModFix/>
          </a:blip>
          <a:stretch>
            <a:fillRect/>
          </a:stretch>
        </p:blipFill>
        <p:spPr>
          <a:xfrm>
            <a:off x="368300" y="4117519"/>
            <a:ext cx="1219200" cy="1181100"/>
          </a:xfrm>
          <a:prstGeom prst="rect">
            <a:avLst/>
          </a:prstGeom>
          <a:noFill/>
          <a:ln>
            <a:noFill/>
          </a:ln>
        </p:spPr>
      </p:pic>
      <p:sp>
        <p:nvSpPr>
          <p:cNvPr id="597" name="Google Shape;597;p43"/>
          <p:cNvSpPr txBox="1"/>
          <p:nvPr/>
        </p:nvSpPr>
        <p:spPr>
          <a:xfrm>
            <a:off x="6810475" y="2242250"/>
            <a:ext cx="5013300" cy="341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Verdana"/>
                <a:ea typeface="Verdana"/>
                <a:cs typeface="Verdana"/>
                <a:sym typeface="Verdana"/>
              </a:rPr>
              <a:t>The Bottom Line</a:t>
            </a:r>
            <a:r>
              <a:rPr lang="en-US" sz="2400">
                <a:latin typeface="Verdana"/>
                <a:ea typeface="Verdana"/>
                <a:cs typeface="Verdana"/>
                <a:sym typeface="Verdana"/>
              </a:rPr>
              <a:t/>
            </a:r>
            <a:br>
              <a:rPr lang="en-US" sz="2400">
                <a:latin typeface="Verdana"/>
                <a:ea typeface="Verdana"/>
                <a:cs typeface="Verdana"/>
                <a:sym typeface="Verdana"/>
              </a:rPr>
            </a:br>
            <a:r>
              <a:rPr lang="en-US" sz="2400">
                <a:latin typeface="Verdana"/>
                <a:ea typeface="Verdana"/>
                <a:cs typeface="Verdana"/>
                <a:sym typeface="Verdana"/>
              </a:rPr>
              <a:t>To stand on its own after 160 years of financial sponsorship, and facing a certain enrollment decline, Saint John’s Prep organized and analyzed its finances around six specific categories for revenues and expenses.</a:t>
            </a:r>
            <a:r>
              <a:rPr lang="en-US"/>
              <a:t/>
            </a:r>
            <a:br>
              <a:rPr lang="en-US"/>
            </a:b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4"/>
          <p:cNvSpPr txBox="1">
            <a:spLocks noGrp="1"/>
          </p:cNvSpPr>
          <p:nvPr>
            <p:ph type="title"/>
          </p:nvPr>
        </p:nvSpPr>
        <p:spPr>
          <a:xfrm>
            <a:off x="468950" y="144719"/>
            <a:ext cx="11455500" cy="81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a:t>Saint John’s Prep Case Study:</a:t>
            </a:r>
            <a:r>
              <a:rPr lang="en-US"/>
              <a:t> </a:t>
            </a:r>
            <a:endParaRPr/>
          </a:p>
          <a:p>
            <a:pPr marL="0" lvl="0" indent="0" algn="l" rtl="0">
              <a:spcBef>
                <a:spcPts val="0"/>
              </a:spcBef>
              <a:spcAft>
                <a:spcPts val="0"/>
              </a:spcAft>
              <a:buNone/>
            </a:pPr>
            <a:r>
              <a:rPr lang="en-US" sz="3800"/>
              <a:t>Embracing Change: Assess, Decide, Act</a:t>
            </a:r>
            <a:endParaRPr sz="3800"/>
          </a:p>
        </p:txBody>
      </p:sp>
      <p:sp>
        <p:nvSpPr>
          <p:cNvPr id="603" name="Google Shape;603;p44"/>
          <p:cNvSpPr txBox="1"/>
          <p:nvPr/>
        </p:nvSpPr>
        <p:spPr>
          <a:xfrm>
            <a:off x="368300" y="1636350"/>
            <a:ext cx="7548300" cy="40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FF0000"/>
                </a:solidFill>
                <a:latin typeface="Verdana"/>
                <a:ea typeface="Verdana"/>
                <a:cs typeface="Verdana"/>
                <a:sym typeface="Verdana"/>
              </a:rPr>
              <a:t>Revenue Levers:</a:t>
            </a:r>
            <a:r>
              <a:rPr lang="en-US" sz="1600">
                <a:latin typeface="Verdana"/>
                <a:ea typeface="Verdana"/>
                <a:cs typeface="Verdana"/>
                <a:sym typeface="Verdana"/>
              </a:rPr>
              <a:t/>
            </a:r>
            <a:br>
              <a:rPr lang="en-US" sz="1600">
                <a:latin typeface="Verdana"/>
                <a:ea typeface="Verdana"/>
                <a:cs typeface="Verdana"/>
                <a:sym typeface="Verdana"/>
              </a:rPr>
            </a:br>
            <a:r>
              <a:rPr lang="en-US" sz="1600">
                <a:latin typeface="Verdana"/>
                <a:ea typeface="Verdana"/>
                <a:cs typeface="Verdana"/>
                <a:sym typeface="Verdana"/>
              </a:rPr>
              <a:t/>
            </a:r>
            <a:br>
              <a:rPr lang="en-US" sz="1600">
                <a:latin typeface="Verdana"/>
                <a:ea typeface="Verdana"/>
                <a:cs typeface="Verdana"/>
                <a:sym typeface="Verdana"/>
              </a:rPr>
            </a:br>
            <a:r>
              <a:rPr lang="en-US" sz="1600" b="1">
                <a:latin typeface="Verdana"/>
                <a:ea typeface="Verdana"/>
                <a:cs typeface="Verdana"/>
                <a:sym typeface="Verdana"/>
              </a:rPr>
              <a:t>1. Net Tuition Revenue: </a:t>
            </a:r>
            <a:r>
              <a:rPr lang="en-US" sz="1600">
                <a:latin typeface="Verdana"/>
                <a:ea typeface="Verdana"/>
                <a:cs typeface="Verdana"/>
                <a:sym typeface="Verdana"/>
              </a:rPr>
              <a:t>a) Sought “fiscally sustainable and highly retainable” students. b) Identified empty seats and filled them through variable tuition, their need-based assistance program. c) Adopted a school-wide “everybody, everyday” admissions focus. </a:t>
            </a:r>
            <a:br>
              <a:rPr lang="en-US" sz="1600">
                <a:latin typeface="Verdana"/>
                <a:ea typeface="Verdana"/>
                <a:cs typeface="Verdana"/>
                <a:sym typeface="Verdana"/>
              </a:rPr>
            </a:br>
            <a:r>
              <a:rPr lang="en-US" sz="1600">
                <a:latin typeface="Verdana"/>
                <a:ea typeface="Verdana"/>
                <a:cs typeface="Verdana"/>
                <a:sym typeface="Verdana"/>
              </a:rPr>
              <a:t/>
            </a:r>
            <a:br>
              <a:rPr lang="en-US" sz="1600">
                <a:latin typeface="Verdana"/>
                <a:ea typeface="Verdana"/>
                <a:cs typeface="Verdana"/>
                <a:sym typeface="Verdana"/>
              </a:rPr>
            </a:br>
            <a:r>
              <a:rPr lang="en-US" sz="1600" b="1">
                <a:latin typeface="Verdana"/>
                <a:ea typeface="Verdana"/>
                <a:cs typeface="Verdana"/>
                <a:sym typeface="Verdana"/>
              </a:rPr>
              <a:t>2. Sponsorship Funding:</a:t>
            </a:r>
            <a:r>
              <a:rPr lang="en-US" sz="1600">
                <a:latin typeface="Verdana"/>
                <a:ea typeface="Verdana"/>
                <a:cs typeface="Verdana"/>
                <a:sym typeface="Verdana"/>
              </a:rPr>
              <a:t> a) Adjusted expenses to target reduced 4.5% annual endowment draw to achieve a balanced budget. b) Re-calibrated scholarship funding to support mission-appropriate students.</a:t>
            </a:r>
            <a:br>
              <a:rPr lang="en-US" sz="1600">
                <a:latin typeface="Verdana"/>
                <a:ea typeface="Verdana"/>
                <a:cs typeface="Verdana"/>
                <a:sym typeface="Verdana"/>
              </a:rPr>
            </a:br>
            <a:r>
              <a:rPr lang="en-US" sz="1600">
                <a:latin typeface="Verdana"/>
                <a:ea typeface="Verdana"/>
                <a:cs typeface="Verdana"/>
                <a:sym typeface="Verdana"/>
              </a:rPr>
              <a:t/>
            </a:r>
            <a:br>
              <a:rPr lang="en-US" sz="1600">
                <a:latin typeface="Verdana"/>
                <a:ea typeface="Verdana"/>
                <a:cs typeface="Verdana"/>
                <a:sym typeface="Verdana"/>
              </a:rPr>
            </a:br>
            <a:r>
              <a:rPr lang="en-US" sz="1600" b="1">
                <a:latin typeface="Verdana"/>
                <a:ea typeface="Verdana"/>
                <a:cs typeface="Verdana"/>
                <a:sym typeface="Verdana"/>
              </a:rPr>
              <a:t>3. Development:</a:t>
            </a:r>
            <a:r>
              <a:rPr lang="en-US" sz="1600">
                <a:latin typeface="Verdana"/>
                <a:ea typeface="Verdana"/>
                <a:cs typeface="Verdana"/>
                <a:sym typeface="Verdana"/>
              </a:rPr>
              <a:t> a) Eliminated “walls” that separated development program from the rest of the school. b) Invested in staff and services and increased accountability for bottom-line results.</a:t>
            </a:r>
            <a:r>
              <a:rPr lang="en-US"/>
              <a:t/>
            </a:r>
            <a:br>
              <a:rPr lang="en-US"/>
            </a:br>
            <a:endParaRPr/>
          </a:p>
        </p:txBody>
      </p:sp>
      <p:pic>
        <p:nvPicPr>
          <p:cNvPr id="604" name="Google Shape;604;p44"/>
          <p:cNvPicPr preferRelativeResize="0"/>
          <p:nvPr/>
        </p:nvPicPr>
        <p:blipFill>
          <a:blip r:embed="rId3">
            <a:alphaModFix/>
          </a:blip>
          <a:stretch>
            <a:fillRect/>
          </a:stretch>
        </p:blipFill>
        <p:spPr>
          <a:xfrm>
            <a:off x="8276375" y="2089344"/>
            <a:ext cx="3648075" cy="3133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5"/>
          <p:cNvSpPr txBox="1">
            <a:spLocks noGrp="1"/>
          </p:cNvSpPr>
          <p:nvPr>
            <p:ph type="title"/>
          </p:nvPr>
        </p:nvSpPr>
        <p:spPr>
          <a:xfrm>
            <a:off x="368250" y="133194"/>
            <a:ext cx="11455500" cy="81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a:t>Saint John’s Prep Case Study:</a:t>
            </a:r>
            <a:r>
              <a:rPr lang="en-US"/>
              <a:t> </a:t>
            </a:r>
            <a:endParaRPr/>
          </a:p>
          <a:p>
            <a:pPr marL="0" lvl="0" indent="0" algn="l" rtl="0">
              <a:spcBef>
                <a:spcPts val="0"/>
              </a:spcBef>
              <a:spcAft>
                <a:spcPts val="0"/>
              </a:spcAft>
              <a:buNone/>
            </a:pPr>
            <a:r>
              <a:rPr lang="en-US" sz="3800"/>
              <a:t>Embracing Change: Assess, Decide, Act</a:t>
            </a:r>
            <a:endParaRPr sz="3800"/>
          </a:p>
        </p:txBody>
      </p:sp>
      <p:sp>
        <p:nvSpPr>
          <p:cNvPr id="610" name="Google Shape;610;p45"/>
          <p:cNvSpPr txBox="1"/>
          <p:nvPr/>
        </p:nvSpPr>
        <p:spPr>
          <a:xfrm>
            <a:off x="195450" y="1498075"/>
            <a:ext cx="7824900" cy="42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FF0000"/>
                </a:solidFill>
                <a:latin typeface="Verdana"/>
                <a:ea typeface="Verdana"/>
                <a:cs typeface="Verdana"/>
                <a:sym typeface="Verdana"/>
              </a:rPr>
              <a:t>Expense Levers:</a:t>
            </a:r>
            <a:r>
              <a:rPr lang="en-US" sz="1600">
                <a:latin typeface="Verdana"/>
                <a:ea typeface="Verdana"/>
                <a:cs typeface="Verdana"/>
                <a:sym typeface="Verdana"/>
              </a:rPr>
              <a:t/>
            </a:r>
            <a:br>
              <a:rPr lang="en-US" sz="1600">
                <a:latin typeface="Verdana"/>
                <a:ea typeface="Verdana"/>
                <a:cs typeface="Verdana"/>
                <a:sym typeface="Verdana"/>
              </a:rPr>
            </a:br>
            <a:r>
              <a:rPr lang="en-US" sz="1600">
                <a:latin typeface="Verdana"/>
                <a:ea typeface="Verdana"/>
                <a:cs typeface="Verdana"/>
                <a:sym typeface="Verdana"/>
              </a:rPr>
              <a:t/>
            </a:r>
            <a:br>
              <a:rPr lang="en-US" sz="1600">
                <a:latin typeface="Verdana"/>
                <a:ea typeface="Verdana"/>
                <a:cs typeface="Verdana"/>
                <a:sym typeface="Verdana"/>
              </a:rPr>
            </a:br>
            <a:r>
              <a:rPr lang="en-US" sz="1600" b="1">
                <a:latin typeface="Verdana"/>
                <a:ea typeface="Verdana"/>
                <a:cs typeface="Verdana"/>
                <a:sym typeface="Verdana"/>
              </a:rPr>
              <a:t>1. Program: </a:t>
            </a:r>
            <a:r>
              <a:rPr lang="en-US" sz="1600">
                <a:latin typeface="Verdana"/>
                <a:ea typeface="Verdana"/>
                <a:cs typeface="Verdana"/>
                <a:sym typeface="Verdana"/>
              </a:rPr>
              <a:t>a) Identified “non-negotiables” such as core requirements. b) Assessed per class enrollment and time requirements of elective courses. c) Ensured non-teaching positions were not compensated on faculty pay scale. d) Leveraged know attrition for advanced planning of FTE ratios. </a:t>
            </a:r>
            <a:br>
              <a:rPr lang="en-US" sz="1600">
                <a:latin typeface="Verdana"/>
                <a:ea typeface="Verdana"/>
                <a:cs typeface="Verdana"/>
                <a:sym typeface="Verdana"/>
              </a:rPr>
            </a:br>
            <a:r>
              <a:rPr lang="en-US" sz="1600">
                <a:latin typeface="Verdana"/>
                <a:ea typeface="Verdana"/>
                <a:cs typeface="Verdana"/>
                <a:sym typeface="Verdana"/>
              </a:rPr>
              <a:t/>
            </a:r>
            <a:br>
              <a:rPr lang="en-US" sz="1600">
                <a:latin typeface="Verdana"/>
                <a:ea typeface="Verdana"/>
                <a:cs typeface="Verdana"/>
                <a:sym typeface="Verdana"/>
              </a:rPr>
            </a:br>
            <a:r>
              <a:rPr lang="en-US" sz="1600" b="1">
                <a:latin typeface="Verdana"/>
                <a:ea typeface="Verdana"/>
                <a:cs typeface="Verdana"/>
                <a:sym typeface="Verdana"/>
              </a:rPr>
              <a:t>2. Administration &amp; Support:</a:t>
            </a:r>
            <a:r>
              <a:rPr lang="en-US" sz="1600">
                <a:latin typeface="Verdana"/>
                <a:ea typeface="Verdana"/>
                <a:cs typeface="Verdana"/>
                <a:sym typeface="Verdana"/>
              </a:rPr>
              <a:t> a) Evaluated job descriptions and combined certain skill requirements to both reduce FTE’s and remove department silos.  b) Centralized communications to one position. c) Outsourced food services and IT management.</a:t>
            </a:r>
            <a:endParaRPr sz="1600">
              <a:latin typeface="Verdana"/>
              <a:ea typeface="Verdana"/>
              <a:cs typeface="Verdana"/>
              <a:sym typeface="Verdana"/>
            </a:endParaRPr>
          </a:p>
          <a:p>
            <a:pPr marL="0" lvl="0" indent="0" algn="l" rtl="0">
              <a:spcBef>
                <a:spcPts val="0"/>
              </a:spcBef>
              <a:spcAft>
                <a:spcPts val="0"/>
              </a:spcAft>
              <a:buNone/>
            </a:pPr>
            <a:r>
              <a:rPr lang="en-US" sz="1600" b="1">
                <a:latin typeface="Verdana"/>
                <a:ea typeface="Verdana"/>
                <a:cs typeface="Verdana"/>
                <a:sym typeface="Verdana"/>
              </a:rPr>
              <a:t/>
            </a:r>
            <a:br>
              <a:rPr lang="en-US" sz="1600" b="1">
                <a:latin typeface="Verdana"/>
                <a:ea typeface="Verdana"/>
                <a:cs typeface="Verdana"/>
                <a:sym typeface="Verdana"/>
              </a:rPr>
            </a:br>
            <a:r>
              <a:rPr lang="en-US" sz="1600" b="1">
                <a:latin typeface="Verdana"/>
                <a:ea typeface="Verdana"/>
                <a:cs typeface="Verdana"/>
                <a:sym typeface="Verdana"/>
              </a:rPr>
              <a:t>3. Occupancy:</a:t>
            </a:r>
            <a:r>
              <a:rPr lang="en-US" sz="1600">
                <a:latin typeface="Verdana"/>
                <a:ea typeface="Verdana"/>
                <a:cs typeface="Verdana"/>
                <a:sym typeface="Verdana"/>
              </a:rPr>
              <a:t> a) Conducted a plant assessment and identified urgent needs. b) Outsourced custodial services for widened skillsets and greater nimbleness for future years.</a:t>
            </a:r>
            <a:r>
              <a:rPr lang="en-US" sz="1500" b="1">
                <a:latin typeface="Verdana"/>
                <a:ea typeface="Verdana"/>
                <a:cs typeface="Verdana"/>
                <a:sym typeface="Verdana"/>
              </a:rPr>
              <a:t/>
            </a:r>
            <a:br>
              <a:rPr lang="en-US" sz="1500" b="1">
                <a:latin typeface="Verdana"/>
                <a:ea typeface="Verdana"/>
                <a:cs typeface="Verdana"/>
                <a:sym typeface="Verdana"/>
              </a:rPr>
            </a:br>
            <a:r>
              <a:rPr lang="en-US" sz="1600">
                <a:latin typeface="Verdana"/>
                <a:ea typeface="Verdana"/>
                <a:cs typeface="Verdana"/>
                <a:sym typeface="Verdana"/>
              </a:rPr>
              <a:t/>
            </a:r>
            <a:br>
              <a:rPr lang="en-US" sz="1600">
                <a:latin typeface="Verdana"/>
                <a:ea typeface="Verdana"/>
                <a:cs typeface="Verdana"/>
                <a:sym typeface="Verdana"/>
              </a:rPr>
            </a:br>
            <a:endParaRPr sz="1600">
              <a:latin typeface="Verdana"/>
              <a:ea typeface="Verdana"/>
              <a:cs typeface="Verdana"/>
              <a:sym typeface="Verdana"/>
            </a:endParaRPr>
          </a:p>
        </p:txBody>
      </p:sp>
      <p:pic>
        <p:nvPicPr>
          <p:cNvPr id="611" name="Google Shape;611;p45"/>
          <p:cNvPicPr preferRelativeResize="0"/>
          <p:nvPr/>
        </p:nvPicPr>
        <p:blipFill>
          <a:blip r:embed="rId3">
            <a:alphaModFix/>
          </a:blip>
          <a:stretch>
            <a:fillRect/>
          </a:stretch>
        </p:blipFill>
        <p:spPr>
          <a:xfrm>
            <a:off x="8216750" y="2158494"/>
            <a:ext cx="3733800" cy="3114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6"/>
          <p:cNvSpPr/>
          <p:nvPr/>
        </p:nvSpPr>
        <p:spPr>
          <a:xfrm>
            <a:off x="7620355" y="2421889"/>
            <a:ext cx="4345940" cy="3140710"/>
          </a:xfrm>
          <a:custGeom>
            <a:avLst/>
            <a:gdLst/>
            <a:ahLst/>
            <a:cxnLst/>
            <a:rect l="l" t="t" r="r" b="b"/>
            <a:pathLst>
              <a:path w="4345940" h="3140710" extrusionOk="0">
                <a:moveTo>
                  <a:pt x="0" y="3140710"/>
                </a:moveTo>
                <a:lnTo>
                  <a:pt x="4345432" y="3140710"/>
                </a:lnTo>
                <a:lnTo>
                  <a:pt x="4345432" y="0"/>
                </a:lnTo>
                <a:lnTo>
                  <a:pt x="0" y="0"/>
                </a:lnTo>
                <a:lnTo>
                  <a:pt x="0" y="314071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46"/>
          <p:cNvSpPr/>
          <p:nvPr/>
        </p:nvSpPr>
        <p:spPr>
          <a:xfrm>
            <a:off x="7635792" y="2435732"/>
            <a:ext cx="4329995" cy="3118396"/>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46"/>
          <p:cNvSpPr txBox="1"/>
          <p:nvPr/>
        </p:nvSpPr>
        <p:spPr>
          <a:xfrm>
            <a:off x="297000" y="185350"/>
            <a:ext cx="11598000" cy="1512900"/>
          </a:xfrm>
          <a:prstGeom prst="rect">
            <a:avLst/>
          </a:prstGeom>
          <a:noFill/>
          <a:ln>
            <a:noFill/>
          </a:ln>
        </p:spPr>
        <p:txBody>
          <a:bodyPr spcFirstLastPara="1" wrap="square" lIns="0" tIns="0" rIns="0" bIns="0" anchor="t" anchorCtr="0">
            <a:noAutofit/>
          </a:bodyPr>
          <a:lstStyle/>
          <a:p>
            <a:pPr marL="12700" marR="0" lvl="0" indent="0" algn="l" rtl="0">
              <a:lnSpc>
                <a:spcPct val="112083"/>
              </a:lnSpc>
              <a:spcBef>
                <a:spcPts val="0"/>
              </a:spcBef>
              <a:spcAft>
                <a:spcPts val="0"/>
              </a:spcAft>
              <a:buNone/>
            </a:pPr>
            <a:r>
              <a:rPr lang="en-US" sz="4800" b="1">
                <a:solidFill>
                  <a:srgbClr val="00BCDD"/>
                </a:solidFill>
                <a:latin typeface="Verdana"/>
                <a:ea typeface="Verdana"/>
                <a:cs typeface="Verdana"/>
                <a:sym typeface="Verdana"/>
              </a:rPr>
              <a:t>Flexible	Tuition:</a:t>
            </a:r>
            <a:endParaRPr sz="4800">
              <a:solidFill>
                <a:schemeClr val="dk1"/>
              </a:solidFill>
              <a:latin typeface="Verdana"/>
              <a:ea typeface="Verdana"/>
              <a:cs typeface="Verdana"/>
              <a:sym typeface="Verdana"/>
            </a:endParaRPr>
          </a:p>
          <a:p>
            <a:pPr marL="12700" marR="0" lvl="0" indent="0" algn="l" rtl="0">
              <a:lnSpc>
                <a:spcPct val="110729"/>
              </a:lnSpc>
              <a:spcBef>
                <a:spcPts val="0"/>
              </a:spcBef>
              <a:spcAft>
                <a:spcPts val="0"/>
              </a:spcAft>
              <a:buNone/>
            </a:pPr>
            <a:r>
              <a:rPr lang="en-US" sz="4800" b="1">
                <a:solidFill>
                  <a:srgbClr val="00BCDD"/>
                </a:solidFill>
                <a:latin typeface="Verdana"/>
                <a:ea typeface="Verdana"/>
                <a:cs typeface="Verdana"/>
                <a:sym typeface="Verdana"/>
              </a:rPr>
              <a:t>Indian Creek School (MD)</a:t>
            </a:r>
            <a:endParaRPr sz="4800">
              <a:solidFill>
                <a:schemeClr val="dk1"/>
              </a:solidFill>
              <a:latin typeface="Verdana"/>
              <a:ea typeface="Verdana"/>
              <a:cs typeface="Verdana"/>
              <a:sym typeface="Verdana"/>
            </a:endParaRPr>
          </a:p>
        </p:txBody>
      </p:sp>
      <p:sp>
        <p:nvSpPr>
          <p:cNvPr id="619" name="Google Shape;619;p46"/>
          <p:cNvSpPr txBox="1">
            <a:spLocks noGrp="1"/>
          </p:cNvSpPr>
          <p:nvPr>
            <p:ph type="body" idx="1"/>
          </p:nvPr>
        </p:nvSpPr>
        <p:spPr>
          <a:xfrm>
            <a:off x="384328" y="1218564"/>
            <a:ext cx="11423343" cy="4330700"/>
          </a:xfrm>
          <a:prstGeom prst="rect">
            <a:avLst/>
          </a:prstGeom>
          <a:noFill/>
          <a:ln>
            <a:noFill/>
          </a:ln>
        </p:spPr>
        <p:txBody>
          <a:bodyPr spcFirstLastPara="1" wrap="square" lIns="0" tIns="638300" rIns="0" bIns="0" anchor="t" anchorCtr="0">
            <a:noAutofit/>
          </a:bodyPr>
          <a:lstStyle/>
          <a:p>
            <a:pPr marL="0" lvl="0" indent="0" algn="l" rtl="0">
              <a:lnSpc>
                <a:spcPct val="100000"/>
              </a:lnSpc>
              <a:spcBef>
                <a:spcPts val="0"/>
              </a:spcBef>
              <a:spcAft>
                <a:spcPts val="0"/>
              </a:spcAft>
              <a:buNone/>
            </a:pPr>
            <a:r>
              <a:rPr lang="en-US" sz="2400" b="0">
                <a:solidFill>
                  <a:srgbClr val="AA0072"/>
                </a:solidFill>
                <a:latin typeface="Arial"/>
                <a:ea typeface="Arial"/>
                <a:cs typeface="Arial"/>
                <a:sym typeface="Arial"/>
              </a:rPr>
              <a:t>+ </a:t>
            </a:r>
            <a:r>
              <a:rPr lang="en-US" sz="2200" b="0"/>
              <a:t>Flexible Tuition Model established in FY 18 to boost transparency</a:t>
            </a:r>
            <a:endParaRPr sz="2200"/>
          </a:p>
          <a:p>
            <a:pPr marL="0" lvl="0" indent="0" algn="l" rtl="0">
              <a:lnSpc>
                <a:spcPct val="100000"/>
              </a:lnSpc>
              <a:spcBef>
                <a:spcPts val="320"/>
              </a:spcBef>
              <a:spcAft>
                <a:spcPts val="0"/>
              </a:spcAft>
              <a:buNone/>
            </a:pPr>
            <a:r>
              <a:rPr lang="en-US" sz="2200" b="0">
                <a:solidFill>
                  <a:srgbClr val="00BCDD"/>
                </a:solidFill>
              </a:rPr>
              <a:t>+ </a:t>
            </a:r>
            <a:r>
              <a:rPr lang="en-US" sz="2200" b="0"/>
              <a:t>Helps families see quickly what they would pay based on income</a:t>
            </a:r>
            <a:endParaRPr sz="2200"/>
          </a:p>
          <a:p>
            <a:pPr marL="0" lvl="0" indent="0" algn="l" rtl="0">
              <a:lnSpc>
                <a:spcPct val="100000"/>
              </a:lnSpc>
              <a:spcBef>
                <a:spcPts val="320"/>
              </a:spcBef>
              <a:spcAft>
                <a:spcPts val="0"/>
              </a:spcAft>
              <a:buNone/>
            </a:pPr>
            <a:r>
              <a:rPr lang="en-US" sz="2200" b="0">
                <a:solidFill>
                  <a:srgbClr val="F57E24"/>
                </a:solidFill>
              </a:rPr>
              <a:t>+ </a:t>
            </a:r>
            <a:r>
              <a:rPr lang="en-US" sz="2200" b="0"/>
              <a:t>Affordability language helps demystify the process</a:t>
            </a:r>
            <a:endParaRPr sz="2200"/>
          </a:p>
          <a:p>
            <a:pPr marL="0" lvl="0" indent="0" algn="l" rtl="0">
              <a:lnSpc>
                <a:spcPct val="100000"/>
              </a:lnSpc>
              <a:spcBef>
                <a:spcPts val="320"/>
              </a:spcBef>
              <a:spcAft>
                <a:spcPts val="0"/>
              </a:spcAft>
              <a:buNone/>
            </a:pPr>
            <a:r>
              <a:rPr lang="en-US" sz="2200" b="0">
                <a:solidFill>
                  <a:srgbClr val="007DA4"/>
                </a:solidFill>
              </a:rPr>
              <a:t>+ </a:t>
            </a:r>
            <a:r>
              <a:rPr lang="en-US" sz="2200" b="0"/>
              <a:t>Less burdensome income information</a:t>
            </a:r>
            <a:endParaRPr sz="2200"/>
          </a:p>
        </p:txBody>
      </p:sp>
      <p:sp>
        <p:nvSpPr>
          <p:cNvPr id="620" name="Google Shape;620;p46"/>
          <p:cNvSpPr/>
          <p:nvPr/>
        </p:nvSpPr>
        <p:spPr>
          <a:xfrm>
            <a:off x="381000" y="3611879"/>
            <a:ext cx="1950720" cy="1950720"/>
          </a:xfrm>
          <a:custGeom>
            <a:avLst/>
            <a:gdLst/>
            <a:ahLst/>
            <a:cxnLst/>
            <a:rect l="l" t="t" r="r" b="b"/>
            <a:pathLst>
              <a:path w="1950720" h="1950720" extrusionOk="0">
                <a:moveTo>
                  <a:pt x="975360" y="0"/>
                </a:moveTo>
                <a:lnTo>
                  <a:pt x="895366" y="3233"/>
                </a:lnTo>
                <a:lnTo>
                  <a:pt x="817152" y="12765"/>
                </a:lnTo>
                <a:lnTo>
                  <a:pt x="740971" y="28346"/>
                </a:lnTo>
                <a:lnTo>
                  <a:pt x="667073" y="49725"/>
                </a:lnTo>
                <a:lnTo>
                  <a:pt x="595708" y="76649"/>
                </a:lnTo>
                <a:lnTo>
                  <a:pt x="527128" y="108869"/>
                </a:lnTo>
                <a:lnTo>
                  <a:pt x="461584" y="146132"/>
                </a:lnTo>
                <a:lnTo>
                  <a:pt x="399327" y="188189"/>
                </a:lnTo>
                <a:lnTo>
                  <a:pt x="340608" y="234788"/>
                </a:lnTo>
                <a:lnTo>
                  <a:pt x="285678" y="285678"/>
                </a:lnTo>
                <a:lnTo>
                  <a:pt x="234788" y="340608"/>
                </a:lnTo>
                <a:lnTo>
                  <a:pt x="188189" y="399327"/>
                </a:lnTo>
                <a:lnTo>
                  <a:pt x="146132" y="461584"/>
                </a:lnTo>
                <a:lnTo>
                  <a:pt x="108869" y="527128"/>
                </a:lnTo>
                <a:lnTo>
                  <a:pt x="76649" y="595708"/>
                </a:lnTo>
                <a:lnTo>
                  <a:pt x="49725" y="667073"/>
                </a:lnTo>
                <a:lnTo>
                  <a:pt x="28346" y="740971"/>
                </a:lnTo>
                <a:lnTo>
                  <a:pt x="12765" y="817152"/>
                </a:lnTo>
                <a:lnTo>
                  <a:pt x="3233" y="895366"/>
                </a:lnTo>
                <a:lnTo>
                  <a:pt x="0" y="975360"/>
                </a:lnTo>
                <a:lnTo>
                  <a:pt x="3233" y="1055353"/>
                </a:lnTo>
                <a:lnTo>
                  <a:pt x="12765" y="1133567"/>
                </a:lnTo>
                <a:lnTo>
                  <a:pt x="28346" y="1209748"/>
                </a:lnTo>
                <a:lnTo>
                  <a:pt x="49725" y="1283646"/>
                </a:lnTo>
                <a:lnTo>
                  <a:pt x="76649" y="1355011"/>
                </a:lnTo>
                <a:lnTo>
                  <a:pt x="108869" y="1423591"/>
                </a:lnTo>
                <a:lnTo>
                  <a:pt x="146132" y="1489135"/>
                </a:lnTo>
                <a:lnTo>
                  <a:pt x="188189" y="1551392"/>
                </a:lnTo>
                <a:lnTo>
                  <a:pt x="234788" y="1610111"/>
                </a:lnTo>
                <a:lnTo>
                  <a:pt x="285678" y="1665041"/>
                </a:lnTo>
                <a:lnTo>
                  <a:pt x="340608" y="1715931"/>
                </a:lnTo>
                <a:lnTo>
                  <a:pt x="399327" y="1762530"/>
                </a:lnTo>
                <a:lnTo>
                  <a:pt x="461584" y="1804587"/>
                </a:lnTo>
                <a:lnTo>
                  <a:pt x="527128" y="1841850"/>
                </a:lnTo>
                <a:lnTo>
                  <a:pt x="595708" y="1874070"/>
                </a:lnTo>
                <a:lnTo>
                  <a:pt x="667073" y="1900994"/>
                </a:lnTo>
                <a:lnTo>
                  <a:pt x="740971" y="1922373"/>
                </a:lnTo>
                <a:lnTo>
                  <a:pt x="817152" y="1937954"/>
                </a:lnTo>
                <a:lnTo>
                  <a:pt x="895366" y="1947486"/>
                </a:lnTo>
                <a:lnTo>
                  <a:pt x="975360" y="1950720"/>
                </a:lnTo>
                <a:lnTo>
                  <a:pt x="1055353" y="1947486"/>
                </a:lnTo>
                <a:lnTo>
                  <a:pt x="1133567" y="1937954"/>
                </a:lnTo>
                <a:lnTo>
                  <a:pt x="1209748" y="1922373"/>
                </a:lnTo>
                <a:lnTo>
                  <a:pt x="1283646" y="1900994"/>
                </a:lnTo>
                <a:lnTo>
                  <a:pt x="1355011" y="1874070"/>
                </a:lnTo>
                <a:lnTo>
                  <a:pt x="1423591" y="1841850"/>
                </a:lnTo>
                <a:lnTo>
                  <a:pt x="1489135" y="1804587"/>
                </a:lnTo>
                <a:lnTo>
                  <a:pt x="1551392" y="1762530"/>
                </a:lnTo>
                <a:lnTo>
                  <a:pt x="1610111" y="1715931"/>
                </a:lnTo>
                <a:lnTo>
                  <a:pt x="1665041" y="1665041"/>
                </a:lnTo>
                <a:lnTo>
                  <a:pt x="1715931" y="1610111"/>
                </a:lnTo>
                <a:lnTo>
                  <a:pt x="1762530" y="1551392"/>
                </a:lnTo>
                <a:lnTo>
                  <a:pt x="1804587" y="1489135"/>
                </a:lnTo>
                <a:lnTo>
                  <a:pt x="1841850" y="1423591"/>
                </a:lnTo>
                <a:lnTo>
                  <a:pt x="1874070" y="1355011"/>
                </a:lnTo>
                <a:lnTo>
                  <a:pt x="1900994" y="1283646"/>
                </a:lnTo>
                <a:lnTo>
                  <a:pt x="1922373" y="1209748"/>
                </a:lnTo>
                <a:lnTo>
                  <a:pt x="1937954" y="1133567"/>
                </a:lnTo>
                <a:lnTo>
                  <a:pt x="1947486" y="1055353"/>
                </a:lnTo>
                <a:lnTo>
                  <a:pt x="1950720" y="975360"/>
                </a:lnTo>
                <a:lnTo>
                  <a:pt x="1947486" y="895366"/>
                </a:lnTo>
                <a:lnTo>
                  <a:pt x="1937954" y="817152"/>
                </a:lnTo>
                <a:lnTo>
                  <a:pt x="1922373" y="740971"/>
                </a:lnTo>
                <a:lnTo>
                  <a:pt x="1900994" y="667073"/>
                </a:lnTo>
                <a:lnTo>
                  <a:pt x="1874070" y="595708"/>
                </a:lnTo>
                <a:lnTo>
                  <a:pt x="1841850" y="527128"/>
                </a:lnTo>
                <a:lnTo>
                  <a:pt x="1804587" y="461584"/>
                </a:lnTo>
                <a:lnTo>
                  <a:pt x="1762530" y="399327"/>
                </a:lnTo>
                <a:lnTo>
                  <a:pt x="1715931" y="340608"/>
                </a:lnTo>
                <a:lnTo>
                  <a:pt x="1665041" y="285678"/>
                </a:lnTo>
                <a:lnTo>
                  <a:pt x="1610111" y="234788"/>
                </a:lnTo>
                <a:lnTo>
                  <a:pt x="1551392" y="188189"/>
                </a:lnTo>
                <a:lnTo>
                  <a:pt x="1489135" y="146132"/>
                </a:lnTo>
                <a:lnTo>
                  <a:pt x="1423591" y="108869"/>
                </a:lnTo>
                <a:lnTo>
                  <a:pt x="1355011" y="76649"/>
                </a:lnTo>
                <a:lnTo>
                  <a:pt x="1283646" y="49725"/>
                </a:lnTo>
                <a:lnTo>
                  <a:pt x="1209748" y="28346"/>
                </a:lnTo>
                <a:lnTo>
                  <a:pt x="1133567" y="12765"/>
                </a:lnTo>
                <a:lnTo>
                  <a:pt x="1055353" y="3233"/>
                </a:lnTo>
                <a:lnTo>
                  <a:pt x="975360"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46"/>
          <p:cNvSpPr/>
          <p:nvPr/>
        </p:nvSpPr>
        <p:spPr>
          <a:xfrm>
            <a:off x="381000" y="3611879"/>
            <a:ext cx="1950720" cy="195072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46"/>
          <p:cNvSpPr txBox="1"/>
          <p:nvPr/>
        </p:nvSpPr>
        <p:spPr>
          <a:xfrm>
            <a:off x="2331724" y="4256337"/>
            <a:ext cx="3180300" cy="661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600" b="1">
                <a:solidFill>
                  <a:srgbClr val="231F20"/>
                </a:solidFill>
                <a:latin typeface="Verdana"/>
                <a:ea typeface="Verdana"/>
                <a:cs typeface="Verdana"/>
                <a:sym typeface="Verdana"/>
              </a:rPr>
              <a:t>Linda Dennison</a:t>
            </a:r>
            <a:endParaRPr sz="1600">
              <a:solidFill>
                <a:schemeClr val="dk1"/>
              </a:solidFill>
              <a:latin typeface="Verdana"/>
              <a:ea typeface="Verdana"/>
              <a:cs typeface="Verdana"/>
              <a:sym typeface="Verdana"/>
            </a:endParaRPr>
          </a:p>
          <a:p>
            <a:pPr marL="12700" marR="0" lvl="0" indent="0" algn="l" rtl="0">
              <a:lnSpc>
                <a:spcPct val="100000"/>
              </a:lnSpc>
              <a:spcBef>
                <a:spcPts val="80"/>
              </a:spcBef>
              <a:spcAft>
                <a:spcPts val="0"/>
              </a:spcAft>
              <a:buNone/>
            </a:pPr>
            <a:r>
              <a:rPr lang="en-US" sz="1600">
                <a:solidFill>
                  <a:srgbClr val="231F20"/>
                </a:solidFill>
                <a:latin typeface="Verdana"/>
                <a:ea typeface="Verdana"/>
                <a:cs typeface="Verdana"/>
                <a:sym typeface="Verdana"/>
              </a:rPr>
              <a:t>Chief Financial Officer</a:t>
            </a:r>
            <a:endParaRPr sz="1600">
              <a:solidFill>
                <a:schemeClr val="dk1"/>
              </a:solidFill>
              <a:latin typeface="Verdana"/>
              <a:ea typeface="Verdana"/>
              <a:cs typeface="Verdana"/>
              <a:sym typeface="Verdana"/>
            </a:endParaRPr>
          </a:p>
        </p:txBody>
      </p:sp>
      <p:sp>
        <p:nvSpPr>
          <p:cNvPr id="623" name="Google Shape;623;p46"/>
          <p:cNvSpPr txBox="1"/>
          <p:nvPr/>
        </p:nvSpPr>
        <p:spPr>
          <a:xfrm>
            <a:off x="1999725" y="5493525"/>
            <a:ext cx="8901300" cy="5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07DA4"/>
                </a:solidFill>
                <a:latin typeface="Verdana"/>
                <a:ea typeface="Verdana"/>
                <a:cs typeface="Verdana"/>
                <a:sym typeface="Verdana"/>
              </a:rPr>
              <a:t>Source: The Enrollment Management Association Podcast : enrollment.org/podcast</a:t>
            </a:r>
            <a:endParaRPr b="1">
              <a:solidFill>
                <a:srgbClr val="007DA4"/>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47"/>
          <p:cNvSpPr txBox="1"/>
          <p:nvPr/>
        </p:nvSpPr>
        <p:spPr>
          <a:xfrm>
            <a:off x="368300" y="219650"/>
            <a:ext cx="11542200" cy="6351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4800" b="1">
                <a:solidFill>
                  <a:srgbClr val="00BCDD"/>
                </a:solidFill>
                <a:latin typeface="Verdana"/>
                <a:ea typeface="Verdana"/>
                <a:cs typeface="Verdana"/>
                <a:sym typeface="Verdana"/>
              </a:rPr>
              <a:t>FIT	Program:	Gordon	School	(RI)</a:t>
            </a:r>
            <a:endParaRPr sz="4800">
              <a:solidFill>
                <a:schemeClr val="dk1"/>
              </a:solidFill>
              <a:latin typeface="Verdana"/>
              <a:ea typeface="Verdana"/>
              <a:cs typeface="Verdana"/>
              <a:sym typeface="Verdana"/>
            </a:endParaRPr>
          </a:p>
        </p:txBody>
      </p:sp>
      <p:sp>
        <p:nvSpPr>
          <p:cNvPr id="629" name="Google Shape;629;p47"/>
          <p:cNvSpPr txBox="1"/>
          <p:nvPr/>
        </p:nvSpPr>
        <p:spPr>
          <a:xfrm>
            <a:off x="368300" y="1082050"/>
            <a:ext cx="7539300" cy="2653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400" b="0">
                <a:solidFill>
                  <a:srgbClr val="AA0072"/>
                </a:solidFill>
                <a:latin typeface="Arial"/>
                <a:ea typeface="Arial"/>
                <a:cs typeface="Arial"/>
                <a:sym typeface="Arial"/>
              </a:rPr>
              <a:t>+ </a:t>
            </a:r>
            <a:r>
              <a:rPr lang="en-US" sz="2200">
                <a:solidFill>
                  <a:srgbClr val="231F20"/>
                </a:solidFill>
                <a:latin typeface="Verdana"/>
                <a:ea typeface="Verdana"/>
                <a:cs typeface="Verdana"/>
                <a:sym typeface="Verdana"/>
              </a:rPr>
              <a:t>FIT = Family Individualized Tuition</a:t>
            </a:r>
            <a:endParaRPr sz="2200">
              <a:solidFill>
                <a:schemeClr val="dk1"/>
              </a:solidFill>
              <a:latin typeface="Verdana"/>
              <a:ea typeface="Verdana"/>
              <a:cs typeface="Verdana"/>
              <a:sym typeface="Verdana"/>
            </a:endParaRPr>
          </a:p>
          <a:p>
            <a:pPr marL="12700" marR="0" lvl="0" indent="0" algn="l" rtl="0">
              <a:lnSpc>
                <a:spcPct val="114166"/>
              </a:lnSpc>
              <a:spcBef>
                <a:spcPts val="520"/>
              </a:spcBef>
              <a:spcAft>
                <a:spcPts val="0"/>
              </a:spcAft>
              <a:buNone/>
            </a:pPr>
            <a:r>
              <a:rPr lang="en-US" sz="2200">
                <a:solidFill>
                  <a:srgbClr val="00BCDD"/>
                </a:solidFill>
                <a:latin typeface="Verdana"/>
                <a:ea typeface="Verdana"/>
                <a:cs typeface="Verdana"/>
                <a:sym typeface="Verdana"/>
              </a:rPr>
              <a:t>+ </a:t>
            </a:r>
            <a:r>
              <a:rPr lang="en-US" sz="2200">
                <a:solidFill>
                  <a:srgbClr val="231F20"/>
                </a:solidFill>
                <a:latin typeface="Verdana"/>
                <a:ea typeface="Verdana"/>
                <a:cs typeface="Verdana"/>
                <a:sym typeface="Verdana"/>
              </a:rPr>
              <a:t>Commitment to diversity and culture,</a:t>
            </a:r>
            <a:endParaRPr sz="2200">
              <a:solidFill>
                <a:schemeClr val="dk1"/>
              </a:solidFill>
              <a:latin typeface="Verdana"/>
              <a:ea typeface="Verdana"/>
              <a:cs typeface="Verdana"/>
              <a:sym typeface="Verdana"/>
            </a:endParaRPr>
          </a:p>
          <a:p>
            <a:pPr marL="304165" marR="0" lvl="0" indent="0" algn="l" rtl="0">
              <a:lnSpc>
                <a:spcPct val="114166"/>
              </a:lnSpc>
              <a:spcBef>
                <a:spcPts val="0"/>
              </a:spcBef>
              <a:spcAft>
                <a:spcPts val="0"/>
              </a:spcAft>
              <a:buNone/>
            </a:pPr>
            <a:r>
              <a:rPr lang="en-US" sz="2200">
                <a:solidFill>
                  <a:srgbClr val="231F20"/>
                </a:solidFill>
                <a:latin typeface="Verdana"/>
                <a:ea typeface="Verdana"/>
                <a:cs typeface="Verdana"/>
                <a:sym typeface="Verdana"/>
              </a:rPr>
              <a:t>no mention of “financial aid” with families</a:t>
            </a:r>
            <a:endParaRPr sz="2200">
              <a:solidFill>
                <a:schemeClr val="dk1"/>
              </a:solidFill>
              <a:latin typeface="Verdana"/>
              <a:ea typeface="Verdana"/>
              <a:cs typeface="Verdana"/>
              <a:sym typeface="Verdana"/>
            </a:endParaRPr>
          </a:p>
          <a:p>
            <a:pPr marL="12700" marR="0" lvl="0" indent="0" algn="l" rtl="0">
              <a:lnSpc>
                <a:spcPct val="100000"/>
              </a:lnSpc>
              <a:spcBef>
                <a:spcPts val="520"/>
              </a:spcBef>
              <a:spcAft>
                <a:spcPts val="0"/>
              </a:spcAft>
              <a:buNone/>
            </a:pPr>
            <a:r>
              <a:rPr lang="en-US" sz="2200">
                <a:solidFill>
                  <a:srgbClr val="F57E24"/>
                </a:solidFill>
                <a:latin typeface="Verdana"/>
                <a:ea typeface="Verdana"/>
                <a:cs typeface="Verdana"/>
                <a:sym typeface="Verdana"/>
              </a:rPr>
              <a:t>+ </a:t>
            </a:r>
            <a:r>
              <a:rPr lang="en-US" sz="2200">
                <a:solidFill>
                  <a:srgbClr val="231F20"/>
                </a:solidFill>
                <a:latin typeface="Verdana"/>
                <a:ea typeface="Verdana"/>
                <a:cs typeface="Verdana"/>
                <a:sym typeface="Verdana"/>
              </a:rPr>
              <a:t>3-yr price set for families (so that they can plan)</a:t>
            </a:r>
            <a:endParaRPr sz="2200">
              <a:solidFill>
                <a:schemeClr val="dk1"/>
              </a:solidFill>
              <a:latin typeface="Verdana"/>
              <a:ea typeface="Verdana"/>
              <a:cs typeface="Verdana"/>
              <a:sym typeface="Verdana"/>
            </a:endParaRPr>
          </a:p>
          <a:p>
            <a:pPr marL="12700" marR="0" lvl="0" indent="0" algn="l" rtl="0">
              <a:lnSpc>
                <a:spcPct val="100000"/>
              </a:lnSpc>
              <a:spcBef>
                <a:spcPts val="520"/>
              </a:spcBef>
              <a:spcAft>
                <a:spcPts val="0"/>
              </a:spcAft>
              <a:buNone/>
            </a:pPr>
            <a:r>
              <a:rPr lang="en-US" sz="2200">
                <a:solidFill>
                  <a:srgbClr val="007DA4"/>
                </a:solidFill>
                <a:latin typeface="Verdana"/>
                <a:ea typeface="Verdana"/>
                <a:cs typeface="Verdana"/>
                <a:sym typeface="Verdana"/>
              </a:rPr>
              <a:t>+ </a:t>
            </a:r>
            <a:r>
              <a:rPr lang="en-US" sz="2200">
                <a:solidFill>
                  <a:srgbClr val="231F20"/>
                </a:solidFill>
                <a:latin typeface="Verdana"/>
                <a:ea typeface="Verdana"/>
                <a:cs typeface="Verdana"/>
                <a:sym typeface="Verdana"/>
              </a:rPr>
              <a:t>Individualized income-based plan for each family</a:t>
            </a:r>
            <a:endParaRPr sz="2200">
              <a:solidFill>
                <a:schemeClr val="dk1"/>
              </a:solidFill>
              <a:latin typeface="Verdana"/>
              <a:ea typeface="Verdana"/>
              <a:cs typeface="Verdana"/>
              <a:sym typeface="Verdana"/>
            </a:endParaRPr>
          </a:p>
          <a:p>
            <a:pPr marL="12700" marR="0" lvl="0" indent="0" algn="l" rtl="0">
              <a:lnSpc>
                <a:spcPct val="100000"/>
              </a:lnSpc>
              <a:spcBef>
                <a:spcPts val="520"/>
              </a:spcBef>
              <a:spcAft>
                <a:spcPts val="0"/>
              </a:spcAft>
              <a:buNone/>
            </a:pPr>
            <a:r>
              <a:rPr lang="en-US" sz="2200">
                <a:solidFill>
                  <a:srgbClr val="E9D05D"/>
                </a:solidFill>
                <a:latin typeface="Verdana"/>
                <a:ea typeface="Verdana"/>
                <a:cs typeface="Verdana"/>
                <a:sym typeface="Verdana"/>
              </a:rPr>
              <a:t>+ </a:t>
            </a:r>
            <a:r>
              <a:rPr lang="en-US" sz="2200">
                <a:solidFill>
                  <a:srgbClr val="231F20"/>
                </a:solidFill>
                <a:latin typeface="Verdana"/>
                <a:ea typeface="Verdana"/>
                <a:cs typeface="Verdana"/>
                <a:sym typeface="Verdana"/>
              </a:rPr>
              <a:t>No “discounting”</a:t>
            </a:r>
            <a:endParaRPr sz="2200">
              <a:solidFill>
                <a:schemeClr val="dk1"/>
              </a:solidFill>
              <a:latin typeface="Verdana"/>
              <a:ea typeface="Verdana"/>
              <a:cs typeface="Verdana"/>
              <a:sym typeface="Verdana"/>
            </a:endParaRPr>
          </a:p>
        </p:txBody>
      </p:sp>
      <p:sp>
        <p:nvSpPr>
          <p:cNvPr id="630" name="Google Shape;630;p47"/>
          <p:cNvSpPr/>
          <p:nvPr/>
        </p:nvSpPr>
        <p:spPr>
          <a:xfrm>
            <a:off x="381000" y="3611879"/>
            <a:ext cx="1950720" cy="1950720"/>
          </a:xfrm>
          <a:custGeom>
            <a:avLst/>
            <a:gdLst/>
            <a:ahLst/>
            <a:cxnLst/>
            <a:rect l="l" t="t" r="r" b="b"/>
            <a:pathLst>
              <a:path w="1950720" h="1950720" extrusionOk="0">
                <a:moveTo>
                  <a:pt x="975360" y="0"/>
                </a:moveTo>
                <a:lnTo>
                  <a:pt x="895366" y="3233"/>
                </a:lnTo>
                <a:lnTo>
                  <a:pt x="817152" y="12765"/>
                </a:lnTo>
                <a:lnTo>
                  <a:pt x="740971" y="28346"/>
                </a:lnTo>
                <a:lnTo>
                  <a:pt x="667073" y="49725"/>
                </a:lnTo>
                <a:lnTo>
                  <a:pt x="595708" y="76649"/>
                </a:lnTo>
                <a:lnTo>
                  <a:pt x="527128" y="108869"/>
                </a:lnTo>
                <a:lnTo>
                  <a:pt x="461584" y="146132"/>
                </a:lnTo>
                <a:lnTo>
                  <a:pt x="399327" y="188189"/>
                </a:lnTo>
                <a:lnTo>
                  <a:pt x="340608" y="234788"/>
                </a:lnTo>
                <a:lnTo>
                  <a:pt x="285678" y="285678"/>
                </a:lnTo>
                <a:lnTo>
                  <a:pt x="234788" y="340608"/>
                </a:lnTo>
                <a:lnTo>
                  <a:pt x="188189" y="399327"/>
                </a:lnTo>
                <a:lnTo>
                  <a:pt x="146132" y="461584"/>
                </a:lnTo>
                <a:lnTo>
                  <a:pt x="108869" y="527128"/>
                </a:lnTo>
                <a:lnTo>
                  <a:pt x="76649" y="595708"/>
                </a:lnTo>
                <a:lnTo>
                  <a:pt x="49725" y="667073"/>
                </a:lnTo>
                <a:lnTo>
                  <a:pt x="28346" y="740971"/>
                </a:lnTo>
                <a:lnTo>
                  <a:pt x="12765" y="817152"/>
                </a:lnTo>
                <a:lnTo>
                  <a:pt x="3233" y="895366"/>
                </a:lnTo>
                <a:lnTo>
                  <a:pt x="0" y="975360"/>
                </a:lnTo>
                <a:lnTo>
                  <a:pt x="3233" y="1055353"/>
                </a:lnTo>
                <a:lnTo>
                  <a:pt x="12765" y="1133567"/>
                </a:lnTo>
                <a:lnTo>
                  <a:pt x="28346" y="1209748"/>
                </a:lnTo>
                <a:lnTo>
                  <a:pt x="49725" y="1283646"/>
                </a:lnTo>
                <a:lnTo>
                  <a:pt x="76649" y="1355011"/>
                </a:lnTo>
                <a:lnTo>
                  <a:pt x="108869" y="1423591"/>
                </a:lnTo>
                <a:lnTo>
                  <a:pt x="146132" y="1489135"/>
                </a:lnTo>
                <a:lnTo>
                  <a:pt x="188189" y="1551392"/>
                </a:lnTo>
                <a:lnTo>
                  <a:pt x="234788" y="1610111"/>
                </a:lnTo>
                <a:lnTo>
                  <a:pt x="285678" y="1665041"/>
                </a:lnTo>
                <a:lnTo>
                  <a:pt x="340608" y="1715931"/>
                </a:lnTo>
                <a:lnTo>
                  <a:pt x="399327" y="1762530"/>
                </a:lnTo>
                <a:lnTo>
                  <a:pt x="461584" y="1804587"/>
                </a:lnTo>
                <a:lnTo>
                  <a:pt x="527128" y="1841850"/>
                </a:lnTo>
                <a:lnTo>
                  <a:pt x="595708" y="1874070"/>
                </a:lnTo>
                <a:lnTo>
                  <a:pt x="667073" y="1900994"/>
                </a:lnTo>
                <a:lnTo>
                  <a:pt x="740971" y="1922373"/>
                </a:lnTo>
                <a:lnTo>
                  <a:pt x="817152" y="1937954"/>
                </a:lnTo>
                <a:lnTo>
                  <a:pt x="895366" y="1947486"/>
                </a:lnTo>
                <a:lnTo>
                  <a:pt x="975360" y="1950720"/>
                </a:lnTo>
                <a:lnTo>
                  <a:pt x="1055353" y="1947486"/>
                </a:lnTo>
                <a:lnTo>
                  <a:pt x="1133567" y="1937954"/>
                </a:lnTo>
                <a:lnTo>
                  <a:pt x="1209748" y="1922373"/>
                </a:lnTo>
                <a:lnTo>
                  <a:pt x="1283646" y="1900994"/>
                </a:lnTo>
                <a:lnTo>
                  <a:pt x="1355011" y="1874070"/>
                </a:lnTo>
                <a:lnTo>
                  <a:pt x="1423591" y="1841850"/>
                </a:lnTo>
                <a:lnTo>
                  <a:pt x="1489135" y="1804587"/>
                </a:lnTo>
                <a:lnTo>
                  <a:pt x="1551392" y="1762530"/>
                </a:lnTo>
                <a:lnTo>
                  <a:pt x="1610111" y="1715931"/>
                </a:lnTo>
                <a:lnTo>
                  <a:pt x="1665041" y="1665041"/>
                </a:lnTo>
                <a:lnTo>
                  <a:pt x="1715931" y="1610111"/>
                </a:lnTo>
                <a:lnTo>
                  <a:pt x="1762530" y="1551392"/>
                </a:lnTo>
                <a:lnTo>
                  <a:pt x="1804587" y="1489135"/>
                </a:lnTo>
                <a:lnTo>
                  <a:pt x="1841850" y="1423591"/>
                </a:lnTo>
                <a:lnTo>
                  <a:pt x="1874070" y="1355011"/>
                </a:lnTo>
                <a:lnTo>
                  <a:pt x="1900994" y="1283646"/>
                </a:lnTo>
                <a:lnTo>
                  <a:pt x="1922373" y="1209748"/>
                </a:lnTo>
                <a:lnTo>
                  <a:pt x="1937954" y="1133567"/>
                </a:lnTo>
                <a:lnTo>
                  <a:pt x="1947486" y="1055353"/>
                </a:lnTo>
                <a:lnTo>
                  <a:pt x="1950720" y="975360"/>
                </a:lnTo>
                <a:lnTo>
                  <a:pt x="1947486" y="895366"/>
                </a:lnTo>
                <a:lnTo>
                  <a:pt x="1937954" y="817152"/>
                </a:lnTo>
                <a:lnTo>
                  <a:pt x="1922373" y="740971"/>
                </a:lnTo>
                <a:lnTo>
                  <a:pt x="1900994" y="667073"/>
                </a:lnTo>
                <a:lnTo>
                  <a:pt x="1874070" y="595708"/>
                </a:lnTo>
                <a:lnTo>
                  <a:pt x="1841850" y="527128"/>
                </a:lnTo>
                <a:lnTo>
                  <a:pt x="1804587" y="461584"/>
                </a:lnTo>
                <a:lnTo>
                  <a:pt x="1762530" y="399327"/>
                </a:lnTo>
                <a:lnTo>
                  <a:pt x="1715931" y="340608"/>
                </a:lnTo>
                <a:lnTo>
                  <a:pt x="1665041" y="285678"/>
                </a:lnTo>
                <a:lnTo>
                  <a:pt x="1610111" y="234788"/>
                </a:lnTo>
                <a:lnTo>
                  <a:pt x="1551392" y="188189"/>
                </a:lnTo>
                <a:lnTo>
                  <a:pt x="1489135" y="146132"/>
                </a:lnTo>
                <a:lnTo>
                  <a:pt x="1423591" y="108869"/>
                </a:lnTo>
                <a:lnTo>
                  <a:pt x="1355011" y="76649"/>
                </a:lnTo>
                <a:lnTo>
                  <a:pt x="1283646" y="49725"/>
                </a:lnTo>
                <a:lnTo>
                  <a:pt x="1209748" y="28346"/>
                </a:lnTo>
                <a:lnTo>
                  <a:pt x="1133567" y="12765"/>
                </a:lnTo>
                <a:lnTo>
                  <a:pt x="1055353" y="3233"/>
                </a:lnTo>
                <a:lnTo>
                  <a:pt x="975360"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47"/>
          <p:cNvSpPr/>
          <p:nvPr/>
        </p:nvSpPr>
        <p:spPr>
          <a:xfrm>
            <a:off x="381000" y="3611879"/>
            <a:ext cx="1950720" cy="195072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47"/>
          <p:cNvSpPr txBox="1"/>
          <p:nvPr/>
        </p:nvSpPr>
        <p:spPr>
          <a:xfrm>
            <a:off x="2331725" y="4763100"/>
            <a:ext cx="2839200" cy="8496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600" b="1">
                <a:solidFill>
                  <a:srgbClr val="231F20"/>
                </a:solidFill>
                <a:latin typeface="Verdana"/>
                <a:ea typeface="Verdana"/>
                <a:cs typeface="Verdana"/>
                <a:sym typeface="Verdana"/>
              </a:rPr>
              <a:t>Noni Thomas Lopez</a:t>
            </a:r>
            <a:endParaRPr sz="1600">
              <a:solidFill>
                <a:schemeClr val="dk1"/>
              </a:solidFill>
              <a:latin typeface="Verdana"/>
              <a:ea typeface="Verdana"/>
              <a:cs typeface="Verdana"/>
              <a:sym typeface="Verdana"/>
            </a:endParaRPr>
          </a:p>
          <a:p>
            <a:pPr marL="12700" marR="0" lvl="0" indent="0" algn="l" rtl="0">
              <a:lnSpc>
                <a:spcPct val="100000"/>
              </a:lnSpc>
              <a:spcBef>
                <a:spcPts val="80"/>
              </a:spcBef>
              <a:spcAft>
                <a:spcPts val="0"/>
              </a:spcAft>
              <a:buNone/>
            </a:pPr>
            <a:r>
              <a:rPr lang="en-US" sz="1600">
                <a:solidFill>
                  <a:srgbClr val="231F20"/>
                </a:solidFill>
                <a:latin typeface="Verdana"/>
                <a:ea typeface="Verdana"/>
                <a:cs typeface="Verdana"/>
                <a:sym typeface="Verdana"/>
              </a:rPr>
              <a:t>Head of School</a:t>
            </a:r>
            <a:endParaRPr sz="1600">
              <a:solidFill>
                <a:schemeClr val="dk1"/>
              </a:solidFill>
              <a:latin typeface="Verdana"/>
              <a:ea typeface="Verdana"/>
              <a:cs typeface="Verdana"/>
              <a:sym typeface="Verdana"/>
            </a:endParaRPr>
          </a:p>
        </p:txBody>
      </p:sp>
      <p:sp>
        <p:nvSpPr>
          <p:cNvPr id="633" name="Google Shape;633;p47"/>
          <p:cNvSpPr/>
          <p:nvPr/>
        </p:nvSpPr>
        <p:spPr>
          <a:xfrm>
            <a:off x="7851457" y="1082058"/>
            <a:ext cx="3959554" cy="4530668"/>
          </a:xfrm>
          <a:custGeom>
            <a:avLst/>
            <a:gdLst/>
            <a:ahLst/>
            <a:cxnLst/>
            <a:rect l="l" t="t" r="r" b="b"/>
            <a:pathLst>
              <a:path w="4201795" h="4700270" extrusionOk="0">
                <a:moveTo>
                  <a:pt x="0" y="0"/>
                </a:moveTo>
                <a:lnTo>
                  <a:pt x="4201668" y="0"/>
                </a:lnTo>
                <a:lnTo>
                  <a:pt x="4201668" y="4700016"/>
                </a:lnTo>
                <a:lnTo>
                  <a:pt x="0" y="4700016"/>
                </a:lnTo>
                <a:lnTo>
                  <a:pt x="0" y="0"/>
                </a:lnTo>
                <a:close/>
              </a:path>
            </a:pathLst>
          </a:custGeom>
          <a:solidFill>
            <a:srgbClr val="23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4" name="Google Shape;634;p47"/>
          <p:cNvSpPr/>
          <p:nvPr/>
        </p:nvSpPr>
        <p:spPr>
          <a:xfrm>
            <a:off x="7853057" y="1112392"/>
            <a:ext cx="3957954" cy="4457065"/>
          </a:xfrm>
          <a:custGeom>
            <a:avLst/>
            <a:gdLst/>
            <a:ahLst/>
            <a:cxnLst/>
            <a:rect l="l" t="t" r="r" b="b"/>
            <a:pathLst>
              <a:path w="3957954" h="4457065" extrusionOk="0">
                <a:moveTo>
                  <a:pt x="0" y="4457014"/>
                </a:moveTo>
                <a:lnTo>
                  <a:pt x="3957637" y="4457014"/>
                </a:lnTo>
                <a:lnTo>
                  <a:pt x="3957637" y="0"/>
                </a:lnTo>
                <a:lnTo>
                  <a:pt x="0" y="0"/>
                </a:lnTo>
                <a:lnTo>
                  <a:pt x="0" y="4457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47"/>
          <p:cNvSpPr/>
          <p:nvPr/>
        </p:nvSpPr>
        <p:spPr>
          <a:xfrm>
            <a:off x="7907502" y="1164247"/>
            <a:ext cx="3801110" cy="681990"/>
          </a:xfrm>
          <a:custGeom>
            <a:avLst/>
            <a:gdLst/>
            <a:ahLst/>
            <a:cxnLst/>
            <a:rect l="l" t="t" r="r" b="b"/>
            <a:pathLst>
              <a:path w="3801109" h="681989" extrusionOk="0">
                <a:moveTo>
                  <a:pt x="0" y="681418"/>
                </a:moveTo>
                <a:lnTo>
                  <a:pt x="3800563" y="681418"/>
                </a:lnTo>
                <a:lnTo>
                  <a:pt x="3800563" y="0"/>
                </a:lnTo>
                <a:lnTo>
                  <a:pt x="0" y="0"/>
                </a:lnTo>
                <a:lnTo>
                  <a:pt x="0" y="681418"/>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6" name="Google Shape;636;p47"/>
          <p:cNvSpPr/>
          <p:nvPr/>
        </p:nvSpPr>
        <p:spPr>
          <a:xfrm>
            <a:off x="7851457" y="1125593"/>
            <a:ext cx="3800560" cy="68141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7" name="Google Shape;637;p47"/>
          <p:cNvSpPr/>
          <p:nvPr/>
        </p:nvSpPr>
        <p:spPr>
          <a:xfrm>
            <a:off x="7939887" y="1783435"/>
            <a:ext cx="3815079" cy="3739515"/>
          </a:xfrm>
          <a:custGeom>
            <a:avLst/>
            <a:gdLst/>
            <a:ahLst/>
            <a:cxnLst/>
            <a:rect l="l" t="t" r="r" b="b"/>
            <a:pathLst>
              <a:path w="3815079" h="3739515" extrusionOk="0">
                <a:moveTo>
                  <a:pt x="0" y="3739299"/>
                </a:moveTo>
                <a:lnTo>
                  <a:pt x="3814851" y="3739299"/>
                </a:lnTo>
                <a:lnTo>
                  <a:pt x="3814851" y="0"/>
                </a:lnTo>
                <a:lnTo>
                  <a:pt x="0" y="0"/>
                </a:lnTo>
                <a:lnTo>
                  <a:pt x="0" y="3739299"/>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8" name="Google Shape;638;p47"/>
          <p:cNvSpPr/>
          <p:nvPr/>
        </p:nvSpPr>
        <p:spPr>
          <a:xfrm>
            <a:off x="7939999" y="1783547"/>
            <a:ext cx="3814800" cy="37392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9" name="Google Shape;639;p47"/>
          <p:cNvSpPr txBox="1"/>
          <p:nvPr/>
        </p:nvSpPr>
        <p:spPr>
          <a:xfrm>
            <a:off x="1798675" y="5522725"/>
            <a:ext cx="8901300" cy="5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07DA4"/>
                </a:solidFill>
                <a:latin typeface="Verdana"/>
                <a:ea typeface="Verdana"/>
                <a:cs typeface="Verdana"/>
                <a:sym typeface="Verdana"/>
              </a:rPr>
              <a:t>Source: The Enrollment Management Association Podcast : enrollment.org/podcast</a:t>
            </a:r>
            <a:endParaRPr b="1">
              <a:solidFill>
                <a:srgbClr val="007DA4"/>
              </a:solidFill>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48"/>
          <p:cNvSpPr txBox="1"/>
          <p:nvPr/>
        </p:nvSpPr>
        <p:spPr>
          <a:xfrm>
            <a:off x="346050" y="236375"/>
            <a:ext cx="11499900" cy="1382100"/>
          </a:xfrm>
          <a:prstGeom prst="rect">
            <a:avLst/>
          </a:prstGeom>
          <a:noFill/>
          <a:ln>
            <a:noFill/>
          </a:ln>
        </p:spPr>
        <p:txBody>
          <a:bodyPr spcFirstLastPara="1" wrap="square" lIns="0" tIns="0" rIns="0" bIns="0" anchor="t" anchorCtr="0">
            <a:noAutofit/>
          </a:bodyPr>
          <a:lstStyle/>
          <a:p>
            <a:pPr marL="12700" marR="5080" lvl="0" indent="0" algn="l" rtl="0">
              <a:lnSpc>
                <a:spcPct val="104166"/>
              </a:lnSpc>
              <a:spcBef>
                <a:spcPts val="0"/>
              </a:spcBef>
              <a:spcAft>
                <a:spcPts val="0"/>
              </a:spcAft>
              <a:buNone/>
            </a:pPr>
            <a:r>
              <a:rPr lang="en-US" sz="4800" b="1">
                <a:solidFill>
                  <a:srgbClr val="00BCDD"/>
                </a:solidFill>
                <a:latin typeface="Verdana"/>
                <a:ea typeface="Verdana"/>
                <a:cs typeface="Verdana"/>
                <a:sym typeface="Verdana"/>
              </a:rPr>
              <a:t>Discounting	Tuition:</a:t>
            </a:r>
            <a:br>
              <a:rPr lang="en-US" sz="4800" b="1">
                <a:solidFill>
                  <a:srgbClr val="00BCDD"/>
                </a:solidFill>
                <a:latin typeface="Verdana"/>
                <a:ea typeface="Verdana"/>
                <a:cs typeface="Verdana"/>
                <a:sym typeface="Verdana"/>
              </a:rPr>
            </a:br>
            <a:r>
              <a:rPr lang="en-US" sz="4800" b="1">
                <a:solidFill>
                  <a:srgbClr val="00BCDD"/>
                </a:solidFill>
                <a:latin typeface="Verdana"/>
                <a:ea typeface="Verdana"/>
                <a:cs typeface="Verdana"/>
                <a:sym typeface="Verdana"/>
              </a:rPr>
              <a:t>Montgomery School	(PA)</a:t>
            </a:r>
            <a:endParaRPr sz="4800">
              <a:solidFill>
                <a:schemeClr val="dk1"/>
              </a:solidFill>
              <a:latin typeface="Verdana"/>
              <a:ea typeface="Verdana"/>
              <a:cs typeface="Verdana"/>
              <a:sym typeface="Verdana"/>
            </a:endParaRPr>
          </a:p>
        </p:txBody>
      </p:sp>
      <p:sp>
        <p:nvSpPr>
          <p:cNvPr id="645" name="Google Shape;645;p48"/>
          <p:cNvSpPr txBox="1"/>
          <p:nvPr/>
        </p:nvSpPr>
        <p:spPr>
          <a:xfrm>
            <a:off x="346050" y="1924375"/>
            <a:ext cx="9113400" cy="38493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400" b="0">
                <a:solidFill>
                  <a:srgbClr val="AA0072"/>
                </a:solidFill>
                <a:latin typeface="Arial"/>
                <a:ea typeface="Arial"/>
                <a:cs typeface="Arial"/>
                <a:sym typeface="Arial"/>
              </a:rPr>
              <a:t>+</a:t>
            </a:r>
            <a:r>
              <a:rPr lang="en-US" sz="2200">
                <a:solidFill>
                  <a:srgbClr val="AA0072"/>
                </a:solidFill>
                <a:latin typeface="Verdana"/>
                <a:ea typeface="Verdana"/>
                <a:cs typeface="Verdana"/>
                <a:sym typeface="Verdana"/>
              </a:rPr>
              <a:t> </a:t>
            </a:r>
            <a:r>
              <a:rPr lang="en-US" sz="2200">
                <a:solidFill>
                  <a:srgbClr val="231F20"/>
                </a:solidFill>
                <a:latin typeface="Verdana"/>
                <a:ea typeface="Verdana"/>
                <a:cs typeface="Verdana"/>
                <a:sym typeface="Verdana"/>
              </a:rPr>
              <a:t>Discounted tuition by one-third for FY19</a:t>
            </a:r>
            <a:endParaRPr sz="2200">
              <a:solidFill>
                <a:schemeClr val="dk1"/>
              </a:solidFill>
              <a:latin typeface="Verdana"/>
              <a:ea typeface="Verdana"/>
              <a:cs typeface="Verdana"/>
              <a:sym typeface="Verdana"/>
            </a:endParaRPr>
          </a:p>
          <a:p>
            <a:pPr marL="304165" marR="5080" lvl="0" indent="-292100" algn="l" rtl="0">
              <a:lnSpc>
                <a:spcPct val="108333"/>
              </a:lnSpc>
              <a:spcBef>
                <a:spcPts val="1240"/>
              </a:spcBef>
              <a:spcAft>
                <a:spcPts val="0"/>
              </a:spcAft>
              <a:buNone/>
            </a:pPr>
            <a:r>
              <a:rPr lang="en-US" sz="2200">
                <a:solidFill>
                  <a:srgbClr val="00BCDD"/>
                </a:solidFill>
                <a:latin typeface="Verdana"/>
                <a:ea typeface="Verdana"/>
                <a:cs typeface="Verdana"/>
                <a:sym typeface="Verdana"/>
              </a:rPr>
              <a:t>+ </a:t>
            </a:r>
            <a:r>
              <a:rPr lang="en-US" sz="2200">
                <a:solidFill>
                  <a:srgbClr val="231F20"/>
                </a:solidFill>
                <a:latin typeface="Verdana"/>
                <a:ea typeface="Verdana"/>
                <a:cs typeface="Verdana"/>
                <a:sym typeface="Verdana"/>
              </a:rPr>
              <a:t>In just 6 months, Montgomery School has grown by 30 students (from 220 to 250)</a:t>
            </a:r>
            <a:endParaRPr sz="2200">
              <a:solidFill>
                <a:schemeClr val="dk1"/>
              </a:solidFill>
              <a:latin typeface="Verdana"/>
              <a:ea typeface="Verdana"/>
              <a:cs typeface="Verdana"/>
              <a:sym typeface="Verdana"/>
            </a:endParaRPr>
          </a:p>
          <a:p>
            <a:pPr marL="12700" marR="0" lvl="0" indent="0" algn="l" rtl="0">
              <a:lnSpc>
                <a:spcPct val="100000"/>
              </a:lnSpc>
              <a:spcBef>
                <a:spcPts val="880"/>
              </a:spcBef>
              <a:spcAft>
                <a:spcPts val="0"/>
              </a:spcAft>
              <a:buNone/>
            </a:pPr>
            <a:r>
              <a:rPr lang="en-US" sz="2200">
                <a:solidFill>
                  <a:srgbClr val="F57E24"/>
                </a:solidFill>
                <a:latin typeface="Verdana"/>
                <a:ea typeface="Verdana"/>
                <a:cs typeface="Verdana"/>
                <a:sym typeface="Verdana"/>
              </a:rPr>
              <a:t>+ </a:t>
            </a:r>
            <a:r>
              <a:rPr lang="en-US" sz="2200">
                <a:solidFill>
                  <a:srgbClr val="231F20"/>
                </a:solidFill>
                <a:latin typeface="Verdana"/>
                <a:ea typeface="Verdana"/>
                <a:cs typeface="Verdana"/>
                <a:sym typeface="Verdana"/>
              </a:rPr>
              <a:t>All families received the discount</a:t>
            </a:r>
            <a:endParaRPr sz="2200">
              <a:solidFill>
                <a:schemeClr val="dk1"/>
              </a:solidFill>
              <a:latin typeface="Verdana"/>
              <a:ea typeface="Verdana"/>
              <a:cs typeface="Verdana"/>
              <a:sym typeface="Verdana"/>
            </a:endParaRPr>
          </a:p>
          <a:p>
            <a:pPr marL="12700" marR="0" lvl="0" indent="0" algn="l" rtl="0">
              <a:lnSpc>
                <a:spcPct val="100000"/>
              </a:lnSpc>
              <a:spcBef>
                <a:spcPts val="920"/>
              </a:spcBef>
              <a:spcAft>
                <a:spcPts val="0"/>
              </a:spcAft>
              <a:buNone/>
            </a:pPr>
            <a:r>
              <a:rPr lang="en-US" sz="2200">
                <a:solidFill>
                  <a:srgbClr val="007DA4"/>
                </a:solidFill>
                <a:latin typeface="Verdana"/>
                <a:ea typeface="Verdana"/>
                <a:cs typeface="Verdana"/>
                <a:sym typeface="Verdana"/>
              </a:rPr>
              <a:t>+ </a:t>
            </a:r>
            <a:r>
              <a:rPr lang="en-US" sz="2200">
                <a:solidFill>
                  <a:srgbClr val="231F20"/>
                </a:solidFill>
                <a:latin typeface="Verdana"/>
                <a:ea typeface="Verdana"/>
                <a:cs typeface="Verdana"/>
                <a:sym typeface="Verdana"/>
              </a:rPr>
              <a:t>Wealthy families were asked to donate the difference</a:t>
            </a:r>
            <a:endParaRPr sz="2200">
              <a:solidFill>
                <a:schemeClr val="dk1"/>
              </a:solidFill>
              <a:latin typeface="Verdana"/>
              <a:ea typeface="Verdana"/>
              <a:cs typeface="Verdana"/>
              <a:sym typeface="Verdana"/>
            </a:endParaRPr>
          </a:p>
          <a:p>
            <a:pPr marL="12700" marR="0" lvl="0" indent="0" algn="l" rtl="0">
              <a:lnSpc>
                <a:spcPct val="100000"/>
              </a:lnSpc>
              <a:spcBef>
                <a:spcPts val="920"/>
              </a:spcBef>
              <a:spcAft>
                <a:spcPts val="0"/>
              </a:spcAft>
              <a:buNone/>
            </a:pPr>
            <a:r>
              <a:rPr lang="en-US" sz="2200">
                <a:solidFill>
                  <a:srgbClr val="E9D05D"/>
                </a:solidFill>
                <a:latin typeface="Verdana"/>
                <a:ea typeface="Verdana"/>
                <a:cs typeface="Verdana"/>
                <a:sym typeface="Verdana"/>
              </a:rPr>
              <a:t>+ </a:t>
            </a:r>
            <a:r>
              <a:rPr lang="en-US" sz="2200">
                <a:solidFill>
                  <a:srgbClr val="231F20"/>
                </a:solidFill>
                <a:latin typeface="Verdana"/>
                <a:ea typeface="Verdana"/>
                <a:cs typeface="Verdana"/>
                <a:sym typeface="Verdana"/>
              </a:rPr>
              <a:t>Over $1 M in new donations</a:t>
            </a:r>
            <a:endParaRPr sz="2200">
              <a:solidFill>
                <a:schemeClr val="dk1"/>
              </a:solidFill>
              <a:latin typeface="Verdana"/>
              <a:ea typeface="Verdana"/>
              <a:cs typeface="Verdana"/>
              <a:sym typeface="Verdana"/>
            </a:endParaRPr>
          </a:p>
          <a:p>
            <a:pPr marL="304165" marR="299720" lvl="0" indent="-292100" algn="l" rtl="0">
              <a:lnSpc>
                <a:spcPct val="108333"/>
              </a:lnSpc>
              <a:spcBef>
                <a:spcPts val="1240"/>
              </a:spcBef>
              <a:spcAft>
                <a:spcPts val="0"/>
              </a:spcAft>
              <a:buNone/>
            </a:pPr>
            <a:r>
              <a:rPr lang="en-US" sz="2200">
                <a:solidFill>
                  <a:srgbClr val="A6A4A7"/>
                </a:solidFill>
                <a:latin typeface="Verdana"/>
                <a:ea typeface="Verdana"/>
                <a:cs typeface="Verdana"/>
                <a:sym typeface="Verdana"/>
              </a:rPr>
              <a:t>+ </a:t>
            </a:r>
            <a:r>
              <a:rPr lang="en-US" sz="2200">
                <a:solidFill>
                  <a:srgbClr val="231F20"/>
                </a:solidFill>
                <a:latin typeface="Verdana"/>
                <a:ea typeface="Verdana"/>
                <a:cs typeface="Verdana"/>
                <a:sym typeface="Verdana"/>
              </a:rPr>
              <a:t>The largest percentage of new students at Montgomery come from public schools</a:t>
            </a:r>
            <a:endParaRPr sz="2200">
              <a:solidFill>
                <a:schemeClr val="dk1"/>
              </a:solidFill>
              <a:latin typeface="Verdana"/>
              <a:ea typeface="Verdana"/>
              <a:cs typeface="Verdana"/>
              <a:sym typeface="Verdana"/>
            </a:endParaRPr>
          </a:p>
        </p:txBody>
      </p:sp>
      <p:sp>
        <p:nvSpPr>
          <p:cNvPr id="646" name="Google Shape;646;p48"/>
          <p:cNvSpPr/>
          <p:nvPr/>
        </p:nvSpPr>
        <p:spPr>
          <a:xfrm>
            <a:off x="9860127" y="3127062"/>
            <a:ext cx="1950720" cy="1950720"/>
          </a:xfrm>
          <a:custGeom>
            <a:avLst/>
            <a:gdLst/>
            <a:ahLst/>
            <a:cxnLst/>
            <a:rect l="l" t="t" r="r" b="b"/>
            <a:pathLst>
              <a:path w="1950720" h="1950720" extrusionOk="0">
                <a:moveTo>
                  <a:pt x="975359" y="0"/>
                </a:moveTo>
                <a:lnTo>
                  <a:pt x="895366" y="3233"/>
                </a:lnTo>
                <a:lnTo>
                  <a:pt x="817152" y="12765"/>
                </a:lnTo>
                <a:lnTo>
                  <a:pt x="740971" y="28346"/>
                </a:lnTo>
                <a:lnTo>
                  <a:pt x="667073" y="49725"/>
                </a:lnTo>
                <a:lnTo>
                  <a:pt x="595708" y="76649"/>
                </a:lnTo>
                <a:lnTo>
                  <a:pt x="527128" y="108869"/>
                </a:lnTo>
                <a:lnTo>
                  <a:pt x="461584" y="146132"/>
                </a:lnTo>
                <a:lnTo>
                  <a:pt x="399327" y="188189"/>
                </a:lnTo>
                <a:lnTo>
                  <a:pt x="340608" y="234788"/>
                </a:lnTo>
                <a:lnTo>
                  <a:pt x="285678" y="285678"/>
                </a:lnTo>
                <a:lnTo>
                  <a:pt x="234788" y="340608"/>
                </a:lnTo>
                <a:lnTo>
                  <a:pt x="188189" y="399327"/>
                </a:lnTo>
                <a:lnTo>
                  <a:pt x="146132" y="461584"/>
                </a:lnTo>
                <a:lnTo>
                  <a:pt x="108869" y="527128"/>
                </a:lnTo>
                <a:lnTo>
                  <a:pt x="76649" y="595708"/>
                </a:lnTo>
                <a:lnTo>
                  <a:pt x="49725" y="667073"/>
                </a:lnTo>
                <a:lnTo>
                  <a:pt x="28346" y="740971"/>
                </a:lnTo>
                <a:lnTo>
                  <a:pt x="12765" y="817152"/>
                </a:lnTo>
                <a:lnTo>
                  <a:pt x="3233" y="895366"/>
                </a:lnTo>
                <a:lnTo>
                  <a:pt x="0" y="975359"/>
                </a:lnTo>
                <a:lnTo>
                  <a:pt x="3233" y="1055353"/>
                </a:lnTo>
                <a:lnTo>
                  <a:pt x="12765" y="1133567"/>
                </a:lnTo>
                <a:lnTo>
                  <a:pt x="28346" y="1209748"/>
                </a:lnTo>
                <a:lnTo>
                  <a:pt x="49725" y="1283646"/>
                </a:lnTo>
                <a:lnTo>
                  <a:pt x="76649" y="1355011"/>
                </a:lnTo>
                <a:lnTo>
                  <a:pt x="108869" y="1423591"/>
                </a:lnTo>
                <a:lnTo>
                  <a:pt x="146132" y="1489135"/>
                </a:lnTo>
                <a:lnTo>
                  <a:pt x="188189" y="1551392"/>
                </a:lnTo>
                <a:lnTo>
                  <a:pt x="234788" y="1610111"/>
                </a:lnTo>
                <a:lnTo>
                  <a:pt x="285678" y="1665041"/>
                </a:lnTo>
                <a:lnTo>
                  <a:pt x="340608" y="1715931"/>
                </a:lnTo>
                <a:lnTo>
                  <a:pt x="399327" y="1762530"/>
                </a:lnTo>
                <a:lnTo>
                  <a:pt x="461584" y="1804587"/>
                </a:lnTo>
                <a:lnTo>
                  <a:pt x="527128" y="1841850"/>
                </a:lnTo>
                <a:lnTo>
                  <a:pt x="595708" y="1874070"/>
                </a:lnTo>
                <a:lnTo>
                  <a:pt x="667073" y="1900994"/>
                </a:lnTo>
                <a:lnTo>
                  <a:pt x="740971" y="1922373"/>
                </a:lnTo>
                <a:lnTo>
                  <a:pt x="817152" y="1937954"/>
                </a:lnTo>
                <a:lnTo>
                  <a:pt x="895366" y="1947486"/>
                </a:lnTo>
                <a:lnTo>
                  <a:pt x="975359" y="1950719"/>
                </a:lnTo>
                <a:lnTo>
                  <a:pt x="1055353" y="1947486"/>
                </a:lnTo>
                <a:lnTo>
                  <a:pt x="1133567" y="1937954"/>
                </a:lnTo>
                <a:lnTo>
                  <a:pt x="1209748" y="1922373"/>
                </a:lnTo>
                <a:lnTo>
                  <a:pt x="1283646" y="1900994"/>
                </a:lnTo>
                <a:lnTo>
                  <a:pt x="1355011" y="1874070"/>
                </a:lnTo>
                <a:lnTo>
                  <a:pt x="1423591" y="1841850"/>
                </a:lnTo>
                <a:lnTo>
                  <a:pt x="1489135" y="1804587"/>
                </a:lnTo>
                <a:lnTo>
                  <a:pt x="1551392" y="1762530"/>
                </a:lnTo>
                <a:lnTo>
                  <a:pt x="1610111" y="1715931"/>
                </a:lnTo>
                <a:lnTo>
                  <a:pt x="1665041" y="1665041"/>
                </a:lnTo>
                <a:lnTo>
                  <a:pt x="1715931" y="1610111"/>
                </a:lnTo>
                <a:lnTo>
                  <a:pt x="1762530" y="1551392"/>
                </a:lnTo>
                <a:lnTo>
                  <a:pt x="1804587" y="1489135"/>
                </a:lnTo>
                <a:lnTo>
                  <a:pt x="1841850" y="1423591"/>
                </a:lnTo>
                <a:lnTo>
                  <a:pt x="1874070" y="1355011"/>
                </a:lnTo>
                <a:lnTo>
                  <a:pt x="1900994" y="1283646"/>
                </a:lnTo>
                <a:lnTo>
                  <a:pt x="1922373" y="1209748"/>
                </a:lnTo>
                <a:lnTo>
                  <a:pt x="1937954" y="1133567"/>
                </a:lnTo>
                <a:lnTo>
                  <a:pt x="1947486" y="1055353"/>
                </a:lnTo>
                <a:lnTo>
                  <a:pt x="1950719" y="975359"/>
                </a:lnTo>
                <a:lnTo>
                  <a:pt x="1947486" y="895366"/>
                </a:lnTo>
                <a:lnTo>
                  <a:pt x="1937954" y="817152"/>
                </a:lnTo>
                <a:lnTo>
                  <a:pt x="1922373" y="740971"/>
                </a:lnTo>
                <a:lnTo>
                  <a:pt x="1900994" y="667073"/>
                </a:lnTo>
                <a:lnTo>
                  <a:pt x="1874070" y="595708"/>
                </a:lnTo>
                <a:lnTo>
                  <a:pt x="1841850" y="527128"/>
                </a:lnTo>
                <a:lnTo>
                  <a:pt x="1804587" y="461584"/>
                </a:lnTo>
                <a:lnTo>
                  <a:pt x="1762530" y="399327"/>
                </a:lnTo>
                <a:lnTo>
                  <a:pt x="1715931" y="340608"/>
                </a:lnTo>
                <a:lnTo>
                  <a:pt x="1665041" y="285678"/>
                </a:lnTo>
                <a:lnTo>
                  <a:pt x="1610111" y="234788"/>
                </a:lnTo>
                <a:lnTo>
                  <a:pt x="1551392" y="188189"/>
                </a:lnTo>
                <a:lnTo>
                  <a:pt x="1489135" y="146132"/>
                </a:lnTo>
                <a:lnTo>
                  <a:pt x="1423591" y="108869"/>
                </a:lnTo>
                <a:lnTo>
                  <a:pt x="1355011" y="76649"/>
                </a:lnTo>
                <a:lnTo>
                  <a:pt x="1283646" y="49725"/>
                </a:lnTo>
                <a:lnTo>
                  <a:pt x="1209748" y="28346"/>
                </a:lnTo>
                <a:lnTo>
                  <a:pt x="1133567" y="12765"/>
                </a:lnTo>
                <a:lnTo>
                  <a:pt x="1055353" y="3233"/>
                </a:lnTo>
                <a:lnTo>
                  <a:pt x="975359"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48"/>
          <p:cNvSpPr/>
          <p:nvPr/>
        </p:nvSpPr>
        <p:spPr>
          <a:xfrm>
            <a:off x="9860127" y="3127070"/>
            <a:ext cx="1950720" cy="195070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48"/>
          <p:cNvSpPr txBox="1"/>
          <p:nvPr/>
        </p:nvSpPr>
        <p:spPr>
          <a:xfrm>
            <a:off x="9993453" y="5164375"/>
            <a:ext cx="1852500" cy="483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1">
                <a:solidFill>
                  <a:srgbClr val="231F20"/>
                </a:solidFill>
                <a:latin typeface="Verdana"/>
                <a:ea typeface="Verdana"/>
                <a:cs typeface="Verdana"/>
                <a:sym typeface="Verdana"/>
              </a:rPr>
              <a:t>Sally Keidel</a:t>
            </a:r>
            <a:endParaRPr sz="1600">
              <a:solidFill>
                <a:schemeClr val="dk1"/>
              </a:solidFill>
              <a:latin typeface="Verdana"/>
              <a:ea typeface="Verdana"/>
              <a:cs typeface="Verdana"/>
              <a:sym typeface="Verdana"/>
            </a:endParaRPr>
          </a:p>
          <a:p>
            <a:pPr marL="0" marR="0" lvl="0" indent="0" algn="ctr" rtl="0">
              <a:lnSpc>
                <a:spcPct val="100000"/>
              </a:lnSpc>
              <a:spcBef>
                <a:spcPts val="80"/>
              </a:spcBef>
              <a:spcAft>
                <a:spcPts val="0"/>
              </a:spcAft>
              <a:buNone/>
            </a:pPr>
            <a:r>
              <a:rPr lang="en-US" sz="1600">
                <a:solidFill>
                  <a:srgbClr val="231F20"/>
                </a:solidFill>
                <a:latin typeface="Verdana"/>
                <a:ea typeface="Verdana"/>
                <a:cs typeface="Verdana"/>
                <a:sym typeface="Verdana"/>
              </a:rPr>
              <a:t>Head of School</a:t>
            </a:r>
            <a:endParaRPr sz="1600">
              <a:solidFill>
                <a:schemeClr val="dk1"/>
              </a:solidFill>
              <a:latin typeface="Verdana"/>
              <a:ea typeface="Verdana"/>
              <a:cs typeface="Verdana"/>
              <a:sym typeface="Verdana"/>
            </a:endParaRPr>
          </a:p>
        </p:txBody>
      </p:sp>
      <p:sp>
        <p:nvSpPr>
          <p:cNvPr id="649" name="Google Shape;649;p48"/>
          <p:cNvSpPr txBox="1"/>
          <p:nvPr/>
        </p:nvSpPr>
        <p:spPr>
          <a:xfrm>
            <a:off x="1386400" y="5482375"/>
            <a:ext cx="8901300" cy="5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07DA4"/>
                </a:solidFill>
                <a:latin typeface="Verdana"/>
                <a:ea typeface="Verdana"/>
                <a:cs typeface="Verdana"/>
                <a:sym typeface="Verdana"/>
              </a:rPr>
              <a:t>Source: The Enrollment Management Association Podcast : enrollment.org/podcast</a:t>
            </a:r>
            <a:endParaRPr b="1">
              <a:solidFill>
                <a:srgbClr val="007DA4"/>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653"/>
        <p:cNvGrpSpPr/>
        <p:nvPr/>
      </p:nvGrpSpPr>
      <p:grpSpPr>
        <a:xfrm>
          <a:off x="0" y="0"/>
          <a:ext cx="0" cy="0"/>
          <a:chOff x="0" y="0"/>
          <a:chExt cx="0" cy="0"/>
        </a:xfrm>
      </p:grpSpPr>
      <p:sp>
        <p:nvSpPr>
          <p:cNvPr id="654" name="Google Shape;654;p49"/>
          <p:cNvSpPr/>
          <p:nvPr/>
        </p:nvSpPr>
        <p:spPr>
          <a:xfrm>
            <a:off x="-59200" y="71075"/>
            <a:ext cx="121917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5" name="Google Shape;655;p49"/>
          <p:cNvSpPr txBox="1"/>
          <p:nvPr/>
        </p:nvSpPr>
        <p:spPr>
          <a:xfrm>
            <a:off x="368300" y="2302975"/>
            <a:ext cx="8939700" cy="1955400"/>
          </a:xfrm>
          <a:prstGeom prst="rect">
            <a:avLst/>
          </a:prstGeom>
          <a:noFill/>
          <a:ln>
            <a:noFill/>
          </a:ln>
        </p:spPr>
        <p:txBody>
          <a:bodyPr spcFirstLastPara="1" wrap="square" lIns="0" tIns="0" rIns="0" bIns="0" anchor="t" anchorCtr="0">
            <a:noAutofit/>
          </a:bodyPr>
          <a:lstStyle/>
          <a:p>
            <a:pPr marL="12700" marR="0" lvl="0" indent="0" algn="l" rtl="0">
              <a:lnSpc>
                <a:spcPct val="117291"/>
              </a:lnSpc>
              <a:spcBef>
                <a:spcPts val="0"/>
              </a:spcBef>
              <a:spcAft>
                <a:spcPts val="0"/>
              </a:spcAft>
              <a:buNone/>
            </a:pPr>
            <a:r>
              <a:rPr lang="en-US" sz="4800" b="1">
                <a:solidFill>
                  <a:srgbClr val="FFFFFF"/>
                </a:solidFill>
                <a:latin typeface="Verdana"/>
                <a:ea typeface="Verdana"/>
                <a:cs typeface="Verdana"/>
                <a:sym typeface="Verdana"/>
              </a:rPr>
              <a:t>The CFO’s	New</a:t>
            </a:r>
            <a:endParaRPr sz="4800">
              <a:solidFill>
                <a:schemeClr val="dk1"/>
              </a:solidFill>
              <a:latin typeface="Verdana"/>
              <a:ea typeface="Verdana"/>
              <a:cs typeface="Verdana"/>
              <a:sym typeface="Verdana"/>
            </a:endParaRPr>
          </a:p>
          <a:p>
            <a:pPr marL="12700" marR="0" lvl="0" indent="0" algn="l" rtl="0">
              <a:lnSpc>
                <a:spcPct val="117291"/>
              </a:lnSpc>
              <a:spcBef>
                <a:spcPts val="0"/>
              </a:spcBef>
              <a:spcAft>
                <a:spcPts val="0"/>
              </a:spcAft>
              <a:buNone/>
            </a:pPr>
            <a:r>
              <a:rPr lang="en-US" sz="4800" b="1">
                <a:solidFill>
                  <a:srgbClr val="FFFFFF"/>
                </a:solidFill>
                <a:latin typeface="Verdana"/>
                <a:ea typeface="Verdana"/>
                <a:cs typeface="Verdana"/>
                <a:sym typeface="Verdana"/>
              </a:rPr>
              <a:t>Most Important	Partner</a:t>
            </a:r>
            <a:endParaRPr sz="4800">
              <a:solidFill>
                <a:schemeClr val="dk1"/>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0"/>
          <p:cNvSpPr txBox="1">
            <a:spLocks noGrp="1"/>
          </p:cNvSpPr>
          <p:nvPr>
            <p:ph type="title"/>
          </p:nvPr>
        </p:nvSpPr>
        <p:spPr>
          <a:xfrm>
            <a:off x="368300" y="329119"/>
            <a:ext cx="11455500" cy="81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The Power of Partnership</a:t>
            </a:r>
            <a:endParaRPr/>
          </a:p>
        </p:txBody>
      </p:sp>
      <p:sp>
        <p:nvSpPr>
          <p:cNvPr id="661" name="Google Shape;661;p50"/>
          <p:cNvSpPr txBox="1">
            <a:spLocks noGrp="1"/>
          </p:cNvSpPr>
          <p:nvPr>
            <p:ph type="body" idx="1"/>
          </p:nvPr>
        </p:nvSpPr>
        <p:spPr>
          <a:xfrm>
            <a:off x="384303" y="1177664"/>
            <a:ext cx="11423400" cy="4330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300"/>
              <a:t>The enrollment officer and business officer jointly support the school’s decisions and advance its financial sustainability. To ensure partnership, translate your business-oriented expertise into: </a:t>
            </a:r>
            <a:endParaRPr sz="2300"/>
          </a:p>
          <a:p>
            <a:pPr marL="457200" marR="0" lvl="0" indent="-374650" algn="l" rtl="0">
              <a:lnSpc>
                <a:spcPct val="100000"/>
              </a:lnSpc>
              <a:spcBef>
                <a:spcPts val="0"/>
              </a:spcBef>
              <a:spcAft>
                <a:spcPts val="0"/>
              </a:spcAft>
              <a:buSzPts val="2300"/>
              <a:buChar char="●"/>
            </a:pPr>
            <a:r>
              <a:rPr lang="en-US" sz="2300"/>
              <a:t>Competitive intelligence made accessible, compelling, and actionable</a:t>
            </a:r>
            <a:endParaRPr sz="2300"/>
          </a:p>
          <a:p>
            <a:pPr marL="457200" marR="0" lvl="0" indent="-374650" algn="l" rtl="0">
              <a:lnSpc>
                <a:spcPct val="100000"/>
              </a:lnSpc>
              <a:spcBef>
                <a:spcPts val="0"/>
              </a:spcBef>
              <a:spcAft>
                <a:spcPts val="0"/>
              </a:spcAft>
              <a:buSzPts val="2300"/>
              <a:buChar char="●"/>
            </a:pPr>
            <a:r>
              <a:rPr lang="en-US" sz="2300"/>
              <a:t>Demographic data to inform trustees who are focused on the future</a:t>
            </a:r>
            <a:endParaRPr sz="2300"/>
          </a:p>
          <a:p>
            <a:pPr marL="457200" marR="0" lvl="0" indent="-374650" algn="l" rtl="0">
              <a:lnSpc>
                <a:spcPct val="100000"/>
              </a:lnSpc>
              <a:spcBef>
                <a:spcPts val="0"/>
              </a:spcBef>
              <a:spcAft>
                <a:spcPts val="0"/>
              </a:spcAft>
              <a:buSzPts val="2300"/>
              <a:buChar char="●"/>
            </a:pPr>
            <a:r>
              <a:rPr lang="en-US" sz="2300"/>
              <a:t>Current year statistics for a constant finger on the pulse of the school</a:t>
            </a:r>
            <a:endParaRPr sz="2300"/>
          </a:p>
          <a:p>
            <a:pPr marL="457200" marR="0" lvl="0" indent="-374650" algn="l" rtl="0">
              <a:lnSpc>
                <a:spcPct val="100000"/>
              </a:lnSpc>
              <a:spcBef>
                <a:spcPts val="0"/>
              </a:spcBef>
              <a:spcAft>
                <a:spcPts val="0"/>
              </a:spcAft>
              <a:buSzPts val="2300"/>
              <a:buChar char="●"/>
            </a:pPr>
            <a:r>
              <a:rPr lang="en-US" sz="2300"/>
              <a:t>Leadership-wide awareness of the net tuition target in order for enrollment partners to manage enrollment and financial aid to reach that number</a:t>
            </a:r>
            <a:endParaRPr sz="2300" b="0">
              <a:solidFill>
                <a:schemeClr val="dk1"/>
              </a:solidFill>
              <a:latin typeface="Arial"/>
              <a:ea typeface="Arial"/>
              <a:cs typeface="Arial"/>
              <a:sym typeface="Arial"/>
            </a:endParaRPr>
          </a:p>
          <a:p>
            <a:pPr marL="0" lvl="0" indent="0" algn="l" rtl="0">
              <a:spcBef>
                <a:spcPts val="0"/>
              </a:spcBef>
              <a:spcAft>
                <a:spcPts val="0"/>
              </a:spcAft>
              <a:buNone/>
            </a:pPr>
            <a:endParaRPr sz="2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p:nvPr/>
        </p:nvSpPr>
        <p:spPr>
          <a:xfrm>
            <a:off x="368300" y="329119"/>
            <a:ext cx="7543165" cy="812800"/>
          </a:xfrm>
          <a:prstGeom prst="rect">
            <a:avLst/>
          </a:prstGeom>
          <a:noFill/>
          <a:ln>
            <a:noFill/>
          </a:ln>
        </p:spPr>
        <p:txBody>
          <a:bodyPr spcFirstLastPara="1" wrap="square" lIns="0" tIns="0" rIns="0" bIns="0" anchor="t" anchorCtr="0">
            <a:noAutofit/>
          </a:bodyPr>
          <a:lstStyle/>
          <a:p>
            <a:pPr marL="12700" marR="0" lvl="0" indent="0" algn="l" rtl="0">
              <a:lnSpc>
                <a:spcPct val="118593"/>
              </a:lnSpc>
              <a:spcBef>
                <a:spcPts val="0"/>
              </a:spcBef>
              <a:spcAft>
                <a:spcPts val="0"/>
              </a:spcAft>
              <a:buNone/>
            </a:pPr>
            <a:r>
              <a:rPr lang="en-US" sz="5000" b="1">
                <a:solidFill>
                  <a:srgbClr val="00BCDD"/>
                </a:solidFill>
                <a:latin typeface="Verdana"/>
                <a:ea typeface="Verdana"/>
                <a:cs typeface="Verdana"/>
                <a:sym typeface="Verdana"/>
              </a:rPr>
              <a:t>Presentation	 Goals</a:t>
            </a:r>
            <a:endParaRPr sz="5000">
              <a:solidFill>
                <a:schemeClr val="dk1"/>
              </a:solidFill>
              <a:latin typeface="Verdana"/>
              <a:ea typeface="Verdana"/>
              <a:cs typeface="Verdana"/>
              <a:sym typeface="Verdana"/>
            </a:endParaRPr>
          </a:p>
        </p:txBody>
      </p:sp>
      <p:sp>
        <p:nvSpPr>
          <p:cNvPr id="101" name="Google Shape;101;p15"/>
          <p:cNvSpPr txBox="1">
            <a:spLocks noGrp="1"/>
          </p:cNvSpPr>
          <p:nvPr>
            <p:ph type="body" idx="1"/>
          </p:nvPr>
        </p:nvSpPr>
        <p:spPr>
          <a:xfrm>
            <a:off x="384328" y="1375339"/>
            <a:ext cx="11423400" cy="4330800"/>
          </a:xfrm>
          <a:prstGeom prst="rect">
            <a:avLst/>
          </a:prstGeom>
          <a:noFill/>
          <a:ln>
            <a:noFill/>
          </a:ln>
        </p:spPr>
        <p:txBody>
          <a:bodyPr spcFirstLastPara="1" wrap="square" lIns="0" tIns="126575" rIns="0" bIns="0" anchor="t" anchorCtr="0">
            <a:noAutofit/>
          </a:bodyPr>
          <a:lstStyle/>
          <a:p>
            <a:pPr marL="424180" marR="64769" lvl="0" indent="-424180" algn="l" rtl="0">
              <a:lnSpc>
                <a:spcPct val="111111"/>
              </a:lnSpc>
              <a:spcBef>
                <a:spcPts val="0"/>
              </a:spcBef>
              <a:spcAft>
                <a:spcPts val="0"/>
              </a:spcAft>
              <a:buNone/>
            </a:pPr>
            <a:r>
              <a:rPr lang="en-US" sz="3000" b="0">
                <a:solidFill>
                  <a:srgbClr val="AA0072"/>
                </a:solidFill>
                <a:latin typeface="Arial"/>
                <a:ea typeface="Arial"/>
                <a:cs typeface="Arial"/>
                <a:sym typeface="Arial"/>
              </a:rPr>
              <a:t>+  </a:t>
            </a:r>
            <a:r>
              <a:rPr lang="en-US" sz="3000" b="0"/>
              <a:t>Review Economic, Demographic, and Technological Forces Disrupting Tuition Management &amp; Stable Schools</a:t>
            </a:r>
            <a:endParaRPr sz="3000"/>
          </a:p>
          <a:p>
            <a:pPr marL="0" lvl="0" indent="0" algn="l" rtl="0">
              <a:lnSpc>
                <a:spcPct val="100000"/>
              </a:lnSpc>
              <a:spcBef>
                <a:spcPts val="1100"/>
              </a:spcBef>
              <a:spcAft>
                <a:spcPts val="0"/>
              </a:spcAft>
              <a:buNone/>
            </a:pPr>
            <a:r>
              <a:rPr lang="en-US" sz="3000" b="0">
                <a:solidFill>
                  <a:srgbClr val="00BCDD"/>
                </a:solidFill>
              </a:rPr>
              <a:t>+ </a:t>
            </a:r>
            <a:r>
              <a:rPr lang="en-US" sz="3000" b="0"/>
              <a:t>Shift in the School Economic Marketplace</a:t>
            </a:r>
            <a:endParaRPr sz="3000"/>
          </a:p>
          <a:p>
            <a:pPr marL="0" lvl="0" indent="0" algn="l" rtl="0">
              <a:lnSpc>
                <a:spcPct val="100000"/>
              </a:lnSpc>
              <a:spcBef>
                <a:spcPts val="1180"/>
              </a:spcBef>
              <a:spcAft>
                <a:spcPts val="0"/>
              </a:spcAft>
              <a:buNone/>
            </a:pPr>
            <a:r>
              <a:rPr lang="en-US" sz="3000" b="0">
                <a:solidFill>
                  <a:srgbClr val="F57E24"/>
                </a:solidFill>
              </a:rPr>
              <a:t>+ </a:t>
            </a:r>
            <a:r>
              <a:rPr lang="en-US" sz="3000" b="0"/>
              <a:t>Pricing and Financial Aid in Today’s Changing Landscape</a:t>
            </a:r>
            <a:endParaRPr sz="3000"/>
          </a:p>
          <a:p>
            <a:pPr marL="0" lvl="0" indent="0" algn="l" rtl="0">
              <a:lnSpc>
                <a:spcPct val="100000"/>
              </a:lnSpc>
              <a:spcBef>
                <a:spcPts val="1180"/>
              </a:spcBef>
              <a:spcAft>
                <a:spcPts val="0"/>
              </a:spcAft>
              <a:buNone/>
            </a:pPr>
            <a:r>
              <a:rPr lang="en-US" sz="3000" b="0">
                <a:solidFill>
                  <a:srgbClr val="007DA4"/>
                </a:solidFill>
              </a:rPr>
              <a:t>+ </a:t>
            </a:r>
            <a:r>
              <a:rPr lang="en-US" sz="3000" b="0"/>
              <a:t>Your Most Important New Partner</a:t>
            </a:r>
            <a:endParaRPr sz="3000"/>
          </a:p>
          <a:p>
            <a:pPr marL="0" lvl="0" indent="0" algn="l" rtl="0">
              <a:lnSpc>
                <a:spcPct val="119166"/>
              </a:lnSpc>
              <a:spcBef>
                <a:spcPts val="1180"/>
              </a:spcBef>
              <a:spcAft>
                <a:spcPts val="0"/>
              </a:spcAft>
              <a:buNone/>
            </a:pPr>
            <a:r>
              <a:rPr lang="en-US" sz="3000" b="0">
                <a:solidFill>
                  <a:srgbClr val="E9D05D"/>
                </a:solidFill>
              </a:rPr>
              <a:t>+ </a:t>
            </a:r>
            <a:r>
              <a:rPr lang="en-US" sz="3000" b="0"/>
              <a:t>Admission Director’s Changing Role</a:t>
            </a:r>
            <a:endParaRPr sz="3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65"/>
        <p:cNvGrpSpPr/>
        <p:nvPr/>
      </p:nvGrpSpPr>
      <p:grpSpPr>
        <a:xfrm>
          <a:off x="0" y="0"/>
          <a:ext cx="0" cy="0"/>
          <a:chOff x="0" y="0"/>
          <a:chExt cx="0" cy="0"/>
        </a:xfrm>
      </p:grpSpPr>
      <p:sp>
        <p:nvSpPr>
          <p:cNvPr id="666" name="Google Shape;666;p51"/>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51"/>
          <p:cNvSpPr txBox="1"/>
          <p:nvPr/>
        </p:nvSpPr>
        <p:spPr>
          <a:xfrm>
            <a:off x="368300" y="2302975"/>
            <a:ext cx="10866900" cy="2138400"/>
          </a:xfrm>
          <a:prstGeom prst="rect">
            <a:avLst/>
          </a:prstGeom>
          <a:noFill/>
          <a:ln>
            <a:noFill/>
          </a:ln>
        </p:spPr>
        <p:txBody>
          <a:bodyPr spcFirstLastPara="1" wrap="square" lIns="0" tIns="0" rIns="0" bIns="0" anchor="t" anchorCtr="0">
            <a:noAutofit/>
          </a:bodyPr>
          <a:lstStyle/>
          <a:p>
            <a:pPr marL="12700" marR="0" lvl="0" indent="0" algn="l" rtl="0">
              <a:lnSpc>
                <a:spcPct val="117291"/>
              </a:lnSpc>
              <a:spcBef>
                <a:spcPts val="0"/>
              </a:spcBef>
              <a:spcAft>
                <a:spcPts val="0"/>
              </a:spcAft>
              <a:buNone/>
            </a:pPr>
            <a:r>
              <a:rPr lang="en-US" sz="4800" b="1">
                <a:solidFill>
                  <a:srgbClr val="FFFFFF"/>
                </a:solidFill>
                <a:latin typeface="Verdana"/>
                <a:ea typeface="Verdana"/>
                <a:cs typeface="Verdana"/>
                <a:sym typeface="Verdana"/>
              </a:rPr>
              <a:t>How the Role of the </a:t>
            </a:r>
            <a:br>
              <a:rPr lang="en-US" sz="4800" b="1">
                <a:solidFill>
                  <a:srgbClr val="FFFFFF"/>
                </a:solidFill>
                <a:latin typeface="Verdana"/>
                <a:ea typeface="Verdana"/>
                <a:cs typeface="Verdana"/>
                <a:sym typeface="Verdana"/>
              </a:rPr>
            </a:br>
            <a:r>
              <a:rPr lang="en-US" sz="4800" b="1">
                <a:solidFill>
                  <a:srgbClr val="FFFFFF"/>
                </a:solidFill>
                <a:latin typeface="Verdana"/>
                <a:ea typeface="Verdana"/>
                <a:cs typeface="Verdana"/>
                <a:sym typeface="Verdana"/>
              </a:rPr>
              <a:t>Admission Director is Changing</a:t>
            </a:r>
            <a:endParaRPr sz="4800">
              <a:solidFill>
                <a:schemeClr val="dk1"/>
              </a:solidFill>
              <a:latin typeface="Verdana"/>
              <a:ea typeface="Verdana"/>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2"/>
          <p:cNvSpPr/>
          <p:nvPr/>
        </p:nvSpPr>
        <p:spPr>
          <a:xfrm>
            <a:off x="7406640" y="883920"/>
            <a:ext cx="4473854" cy="307364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52"/>
          <p:cNvSpPr txBox="1"/>
          <p:nvPr/>
        </p:nvSpPr>
        <p:spPr>
          <a:xfrm>
            <a:off x="482600" y="251094"/>
            <a:ext cx="11226900" cy="838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0" b="1">
                <a:solidFill>
                  <a:srgbClr val="00BCDD"/>
                </a:solidFill>
                <a:latin typeface="Verdana"/>
                <a:ea typeface="Verdana"/>
                <a:cs typeface="Verdana"/>
                <a:sym typeface="Verdana"/>
              </a:rPr>
              <a:t>It’s Not Admission Anymore!</a:t>
            </a:r>
            <a:endParaRPr sz="5000">
              <a:solidFill>
                <a:schemeClr val="dk1"/>
              </a:solidFill>
              <a:latin typeface="Verdana"/>
              <a:ea typeface="Verdana"/>
              <a:cs typeface="Verdana"/>
              <a:sym typeface="Verdana"/>
            </a:endParaRPr>
          </a:p>
        </p:txBody>
      </p:sp>
      <p:sp>
        <p:nvSpPr>
          <p:cNvPr id="674" name="Google Shape;674;p52"/>
          <p:cNvSpPr/>
          <p:nvPr/>
        </p:nvSpPr>
        <p:spPr>
          <a:xfrm>
            <a:off x="3936085" y="3121215"/>
            <a:ext cx="4367530" cy="2441575"/>
          </a:xfrm>
          <a:custGeom>
            <a:avLst/>
            <a:gdLst/>
            <a:ahLst/>
            <a:cxnLst/>
            <a:rect l="l" t="t" r="r" b="b"/>
            <a:pathLst>
              <a:path w="4367530" h="2441575" extrusionOk="0">
                <a:moveTo>
                  <a:pt x="0" y="2441384"/>
                </a:moveTo>
                <a:lnTo>
                  <a:pt x="4367479" y="2441384"/>
                </a:lnTo>
                <a:lnTo>
                  <a:pt x="4367479" y="0"/>
                </a:lnTo>
                <a:lnTo>
                  <a:pt x="0" y="0"/>
                </a:lnTo>
                <a:lnTo>
                  <a:pt x="0" y="244138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5" name="Google Shape;675;p52"/>
          <p:cNvSpPr/>
          <p:nvPr/>
        </p:nvSpPr>
        <p:spPr>
          <a:xfrm>
            <a:off x="3936085" y="3121215"/>
            <a:ext cx="4367479" cy="244138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52"/>
          <p:cNvSpPr/>
          <p:nvPr/>
        </p:nvSpPr>
        <p:spPr>
          <a:xfrm>
            <a:off x="1397584" y="1391411"/>
            <a:ext cx="3098800" cy="2441575"/>
          </a:xfrm>
          <a:custGeom>
            <a:avLst/>
            <a:gdLst/>
            <a:ahLst/>
            <a:cxnLst/>
            <a:rect l="l" t="t" r="r" b="b"/>
            <a:pathLst>
              <a:path w="3098800" h="2441575" extrusionOk="0">
                <a:moveTo>
                  <a:pt x="0" y="2441371"/>
                </a:moveTo>
                <a:lnTo>
                  <a:pt x="3098215" y="2441371"/>
                </a:lnTo>
                <a:lnTo>
                  <a:pt x="3098215" y="0"/>
                </a:lnTo>
                <a:lnTo>
                  <a:pt x="0" y="0"/>
                </a:lnTo>
                <a:lnTo>
                  <a:pt x="0" y="244137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7" name="Google Shape;677;p52"/>
          <p:cNvSpPr/>
          <p:nvPr/>
        </p:nvSpPr>
        <p:spPr>
          <a:xfrm>
            <a:off x="1397584" y="3250827"/>
            <a:ext cx="3098215" cy="58195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52"/>
          <p:cNvSpPr/>
          <p:nvPr/>
        </p:nvSpPr>
        <p:spPr>
          <a:xfrm>
            <a:off x="1404797" y="1391424"/>
            <a:ext cx="3091002" cy="2437396"/>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52"/>
          <p:cNvSpPr/>
          <p:nvPr/>
        </p:nvSpPr>
        <p:spPr>
          <a:xfrm>
            <a:off x="3822373" y="1277119"/>
            <a:ext cx="4383405" cy="4373880"/>
          </a:xfrm>
          <a:custGeom>
            <a:avLst/>
            <a:gdLst/>
            <a:ahLst/>
            <a:cxnLst/>
            <a:rect l="l" t="t" r="r" b="b"/>
            <a:pathLst>
              <a:path w="4383405" h="4373880" extrusionOk="0">
                <a:moveTo>
                  <a:pt x="473608" y="0"/>
                </a:moveTo>
                <a:lnTo>
                  <a:pt x="0" y="473608"/>
                </a:lnTo>
                <a:lnTo>
                  <a:pt x="1720456" y="2189238"/>
                </a:lnTo>
                <a:lnTo>
                  <a:pt x="0" y="3900030"/>
                </a:lnTo>
                <a:lnTo>
                  <a:pt x="473608" y="4373638"/>
                </a:lnTo>
                <a:lnTo>
                  <a:pt x="2194064" y="2653182"/>
                </a:lnTo>
                <a:lnTo>
                  <a:pt x="3125885" y="2653182"/>
                </a:lnTo>
                <a:lnTo>
                  <a:pt x="2658008" y="2189238"/>
                </a:lnTo>
                <a:lnTo>
                  <a:pt x="3139150" y="1710791"/>
                </a:lnTo>
                <a:lnTo>
                  <a:pt x="2194064" y="1710791"/>
                </a:lnTo>
                <a:lnTo>
                  <a:pt x="473608" y="0"/>
                </a:lnTo>
                <a:close/>
              </a:path>
              <a:path w="4383405" h="4373880" extrusionOk="0">
                <a:moveTo>
                  <a:pt x="3125885" y="2653182"/>
                </a:moveTo>
                <a:lnTo>
                  <a:pt x="2194064" y="2653182"/>
                </a:lnTo>
                <a:lnTo>
                  <a:pt x="3909695" y="4373638"/>
                </a:lnTo>
                <a:lnTo>
                  <a:pt x="4383303" y="3900030"/>
                </a:lnTo>
                <a:lnTo>
                  <a:pt x="3125885" y="2653182"/>
                </a:lnTo>
                <a:close/>
              </a:path>
              <a:path w="4383405" h="4373880" extrusionOk="0">
                <a:moveTo>
                  <a:pt x="3909695" y="9664"/>
                </a:moveTo>
                <a:lnTo>
                  <a:pt x="2194064" y="1710791"/>
                </a:lnTo>
                <a:lnTo>
                  <a:pt x="3139150" y="1710791"/>
                </a:lnTo>
                <a:lnTo>
                  <a:pt x="4383303" y="473608"/>
                </a:lnTo>
                <a:lnTo>
                  <a:pt x="3909695" y="9664"/>
                </a:lnTo>
                <a:close/>
              </a:path>
            </a:pathLst>
          </a:custGeom>
          <a:solidFill>
            <a:srgbClr val="AA0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52"/>
          <p:cNvSpPr txBox="1"/>
          <p:nvPr/>
        </p:nvSpPr>
        <p:spPr>
          <a:xfrm>
            <a:off x="10228643" y="5406261"/>
            <a:ext cx="1595120" cy="203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400" b="0">
                <a:solidFill>
                  <a:srgbClr val="231F20"/>
                </a:solidFill>
                <a:latin typeface="Arial"/>
                <a:ea typeface="Arial"/>
                <a:cs typeface="Arial"/>
                <a:sym typeface="Arial"/>
              </a:rPr>
              <a:t>© Tew &amp; Associates</a:t>
            </a:r>
            <a:endParaRPr sz="140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53"/>
          <p:cNvSpPr/>
          <p:nvPr/>
        </p:nvSpPr>
        <p:spPr>
          <a:xfrm>
            <a:off x="4854899" y="2292261"/>
            <a:ext cx="0" cy="457834"/>
          </a:xfrm>
          <a:custGeom>
            <a:avLst/>
            <a:gdLst/>
            <a:ahLst/>
            <a:cxnLst/>
            <a:rect l="l" t="t" r="r" b="b"/>
            <a:pathLst>
              <a:path w="120000" h="457835" extrusionOk="0">
                <a:moveTo>
                  <a:pt x="0" y="0"/>
                </a:moveTo>
                <a:lnTo>
                  <a:pt x="0" y="457669"/>
                </a:lnTo>
              </a:path>
            </a:pathLst>
          </a:custGeom>
          <a:noFill/>
          <a:ln w="92175" cap="flat" cmpd="sng">
            <a:solidFill>
              <a:srgbClr val="F0532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6" name="Google Shape;686;p53"/>
          <p:cNvSpPr/>
          <p:nvPr/>
        </p:nvSpPr>
        <p:spPr>
          <a:xfrm>
            <a:off x="4761847" y="2112607"/>
            <a:ext cx="180340" cy="180340"/>
          </a:xfrm>
          <a:custGeom>
            <a:avLst/>
            <a:gdLst/>
            <a:ahLst/>
            <a:cxnLst/>
            <a:rect l="l" t="t" r="r" b="b"/>
            <a:pathLst>
              <a:path w="180339" h="180339" extrusionOk="0">
                <a:moveTo>
                  <a:pt x="0" y="89941"/>
                </a:moveTo>
                <a:lnTo>
                  <a:pt x="10010" y="48666"/>
                </a:lnTo>
                <a:lnTo>
                  <a:pt x="36722" y="17433"/>
                </a:lnTo>
                <a:lnTo>
                  <a:pt x="75158" y="1212"/>
                </a:lnTo>
                <a:lnTo>
                  <a:pt x="89715" y="0"/>
                </a:lnTo>
                <a:lnTo>
                  <a:pt x="104326" y="1170"/>
                </a:lnTo>
                <a:lnTo>
                  <a:pt x="142892" y="17254"/>
                </a:lnTo>
                <a:lnTo>
                  <a:pt x="169726" y="48349"/>
                </a:lnTo>
                <a:lnTo>
                  <a:pt x="179907" y="89503"/>
                </a:lnTo>
                <a:lnTo>
                  <a:pt x="178739" y="104157"/>
                </a:lnTo>
                <a:lnTo>
                  <a:pt x="162684" y="142798"/>
                </a:lnTo>
                <a:lnTo>
                  <a:pt x="131648" y="169669"/>
                </a:lnTo>
                <a:lnTo>
                  <a:pt x="90579" y="179905"/>
                </a:lnTo>
                <a:lnTo>
                  <a:pt x="75896" y="178741"/>
                </a:lnTo>
                <a:lnTo>
                  <a:pt x="37203" y="162722"/>
                </a:lnTo>
                <a:lnTo>
                  <a:pt x="10296" y="131741"/>
                </a:lnTo>
                <a:lnTo>
                  <a:pt x="3" y="90719"/>
                </a:lnTo>
                <a:lnTo>
                  <a:pt x="0" y="89941"/>
                </a:lnTo>
                <a:close/>
              </a:path>
            </a:pathLst>
          </a:custGeom>
          <a:noFill/>
          <a:ln w="92175" cap="flat" cmpd="sng">
            <a:solidFill>
              <a:srgbClr val="F0532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7" name="Google Shape;687;p53"/>
          <p:cNvSpPr/>
          <p:nvPr/>
        </p:nvSpPr>
        <p:spPr>
          <a:xfrm>
            <a:off x="4866834" y="2761973"/>
            <a:ext cx="1252855" cy="853440"/>
          </a:xfrm>
          <a:custGeom>
            <a:avLst/>
            <a:gdLst/>
            <a:ahLst/>
            <a:cxnLst/>
            <a:rect l="l" t="t" r="r" b="b"/>
            <a:pathLst>
              <a:path w="1252854" h="853439" extrusionOk="0">
                <a:moveTo>
                  <a:pt x="0" y="0"/>
                </a:moveTo>
                <a:lnTo>
                  <a:pt x="94257" y="3388"/>
                </a:lnTo>
                <a:lnTo>
                  <a:pt x="183266" y="13290"/>
                </a:lnTo>
                <a:lnTo>
                  <a:pt x="267344" y="29308"/>
                </a:lnTo>
                <a:lnTo>
                  <a:pt x="346812" y="51045"/>
                </a:lnTo>
                <a:lnTo>
                  <a:pt x="421991" y="78105"/>
                </a:lnTo>
                <a:lnTo>
                  <a:pt x="493198" y="110090"/>
                </a:lnTo>
                <a:lnTo>
                  <a:pt x="560756" y="146605"/>
                </a:lnTo>
                <a:lnTo>
                  <a:pt x="624982" y="187253"/>
                </a:lnTo>
                <a:lnTo>
                  <a:pt x="686198" y="231636"/>
                </a:lnTo>
                <a:lnTo>
                  <a:pt x="744723" y="279358"/>
                </a:lnTo>
                <a:lnTo>
                  <a:pt x="800876" y="330023"/>
                </a:lnTo>
                <a:lnTo>
                  <a:pt x="854978" y="383233"/>
                </a:lnTo>
                <a:lnTo>
                  <a:pt x="907349" y="438592"/>
                </a:lnTo>
                <a:lnTo>
                  <a:pt x="958307" y="495703"/>
                </a:lnTo>
                <a:lnTo>
                  <a:pt x="1008174" y="554169"/>
                </a:lnTo>
                <a:lnTo>
                  <a:pt x="1057268" y="613594"/>
                </a:lnTo>
                <a:lnTo>
                  <a:pt x="1105910" y="673580"/>
                </a:lnTo>
                <a:lnTo>
                  <a:pt x="1154420" y="733732"/>
                </a:lnTo>
                <a:lnTo>
                  <a:pt x="1203117" y="793652"/>
                </a:lnTo>
                <a:lnTo>
                  <a:pt x="1252321" y="852944"/>
                </a:lnTo>
              </a:path>
            </a:pathLst>
          </a:custGeom>
          <a:noFill/>
          <a:ln w="92175" cap="flat" cmpd="sng">
            <a:solidFill>
              <a:srgbClr val="F0532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8" name="Google Shape;688;p53"/>
          <p:cNvSpPr/>
          <p:nvPr/>
        </p:nvSpPr>
        <p:spPr>
          <a:xfrm>
            <a:off x="3932880" y="2761971"/>
            <a:ext cx="934085" cy="488950"/>
          </a:xfrm>
          <a:custGeom>
            <a:avLst/>
            <a:gdLst/>
            <a:ahLst/>
            <a:cxnLst/>
            <a:rect l="l" t="t" r="r" b="b"/>
            <a:pathLst>
              <a:path w="934085" h="488950" extrusionOk="0">
                <a:moveTo>
                  <a:pt x="0" y="488683"/>
                </a:moveTo>
                <a:lnTo>
                  <a:pt x="35196" y="449013"/>
                </a:lnTo>
                <a:lnTo>
                  <a:pt x="70798" y="410151"/>
                </a:lnTo>
                <a:lnTo>
                  <a:pt x="106939" y="372231"/>
                </a:lnTo>
                <a:lnTo>
                  <a:pt x="143753" y="335384"/>
                </a:lnTo>
                <a:lnTo>
                  <a:pt x="181376" y="299742"/>
                </a:lnTo>
                <a:lnTo>
                  <a:pt x="219940" y="265440"/>
                </a:lnTo>
                <a:lnTo>
                  <a:pt x="259581" y="232608"/>
                </a:lnTo>
                <a:lnTo>
                  <a:pt x="300432" y="201381"/>
                </a:lnTo>
                <a:lnTo>
                  <a:pt x="342628" y="171889"/>
                </a:lnTo>
                <a:lnTo>
                  <a:pt x="386303" y="144267"/>
                </a:lnTo>
                <a:lnTo>
                  <a:pt x="431592" y="118646"/>
                </a:lnTo>
                <a:lnTo>
                  <a:pt x="478628" y="95159"/>
                </a:lnTo>
                <a:lnTo>
                  <a:pt x="527545" y="73939"/>
                </a:lnTo>
                <a:lnTo>
                  <a:pt x="578479" y="55118"/>
                </a:lnTo>
                <a:lnTo>
                  <a:pt x="631562" y="38828"/>
                </a:lnTo>
                <a:lnTo>
                  <a:pt x="686931" y="25204"/>
                </a:lnTo>
                <a:lnTo>
                  <a:pt x="744717" y="14376"/>
                </a:lnTo>
                <a:lnTo>
                  <a:pt x="805057" y="6477"/>
                </a:lnTo>
                <a:lnTo>
                  <a:pt x="868084" y="1641"/>
                </a:lnTo>
                <a:lnTo>
                  <a:pt x="933932" y="0"/>
                </a:lnTo>
              </a:path>
            </a:pathLst>
          </a:custGeom>
          <a:noFill/>
          <a:ln w="92175" cap="flat" cmpd="sng">
            <a:solidFill>
              <a:srgbClr val="F0532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9" name="Google Shape;689;p53"/>
          <p:cNvSpPr/>
          <p:nvPr/>
        </p:nvSpPr>
        <p:spPr>
          <a:xfrm>
            <a:off x="4007020" y="3008604"/>
            <a:ext cx="1737995" cy="1737995"/>
          </a:xfrm>
          <a:custGeom>
            <a:avLst/>
            <a:gdLst/>
            <a:ahLst/>
            <a:cxnLst/>
            <a:rect l="l" t="t" r="r" b="b"/>
            <a:pathLst>
              <a:path w="1737995" h="1737995" extrusionOk="0">
                <a:moveTo>
                  <a:pt x="868883" y="0"/>
                </a:moveTo>
                <a:lnTo>
                  <a:pt x="797623" y="2880"/>
                </a:lnTo>
                <a:lnTo>
                  <a:pt x="727949" y="11371"/>
                </a:lnTo>
                <a:lnTo>
                  <a:pt x="660085" y="25250"/>
                </a:lnTo>
                <a:lnTo>
                  <a:pt x="594254" y="44293"/>
                </a:lnTo>
                <a:lnTo>
                  <a:pt x="530680" y="68277"/>
                </a:lnTo>
                <a:lnTo>
                  <a:pt x="469587" y="96977"/>
                </a:lnTo>
                <a:lnTo>
                  <a:pt x="411198" y="130171"/>
                </a:lnTo>
                <a:lnTo>
                  <a:pt x="355738" y="167634"/>
                </a:lnTo>
                <a:lnTo>
                  <a:pt x="303429" y="209144"/>
                </a:lnTo>
                <a:lnTo>
                  <a:pt x="254495" y="254476"/>
                </a:lnTo>
                <a:lnTo>
                  <a:pt x="209160" y="303407"/>
                </a:lnTo>
                <a:lnTo>
                  <a:pt x="167648" y="355713"/>
                </a:lnTo>
                <a:lnTo>
                  <a:pt x="130182" y="411171"/>
                </a:lnTo>
                <a:lnTo>
                  <a:pt x="96985" y="469557"/>
                </a:lnTo>
                <a:lnTo>
                  <a:pt x="68283" y="530648"/>
                </a:lnTo>
                <a:lnTo>
                  <a:pt x="44297" y="594220"/>
                </a:lnTo>
                <a:lnTo>
                  <a:pt x="25252" y="660049"/>
                </a:lnTo>
                <a:lnTo>
                  <a:pt x="11372" y="727912"/>
                </a:lnTo>
                <a:lnTo>
                  <a:pt x="2880" y="797585"/>
                </a:lnTo>
                <a:lnTo>
                  <a:pt x="0" y="868845"/>
                </a:lnTo>
                <a:lnTo>
                  <a:pt x="2880" y="940106"/>
                </a:lnTo>
                <a:lnTo>
                  <a:pt x="11372" y="1009781"/>
                </a:lnTo>
                <a:lnTo>
                  <a:pt x="25252" y="1077645"/>
                </a:lnTo>
                <a:lnTo>
                  <a:pt x="44297" y="1143476"/>
                </a:lnTo>
                <a:lnTo>
                  <a:pt x="68283" y="1207049"/>
                </a:lnTo>
                <a:lnTo>
                  <a:pt x="96985" y="1268140"/>
                </a:lnTo>
                <a:lnTo>
                  <a:pt x="130182" y="1326527"/>
                </a:lnTo>
                <a:lnTo>
                  <a:pt x="167648" y="1381986"/>
                </a:lnTo>
                <a:lnTo>
                  <a:pt x="209160" y="1434293"/>
                </a:lnTo>
                <a:lnTo>
                  <a:pt x="254495" y="1483225"/>
                </a:lnTo>
                <a:lnTo>
                  <a:pt x="303429" y="1528557"/>
                </a:lnTo>
                <a:lnTo>
                  <a:pt x="355738" y="1570067"/>
                </a:lnTo>
                <a:lnTo>
                  <a:pt x="411198" y="1607531"/>
                </a:lnTo>
                <a:lnTo>
                  <a:pt x="469587" y="1640724"/>
                </a:lnTo>
                <a:lnTo>
                  <a:pt x="530680" y="1669425"/>
                </a:lnTo>
                <a:lnTo>
                  <a:pt x="594254" y="1693409"/>
                </a:lnTo>
                <a:lnTo>
                  <a:pt x="660085" y="1712452"/>
                </a:lnTo>
                <a:lnTo>
                  <a:pt x="727949" y="1726331"/>
                </a:lnTo>
                <a:lnTo>
                  <a:pt x="797623" y="1734822"/>
                </a:lnTo>
                <a:lnTo>
                  <a:pt x="868883" y="1737702"/>
                </a:lnTo>
                <a:lnTo>
                  <a:pt x="940139" y="1734822"/>
                </a:lnTo>
                <a:lnTo>
                  <a:pt x="1009810" y="1726331"/>
                </a:lnTo>
                <a:lnTo>
                  <a:pt x="1077671" y="1712452"/>
                </a:lnTo>
                <a:lnTo>
                  <a:pt x="1143499" y="1693409"/>
                </a:lnTo>
                <a:lnTo>
                  <a:pt x="1207071" y="1669425"/>
                </a:lnTo>
                <a:lnTo>
                  <a:pt x="1268162" y="1640724"/>
                </a:lnTo>
                <a:lnTo>
                  <a:pt x="1326549" y="1607531"/>
                </a:lnTo>
                <a:lnTo>
                  <a:pt x="1382008" y="1570067"/>
                </a:lnTo>
                <a:lnTo>
                  <a:pt x="1434316" y="1528557"/>
                </a:lnTo>
                <a:lnTo>
                  <a:pt x="1483248" y="1483225"/>
                </a:lnTo>
                <a:lnTo>
                  <a:pt x="1528582" y="1434293"/>
                </a:lnTo>
                <a:lnTo>
                  <a:pt x="1570094" y="1381986"/>
                </a:lnTo>
                <a:lnTo>
                  <a:pt x="1607560" y="1326527"/>
                </a:lnTo>
                <a:lnTo>
                  <a:pt x="1640755" y="1268140"/>
                </a:lnTo>
                <a:lnTo>
                  <a:pt x="1669458" y="1207049"/>
                </a:lnTo>
                <a:lnTo>
                  <a:pt x="1693443" y="1143476"/>
                </a:lnTo>
                <a:lnTo>
                  <a:pt x="1712488" y="1077645"/>
                </a:lnTo>
                <a:lnTo>
                  <a:pt x="1726368" y="1009781"/>
                </a:lnTo>
                <a:lnTo>
                  <a:pt x="1734860" y="940106"/>
                </a:lnTo>
                <a:lnTo>
                  <a:pt x="1737741" y="868845"/>
                </a:lnTo>
                <a:lnTo>
                  <a:pt x="1734860" y="797585"/>
                </a:lnTo>
                <a:lnTo>
                  <a:pt x="1726368" y="727912"/>
                </a:lnTo>
                <a:lnTo>
                  <a:pt x="1712488" y="660049"/>
                </a:lnTo>
                <a:lnTo>
                  <a:pt x="1693443" y="594220"/>
                </a:lnTo>
                <a:lnTo>
                  <a:pt x="1669458" y="530648"/>
                </a:lnTo>
                <a:lnTo>
                  <a:pt x="1640755" y="469557"/>
                </a:lnTo>
                <a:lnTo>
                  <a:pt x="1607560" y="411171"/>
                </a:lnTo>
                <a:lnTo>
                  <a:pt x="1570094" y="355713"/>
                </a:lnTo>
                <a:lnTo>
                  <a:pt x="1528582" y="303407"/>
                </a:lnTo>
                <a:lnTo>
                  <a:pt x="1483248" y="254476"/>
                </a:lnTo>
                <a:lnTo>
                  <a:pt x="1434316" y="209144"/>
                </a:lnTo>
                <a:lnTo>
                  <a:pt x="1382008" y="167634"/>
                </a:lnTo>
                <a:lnTo>
                  <a:pt x="1326549" y="130171"/>
                </a:lnTo>
                <a:lnTo>
                  <a:pt x="1268162" y="96977"/>
                </a:lnTo>
                <a:lnTo>
                  <a:pt x="1207071" y="68277"/>
                </a:lnTo>
                <a:lnTo>
                  <a:pt x="1143499" y="44293"/>
                </a:lnTo>
                <a:lnTo>
                  <a:pt x="1077671" y="25250"/>
                </a:lnTo>
                <a:lnTo>
                  <a:pt x="1009810" y="11371"/>
                </a:lnTo>
                <a:lnTo>
                  <a:pt x="940139" y="2880"/>
                </a:lnTo>
                <a:lnTo>
                  <a:pt x="868883" y="0"/>
                </a:lnTo>
                <a:close/>
              </a:path>
            </a:pathLst>
          </a:custGeom>
          <a:solidFill>
            <a:srgbClr val="F0532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53"/>
          <p:cNvSpPr/>
          <p:nvPr/>
        </p:nvSpPr>
        <p:spPr>
          <a:xfrm>
            <a:off x="4217826" y="3219361"/>
            <a:ext cx="1316355" cy="1316355"/>
          </a:xfrm>
          <a:custGeom>
            <a:avLst/>
            <a:gdLst/>
            <a:ahLst/>
            <a:cxnLst/>
            <a:rect l="l" t="t" r="r" b="b"/>
            <a:pathLst>
              <a:path w="1316354" h="1316354" extrusionOk="0">
                <a:moveTo>
                  <a:pt x="658050" y="0"/>
                </a:moveTo>
                <a:lnTo>
                  <a:pt x="604081" y="2181"/>
                </a:lnTo>
                <a:lnTo>
                  <a:pt x="551313" y="8613"/>
                </a:lnTo>
                <a:lnTo>
                  <a:pt x="499915" y="19126"/>
                </a:lnTo>
                <a:lnTo>
                  <a:pt x="450058" y="33550"/>
                </a:lnTo>
                <a:lnTo>
                  <a:pt x="401910" y="51716"/>
                </a:lnTo>
                <a:lnTo>
                  <a:pt x="355641" y="73455"/>
                </a:lnTo>
                <a:lnTo>
                  <a:pt x="311421" y="98597"/>
                </a:lnTo>
                <a:lnTo>
                  <a:pt x="269417" y="126973"/>
                </a:lnTo>
                <a:lnTo>
                  <a:pt x="229801" y="158414"/>
                </a:lnTo>
                <a:lnTo>
                  <a:pt x="192741" y="192751"/>
                </a:lnTo>
                <a:lnTo>
                  <a:pt x="158407" y="229813"/>
                </a:lnTo>
                <a:lnTo>
                  <a:pt x="126967" y="269431"/>
                </a:lnTo>
                <a:lnTo>
                  <a:pt x="98593" y="311437"/>
                </a:lnTo>
                <a:lnTo>
                  <a:pt x="73451" y="355660"/>
                </a:lnTo>
                <a:lnTo>
                  <a:pt x="51714" y="401932"/>
                </a:lnTo>
                <a:lnTo>
                  <a:pt x="33548" y="450083"/>
                </a:lnTo>
                <a:lnTo>
                  <a:pt x="19125" y="499943"/>
                </a:lnTo>
                <a:lnTo>
                  <a:pt x="8612" y="551344"/>
                </a:lnTo>
                <a:lnTo>
                  <a:pt x="2181" y="604115"/>
                </a:lnTo>
                <a:lnTo>
                  <a:pt x="0" y="658088"/>
                </a:lnTo>
                <a:lnTo>
                  <a:pt x="2181" y="712063"/>
                </a:lnTo>
                <a:lnTo>
                  <a:pt x="8612" y="764836"/>
                </a:lnTo>
                <a:lnTo>
                  <a:pt x="19125" y="816238"/>
                </a:lnTo>
                <a:lnTo>
                  <a:pt x="33548" y="866100"/>
                </a:lnTo>
                <a:lnTo>
                  <a:pt x="51714" y="914252"/>
                </a:lnTo>
                <a:lnTo>
                  <a:pt x="73451" y="960524"/>
                </a:lnTo>
                <a:lnTo>
                  <a:pt x="98593" y="1004749"/>
                </a:lnTo>
                <a:lnTo>
                  <a:pt x="126967" y="1046755"/>
                </a:lnTo>
                <a:lnTo>
                  <a:pt x="158407" y="1086374"/>
                </a:lnTo>
                <a:lnTo>
                  <a:pt x="192741" y="1123437"/>
                </a:lnTo>
                <a:lnTo>
                  <a:pt x="229801" y="1157773"/>
                </a:lnTo>
                <a:lnTo>
                  <a:pt x="269417" y="1189215"/>
                </a:lnTo>
                <a:lnTo>
                  <a:pt x="311421" y="1217591"/>
                </a:lnTo>
                <a:lnTo>
                  <a:pt x="355641" y="1242734"/>
                </a:lnTo>
                <a:lnTo>
                  <a:pt x="401910" y="1264473"/>
                </a:lnTo>
                <a:lnTo>
                  <a:pt x="450058" y="1282639"/>
                </a:lnTo>
                <a:lnTo>
                  <a:pt x="499915" y="1297063"/>
                </a:lnTo>
                <a:lnTo>
                  <a:pt x="551313" y="1307576"/>
                </a:lnTo>
                <a:lnTo>
                  <a:pt x="604081" y="1314008"/>
                </a:lnTo>
                <a:lnTo>
                  <a:pt x="658050" y="1316189"/>
                </a:lnTo>
                <a:lnTo>
                  <a:pt x="712025" y="1314008"/>
                </a:lnTo>
                <a:lnTo>
                  <a:pt x="764798" y="1307576"/>
                </a:lnTo>
                <a:lnTo>
                  <a:pt x="816200" y="1297063"/>
                </a:lnTo>
                <a:lnTo>
                  <a:pt x="866062" y="1282639"/>
                </a:lnTo>
                <a:lnTo>
                  <a:pt x="914214" y="1264473"/>
                </a:lnTo>
                <a:lnTo>
                  <a:pt x="960486" y="1242734"/>
                </a:lnTo>
                <a:lnTo>
                  <a:pt x="1004711" y="1217591"/>
                </a:lnTo>
                <a:lnTo>
                  <a:pt x="1046717" y="1189215"/>
                </a:lnTo>
                <a:lnTo>
                  <a:pt x="1086336" y="1157773"/>
                </a:lnTo>
                <a:lnTo>
                  <a:pt x="1123399" y="1123437"/>
                </a:lnTo>
                <a:lnTo>
                  <a:pt x="1157735" y="1086374"/>
                </a:lnTo>
                <a:lnTo>
                  <a:pt x="1189176" y="1046755"/>
                </a:lnTo>
                <a:lnTo>
                  <a:pt x="1217553" y="1004749"/>
                </a:lnTo>
                <a:lnTo>
                  <a:pt x="1242696" y="960524"/>
                </a:lnTo>
                <a:lnTo>
                  <a:pt x="1264435" y="914252"/>
                </a:lnTo>
                <a:lnTo>
                  <a:pt x="1282601" y="866100"/>
                </a:lnTo>
                <a:lnTo>
                  <a:pt x="1297025" y="816238"/>
                </a:lnTo>
                <a:lnTo>
                  <a:pt x="1307538" y="764836"/>
                </a:lnTo>
                <a:lnTo>
                  <a:pt x="1313970" y="712063"/>
                </a:lnTo>
                <a:lnTo>
                  <a:pt x="1316151" y="658088"/>
                </a:lnTo>
                <a:lnTo>
                  <a:pt x="1313970" y="604115"/>
                </a:lnTo>
                <a:lnTo>
                  <a:pt x="1307538" y="551344"/>
                </a:lnTo>
                <a:lnTo>
                  <a:pt x="1297025" y="499943"/>
                </a:lnTo>
                <a:lnTo>
                  <a:pt x="1282601" y="450083"/>
                </a:lnTo>
                <a:lnTo>
                  <a:pt x="1264435" y="401932"/>
                </a:lnTo>
                <a:lnTo>
                  <a:pt x="1242696" y="355660"/>
                </a:lnTo>
                <a:lnTo>
                  <a:pt x="1217553" y="311437"/>
                </a:lnTo>
                <a:lnTo>
                  <a:pt x="1189176" y="269431"/>
                </a:lnTo>
                <a:lnTo>
                  <a:pt x="1157735" y="229813"/>
                </a:lnTo>
                <a:lnTo>
                  <a:pt x="1123399" y="192751"/>
                </a:lnTo>
                <a:lnTo>
                  <a:pt x="1086336" y="158414"/>
                </a:lnTo>
                <a:lnTo>
                  <a:pt x="1046717" y="126973"/>
                </a:lnTo>
                <a:lnTo>
                  <a:pt x="1004711" y="98597"/>
                </a:lnTo>
                <a:lnTo>
                  <a:pt x="960486" y="73455"/>
                </a:lnTo>
                <a:lnTo>
                  <a:pt x="914214" y="51716"/>
                </a:lnTo>
                <a:lnTo>
                  <a:pt x="866062" y="33550"/>
                </a:lnTo>
                <a:lnTo>
                  <a:pt x="816200" y="19126"/>
                </a:lnTo>
                <a:lnTo>
                  <a:pt x="764798" y="8613"/>
                </a:lnTo>
                <a:lnTo>
                  <a:pt x="712025" y="2181"/>
                </a:lnTo>
                <a:lnTo>
                  <a:pt x="65805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53"/>
          <p:cNvSpPr/>
          <p:nvPr/>
        </p:nvSpPr>
        <p:spPr>
          <a:xfrm>
            <a:off x="7070931" y="4195162"/>
            <a:ext cx="0" cy="433705"/>
          </a:xfrm>
          <a:custGeom>
            <a:avLst/>
            <a:gdLst/>
            <a:ahLst/>
            <a:cxnLst/>
            <a:rect l="l" t="t" r="r" b="b"/>
            <a:pathLst>
              <a:path w="120000" h="433704" extrusionOk="0">
                <a:moveTo>
                  <a:pt x="0" y="433577"/>
                </a:moveTo>
                <a:lnTo>
                  <a:pt x="0" y="0"/>
                </a:lnTo>
              </a:path>
            </a:pathLst>
          </a:custGeom>
          <a:noFill/>
          <a:ln w="92175" cap="flat" cmpd="sng">
            <a:solidFill>
              <a:srgbClr val="307DA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2" name="Google Shape;692;p53"/>
          <p:cNvSpPr/>
          <p:nvPr/>
        </p:nvSpPr>
        <p:spPr>
          <a:xfrm>
            <a:off x="6977915" y="4636023"/>
            <a:ext cx="180340" cy="180340"/>
          </a:xfrm>
          <a:custGeom>
            <a:avLst/>
            <a:gdLst/>
            <a:ahLst/>
            <a:cxnLst/>
            <a:rect l="l" t="t" r="r" b="b"/>
            <a:pathLst>
              <a:path w="180340" h="180339" extrusionOk="0">
                <a:moveTo>
                  <a:pt x="179894" y="89977"/>
                </a:moveTo>
                <a:lnTo>
                  <a:pt x="169883" y="131243"/>
                </a:lnTo>
                <a:lnTo>
                  <a:pt x="143169" y="162481"/>
                </a:lnTo>
                <a:lnTo>
                  <a:pt x="104735" y="178707"/>
                </a:lnTo>
                <a:lnTo>
                  <a:pt x="90180" y="179918"/>
                </a:lnTo>
                <a:lnTo>
                  <a:pt x="75565" y="178747"/>
                </a:lnTo>
                <a:lnTo>
                  <a:pt x="36999" y="162654"/>
                </a:lnTo>
                <a:lnTo>
                  <a:pt x="10172" y="131552"/>
                </a:lnTo>
                <a:lnTo>
                  <a:pt x="0" y="90406"/>
                </a:lnTo>
                <a:lnTo>
                  <a:pt x="1167" y="75750"/>
                </a:lnTo>
                <a:lnTo>
                  <a:pt x="17214" y="37109"/>
                </a:lnTo>
                <a:lnTo>
                  <a:pt x="48245" y="10237"/>
                </a:lnTo>
                <a:lnTo>
                  <a:pt x="89324" y="0"/>
                </a:lnTo>
                <a:lnTo>
                  <a:pt x="104004" y="1164"/>
                </a:lnTo>
                <a:lnTo>
                  <a:pt x="142692" y="17183"/>
                </a:lnTo>
                <a:lnTo>
                  <a:pt x="169597" y="48166"/>
                </a:lnTo>
                <a:lnTo>
                  <a:pt x="179891" y="89195"/>
                </a:lnTo>
                <a:lnTo>
                  <a:pt x="179894" y="89977"/>
                </a:lnTo>
                <a:close/>
              </a:path>
            </a:pathLst>
          </a:custGeom>
          <a:noFill/>
          <a:ln w="92175" cap="flat" cmpd="sng">
            <a:solidFill>
              <a:srgbClr val="307DA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3" name="Google Shape;693;p53"/>
          <p:cNvSpPr/>
          <p:nvPr/>
        </p:nvSpPr>
        <p:spPr>
          <a:xfrm>
            <a:off x="6119163" y="3395423"/>
            <a:ext cx="2178685" cy="763905"/>
          </a:xfrm>
          <a:custGeom>
            <a:avLst/>
            <a:gdLst/>
            <a:ahLst/>
            <a:cxnLst/>
            <a:rect l="l" t="t" r="r" b="b"/>
            <a:pathLst>
              <a:path w="2178684" h="763904" extrusionOk="0">
                <a:moveTo>
                  <a:pt x="0" y="219468"/>
                </a:moveTo>
                <a:lnTo>
                  <a:pt x="37001" y="262790"/>
                </a:lnTo>
                <a:lnTo>
                  <a:pt x="74588" y="305385"/>
                </a:lnTo>
                <a:lnTo>
                  <a:pt x="112889" y="347093"/>
                </a:lnTo>
                <a:lnTo>
                  <a:pt x="152035" y="387753"/>
                </a:lnTo>
                <a:lnTo>
                  <a:pt x="192157" y="427201"/>
                </a:lnTo>
                <a:lnTo>
                  <a:pt x="233385" y="465276"/>
                </a:lnTo>
                <a:lnTo>
                  <a:pt x="275850" y="501817"/>
                </a:lnTo>
                <a:lnTo>
                  <a:pt x="319681" y="536662"/>
                </a:lnTo>
                <a:lnTo>
                  <a:pt x="365010" y="569649"/>
                </a:lnTo>
                <a:lnTo>
                  <a:pt x="411967" y="600616"/>
                </a:lnTo>
                <a:lnTo>
                  <a:pt x="460682" y="629401"/>
                </a:lnTo>
                <a:lnTo>
                  <a:pt x="511285" y="655844"/>
                </a:lnTo>
                <a:lnTo>
                  <a:pt x="563908" y="679781"/>
                </a:lnTo>
                <a:lnTo>
                  <a:pt x="618680" y="701051"/>
                </a:lnTo>
                <a:lnTo>
                  <a:pt x="675732" y="719493"/>
                </a:lnTo>
                <a:lnTo>
                  <a:pt x="735195" y="734945"/>
                </a:lnTo>
                <a:lnTo>
                  <a:pt x="797198" y="747244"/>
                </a:lnTo>
                <a:lnTo>
                  <a:pt x="861872" y="756230"/>
                </a:lnTo>
                <a:lnTo>
                  <a:pt x="929348" y="761740"/>
                </a:lnTo>
                <a:lnTo>
                  <a:pt x="999756" y="763612"/>
                </a:lnTo>
                <a:lnTo>
                  <a:pt x="1087128" y="760709"/>
                </a:lnTo>
                <a:lnTo>
                  <a:pt x="1169989" y="752209"/>
                </a:lnTo>
                <a:lnTo>
                  <a:pt x="1248591" y="738426"/>
                </a:lnTo>
                <a:lnTo>
                  <a:pt x="1323187" y="719674"/>
                </a:lnTo>
                <a:lnTo>
                  <a:pt x="1394031" y="696267"/>
                </a:lnTo>
                <a:lnTo>
                  <a:pt x="1461375" y="668518"/>
                </a:lnTo>
                <a:lnTo>
                  <a:pt x="1525473" y="636742"/>
                </a:lnTo>
                <a:lnTo>
                  <a:pt x="1586578" y="601253"/>
                </a:lnTo>
                <a:lnTo>
                  <a:pt x="1644942" y="562364"/>
                </a:lnTo>
                <a:lnTo>
                  <a:pt x="1700818" y="520390"/>
                </a:lnTo>
                <a:lnTo>
                  <a:pt x="1754461" y="475644"/>
                </a:lnTo>
                <a:lnTo>
                  <a:pt x="1806122" y="428440"/>
                </a:lnTo>
                <a:lnTo>
                  <a:pt x="1856054" y="379092"/>
                </a:lnTo>
                <a:lnTo>
                  <a:pt x="1904512" y="327915"/>
                </a:lnTo>
                <a:lnTo>
                  <a:pt x="1951747" y="275221"/>
                </a:lnTo>
                <a:lnTo>
                  <a:pt x="1998012" y="221325"/>
                </a:lnTo>
                <a:lnTo>
                  <a:pt x="2043562" y="166541"/>
                </a:lnTo>
                <a:lnTo>
                  <a:pt x="2088648" y="111183"/>
                </a:lnTo>
                <a:lnTo>
                  <a:pt x="2133524" y="55565"/>
                </a:lnTo>
                <a:lnTo>
                  <a:pt x="2178443" y="0"/>
                </a:lnTo>
              </a:path>
            </a:pathLst>
          </a:custGeom>
          <a:noFill/>
          <a:ln w="92175" cap="flat" cmpd="sng">
            <a:solidFill>
              <a:srgbClr val="307DA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4" name="Google Shape;694;p53"/>
          <p:cNvSpPr/>
          <p:nvPr/>
        </p:nvSpPr>
        <p:spPr>
          <a:xfrm>
            <a:off x="6247153" y="2141443"/>
            <a:ext cx="1737995" cy="1737995"/>
          </a:xfrm>
          <a:custGeom>
            <a:avLst/>
            <a:gdLst/>
            <a:ahLst/>
            <a:cxnLst/>
            <a:rect l="l" t="t" r="r" b="b"/>
            <a:pathLst>
              <a:path w="1737995" h="1737995" extrusionOk="0">
                <a:moveTo>
                  <a:pt x="868883" y="0"/>
                </a:moveTo>
                <a:lnTo>
                  <a:pt x="797619" y="2880"/>
                </a:lnTo>
                <a:lnTo>
                  <a:pt x="727943" y="11371"/>
                </a:lnTo>
                <a:lnTo>
                  <a:pt x="660076" y="25251"/>
                </a:lnTo>
                <a:lnTo>
                  <a:pt x="594244" y="44294"/>
                </a:lnTo>
                <a:lnTo>
                  <a:pt x="530669" y="68279"/>
                </a:lnTo>
                <a:lnTo>
                  <a:pt x="469576" y="96980"/>
                </a:lnTo>
                <a:lnTo>
                  <a:pt x="411187" y="130174"/>
                </a:lnTo>
                <a:lnTo>
                  <a:pt x="355727" y="167639"/>
                </a:lnTo>
                <a:lnTo>
                  <a:pt x="303418" y="209149"/>
                </a:lnTo>
                <a:lnTo>
                  <a:pt x="254485" y="254482"/>
                </a:lnTo>
                <a:lnTo>
                  <a:pt x="209151" y="303414"/>
                </a:lnTo>
                <a:lnTo>
                  <a:pt x="167640" y="355721"/>
                </a:lnTo>
                <a:lnTo>
                  <a:pt x="130175" y="411180"/>
                </a:lnTo>
                <a:lnTo>
                  <a:pt x="96981" y="469567"/>
                </a:lnTo>
                <a:lnTo>
                  <a:pt x="68279" y="530659"/>
                </a:lnTo>
                <a:lnTo>
                  <a:pt x="44295" y="594231"/>
                </a:lnTo>
                <a:lnTo>
                  <a:pt x="25251" y="660061"/>
                </a:lnTo>
                <a:lnTo>
                  <a:pt x="11371" y="727924"/>
                </a:lnTo>
                <a:lnTo>
                  <a:pt x="2880" y="797597"/>
                </a:lnTo>
                <a:lnTo>
                  <a:pt x="0" y="868857"/>
                </a:lnTo>
                <a:lnTo>
                  <a:pt x="2880" y="940119"/>
                </a:lnTo>
                <a:lnTo>
                  <a:pt x="11371" y="1009794"/>
                </a:lnTo>
                <a:lnTo>
                  <a:pt x="25251" y="1077659"/>
                </a:lnTo>
                <a:lnTo>
                  <a:pt x="44295" y="1143490"/>
                </a:lnTo>
                <a:lnTo>
                  <a:pt x="68279" y="1207063"/>
                </a:lnTo>
                <a:lnTo>
                  <a:pt x="96981" y="1268156"/>
                </a:lnTo>
                <a:lnTo>
                  <a:pt x="130175" y="1326544"/>
                </a:lnTo>
                <a:lnTo>
                  <a:pt x="167640" y="1382003"/>
                </a:lnTo>
                <a:lnTo>
                  <a:pt x="209151" y="1434311"/>
                </a:lnTo>
                <a:lnTo>
                  <a:pt x="254485" y="1483244"/>
                </a:lnTo>
                <a:lnTo>
                  <a:pt x="303418" y="1528577"/>
                </a:lnTo>
                <a:lnTo>
                  <a:pt x="355727" y="1570088"/>
                </a:lnTo>
                <a:lnTo>
                  <a:pt x="411187" y="1607552"/>
                </a:lnTo>
                <a:lnTo>
                  <a:pt x="469576" y="1640747"/>
                </a:lnTo>
                <a:lnTo>
                  <a:pt x="530669" y="1669448"/>
                </a:lnTo>
                <a:lnTo>
                  <a:pt x="594244" y="1693433"/>
                </a:lnTo>
                <a:lnTo>
                  <a:pt x="660076" y="1712476"/>
                </a:lnTo>
                <a:lnTo>
                  <a:pt x="727943" y="1726356"/>
                </a:lnTo>
                <a:lnTo>
                  <a:pt x="797619" y="1734848"/>
                </a:lnTo>
                <a:lnTo>
                  <a:pt x="868883" y="1737728"/>
                </a:lnTo>
                <a:lnTo>
                  <a:pt x="940139" y="1734848"/>
                </a:lnTo>
                <a:lnTo>
                  <a:pt x="1009810" y="1726356"/>
                </a:lnTo>
                <a:lnTo>
                  <a:pt x="1077671" y="1712476"/>
                </a:lnTo>
                <a:lnTo>
                  <a:pt x="1143499" y="1693433"/>
                </a:lnTo>
                <a:lnTo>
                  <a:pt x="1207071" y="1669448"/>
                </a:lnTo>
                <a:lnTo>
                  <a:pt x="1268162" y="1640747"/>
                </a:lnTo>
                <a:lnTo>
                  <a:pt x="1326549" y="1607552"/>
                </a:lnTo>
                <a:lnTo>
                  <a:pt x="1382008" y="1570088"/>
                </a:lnTo>
                <a:lnTo>
                  <a:pt x="1434316" y="1528577"/>
                </a:lnTo>
                <a:lnTo>
                  <a:pt x="1483248" y="1483244"/>
                </a:lnTo>
                <a:lnTo>
                  <a:pt x="1528582" y="1434311"/>
                </a:lnTo>
                <a:lnTo>
                  <a:pt x="1570094" y="1382003"/>
                </a:lnTo>
                <a:lnTo>
                  <a:pt x="1607560" y="1326544"/>
                </a:lnTo>
                <a:lnTo>
                  <a:pt x="1640755" y="1268156"/>
                </a:lnTo>
                <a:lnTo>
                  <a:pt x="1669458" y="1207063"/>
                </a:lnTo>
                <a:lnTo>
                  <a:pt x="1693443" y="1143490"/>
                </a:lnTo>
                <a:lnTo>
                  <a:pt x="1712488" y="1077659"/>
                </a:lnTo>
                <a:lnTo>
                  <a:pt x="1726368" y="1009794"/>
                </a:lnTo>
                <a:lnTo>
                  <a:pt x="1734860" y="940119"/>
                </a:lnTo>
                <a:lnTo>
                  <a:pt x="1737741" y="868857"/>
                </a:lnTo>
                <a:lnTo>
                  <a:pt x="1734860" y="797597"/>
                </a:lnTo>
                <a:lnTo>
                  <a:pt x="1726368" y="727924"/>
                </a:lnTo>
                <a:lnTo>
                  <a:pt x="1712488" y="660061"/>
                </a:lnTo>
                <a:lnTo>
                  <a:pt x="1693443" y="594231"/>
                </a:lnTo>
                <a:lnTo>
                  <a:pt x="1669458" y="530659"/>
                </a:lnTo>
                <a:lnTo>
                  <a:pt x="1640755" y="469567"/>
                </a:lnTo>
                <a:lnTo>
                  <a:pt x="1607560" y="411180"/>
                </a:lnTo>
                <a:lnTo>
                  <a:pt x="1570094" y="355721"/>
                </a:lnTo>
                <a:lnTo>
                  <a:pt x="1528582" y="303414"/>
                </a:lnTo>
                <a:lnTo>
                  <a:pt x="1483248" y="254482"/>
                </a:lnTo>
                <a:lnTo>
                  <a:pt x="1434316" y="209149"/>
                </a:lnTo>
                <a:lnTo>
                  <a:pt x="1382008" y="167639"/>
                </a:lnTo>
                <a:lnTo>
                  <a:pt x="1326549" y="130174"/>
                </a:lnTo>
                <a:lnTo>
                  <a:pt x="1268162" y="96980"/>
                </a:lnTo>
                <a:lnTo>
                  <a:pt x="1207071" y="68279"/>
                </a:lnTo>
                <a:lnTo>
                  <a:pt x="1143499" y="44294"/>
                </a:lnTo>
                <a:lnTo>
                  <a:pt x="1077671" y="25251"/>
                </a:lnTo>
                <a:lnTo>
                  <a:pt x="1009810" y="11371"/>
                </a:lnTo>
                <a:lnTo>
                  <a:pt x="940139" y="2880"/>
                </a:lnTo>
                <a:lnTo>
                  <a:pt x="868883" y="0"/>
                </a:lnTo>
                <a:close/>
              </a:path>
            </a:pathLst>
          </a:custGeom>
          <a:solidFill>
            <a:srgbClr val="307DA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5" name="Google Shape;695;p53"/>
          <p:cNvSpPr/>
          <p:nvPr/>
        </p:nvSpPr>
        <p:spPr>
          <a:xfrm>
            <a:off x="6457942" y="2352212"/>
            <a:ext cx="1316355" cy="1316355"/>
          </a:xfrm>
          <a:custGeom>
            <a:avLst/>
            <a:gdLst/>
            <a:ahLst/>
            <a:cxnLst/>
            <a:rect l="l" t="t" r="r" b="b"/>
            <a:pathLst>
              <a:path w="1316354" h="1316354" extrusionOk="0">
                <a:moveTo>
                  <a:pt x="658050" y="0"/>
                </a:moveTo>
                <a:lnTo>
                  <a:pt x="604082" y="2181"/>
                </a:lnTo>
                <a:lnTo>
                  <a:pt x="551316" y="8613"/>
                </a:lnTo>
                <a:lnTo>
                  <a:pt x="499920" y="19126"/>
                </a:lnTo>
                <a:lnTo>
                  <a:pt x="450063" y="33550"/>
                </a:lnTo>
                <a:lnTo>
                  <a:pt x="401916" y="51716"/>
                </a:lnTo>
                <a:lnTo>
                  <a:pt x="355647" y="73455"/>
                </a:lnTo>
                <a:lnTo>
                  <a:pt x="311426" y="98597"/>
                </a:lnTo>
                <a:lnTo>
                  <a:pt x="269423" y="126973"/>
                </a:lnTo>
                <a:lnTo>
                  <a:pt x="229806" y="158414"/>
                </a:lnTo>
                <a:lnTo>
                  <a:pt x="192746" y="192751"/>
                </a:lnTo>
                <a:lnTo>
                  <a:pt x="158411" y="229813"/>
                </a:lnTo>
                <a:lnTo>
                  <a:pt x="126971" y="269431"/>
                </a:lnTo>
                <a:lnTo>
                  <a:pt x="98596" y="311437"/>
                </a:lnTo>
                <a:lnTo>
                  <a:pt x="73454" y="355660"/>
                </a:lnTo>
                <a:lnTo>
                  <a:pt x="51715" y="401932"/>
                </a:lnTo>
                <a:lnTo>
                  <a:pt x="33549" y="450083"/>
                </a:lnTo>
                <a:lnTo>
                  <a:pt x="19125" y="499943"/>
                </a:lnTo>
                <a:lnTo>
                  <a:pt x="8613" y="551344"/>
                </a:lnTo>
                <a:lnTo>
                  <a:pt x="2181" y="604115"/>
                </a:lnTo>
                <a:lnTo>
                  <a:pt x="0" y="658088"/>
                </a:lnTo>
                <a:lnTo>
                  <a:pt x="2181" y="712063"/>
                </a:lnTo>
                <a:lnTo>
                  <a:pt x="8613" y="764836"/>
                </a:lnTo>
                <a:lnTo>
                  <a:pt x="19125" y="816237"/>
                </a:lnTo>
                <a:lnTo>
                  <a:pt x="33549" y="866098"/>
                </a:lnTo>
                <a:lnTo>
                  <a:pt x="51715" y="914250"/>
                </a:lnTo>
                <a:lnTo>
                  <a:pt x="73454" y="960522"/>
                </a:lnTo>
                <a:lnTo>
                  <a:pt x="98596" y="1004745"/>
                </a:lnTo>
                <a:lnTo>
                  <a:pt x="126971" y="1046751"/>
                </a:lnTo>
                <a:lnTo>
                  <a:pt x="158411" y="1086369"/>
                </a:lnTo>
                <a:lnTo>
                  <a:pt x="192746" y="1123430"/>
                </a:lnTo>
                <a:lnTo>
                  <a:pt x="229806" y="1157766"/>
                </a:lnTo>
                <a:lnTo>
                  <a:pt x="269423" y="1189206"/>
                </a:lnTo>
                <a:lnTo>
                  <a:pt x="311426" y="1217582"/>
                </a:lnTo>
                <a:lnTo>
                  <a:pt x="355647" y="1242724"/>
                </a:lnTo>
                <a:lnTo>
                  <a:pt x="401916" y="1264462"/>
                </a:lnTo>
                <a:lnTo>
                  <a:pt x="450063" y="1282628"/>
                </a:lnTo>
                <a:lnTo>
                  <a:pt x="499920" y="1297051"/>
                </a:lnTo>
                <a:lnTo>
                  <a:pt x="551316" y="1307564"/>
                </a:lnTo>
                <a:lnTo>
                  <a:pt x="604082" y="1313995"/>
                </a:lnTo>
                <a:lnTo>
                  <a:pt x="658050" y="1316177"/>
                </a:lnTo>
                <a:lnTo>
                  <a:pt x="712027" y="1313995"/>
                </a:lnTo>
                <a:lnTo>
                  <a:pt x="764801" y="1307564"/>
                </a:lnTo>
                <a:lnTo>
                  <a:pt x="816204" y="1297051"/>
                </a:lnTo>
                <a:lnTo>
                  <a:pt x="866067" y="1282628"/>
                </a:lnTo>
                <a:lnTo>
                  <a:pt x="914219" y="1264462"/>
                </a:lnTo>
                <a:lnTo>
                  <a:pt x="960492" y="1242724"/>
                </a:lnTo>
                <a:lnTo>
                  <a:pt x="1004716" y="1217582"/>
                </a:lnTo>
                <a:lnTo>
                  <a:pt x="1046722" y="1189206"/>
                </a:lnTo>
                <a:lnTo>
                  <a:pt x="1086341" y="1157766"/>
                </a:lnTo>
                <a:lnTo>
                  <a:pt x="1123403" y="1123430"/>
                </a:lnTo>
                <a:lnTo>
                  <a:pt x="1157739" y="1086369"/>
                </a:lnTo>
                <a:lnTo>
                  <a:pt x="1189180" y="1046751"/>
                </a:lnTo>
                <a:lnTo>
                  <a:pt x="1217556" y="1004745"/>
                </a:lnTo>
                <a:lnTo>
                  <a:pt x="1242698" y="960522"/>
                </a:lnTo>
                <a:lnTo>
                  <a:pt x="1264437" y="914250"/>
                </a:lnTo>
                <a:lnTo>
                  <a:pt x="1282602" y="866098"/>
                </a:lnTo>
                <a:lnTo>
                  <a:pt x="1297026" y="816237"/>
                </a:lnTo>
                <a:lnTo>
                  <a:pt x="1307538" y="764836"/>
                </a:lnTo>
                <a:lnTo>
                  <a:pt x="1313970" y="712063"/>
                </a:lnTo>
                <a:lnTo>
                  <a:pt x="1316151" y="658088"/>
                </a:lnTo>
                <a:lnTo>
                  <a:pt x="1313970" y="604115"/>
                </a:lnTo>
                <a:lnTo>
                  <a:pt x="1307538" y="551344"/>
                </a:lnTo>
                <a:lnTo>
                  <a:pt x="1297026" y="499943"/>
                </a:lnTo>
                <a:lnTo>
                  <a:pt x="1282602" y="450083"/>
                </a:lnTo>
                <a:lnTo>
                  <a:pt x="1264437" y="401932"/>
                </a:lnTo>
                <a:lnTo>
                  <a:pt x="1242698" y="355660"/>
                </a:lnTo>
                <a:lnTo>
                  <a:pt x="1217556" y="311437"/>
                </a:lnTo>
                <a:lnTo>
                  <a:pt x="1189180" y="269431"/>
                </a:lnTo>
                <a:lnTo>
                  <a:pt x="1157739" y="229813"/>
                </a:lnTo>
                <a:lnTo>
                  <a:pt x="1123403" y="192751"/>
                </a:lnTo>
                <a:lnTo>
                  <a:pt x="1086341" y="158414"/>
                </a:lnTo>
                <a:lnTo>
                  <a:pt x="1046722" y="126973"/>
                </a:lnTo>
                <a:lnTo>
                  <a:pt x="1004716" y="98597"/>
                </a:lnTo>
                <a:lnTo>
                  <a:pt x="960492" y="73455"/>
                </a:lnTo>
                <a:lnTo>
                  <a:pt x="914219" y="51716"/>
                </a:lnTo>
                <a:lnTo>
                  <a:pt x="866067" y="33550"/>
                </a:lnTo>
                <a:lnTo>
                  <a:pt x="816204" y="19126"/>
                </a:lnTo>
                <a:lnTo>
                  <a:pt x="764801" y="8613"/>
                </a:lnTo>
                <a:lnTo>
                  <a:pt x="712027" y="2181"/>
                </a:lnTo>
                <a:lnTo>
                  <a:pt x="65805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6" name="Google Shape;696;p53"/>
          <p:cNvSpPr/>
          <p:nvPr/>
        </p:nvSpPr>
        <p:spPr>
          <a:xfrm>
            <a:off x="9407395" y="2292261"/>
            <a:ext cx="0" cy="457834"/>
          </a:xfrm>
          <a:custGeom>
            <a:avLst/>
            <a:gdLst/>
            <a:ahLst/>
            <a:cxnLst/>
            <a:rect l="l" t="t" r="r" b="b"/>
            <a:pathLst>
              <a:path w="120000" h="457835" extrusionOk="0">
                <a:moveTo>
                  <a:pt x="0" y="0"/>
                </a:moveTo>
                <a:lnTo>
                  <a:pt x="0" y="457669"/>
                </a:lnTo>
              </a:path>
            </a:pathLst>
          </a:custGeom>
          <a:noFill/>
          <a:ln w="92175" cap="flat" cmpd="sng">
            <a:solidFill>
              <a:srgbClr val="93327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7" name="Google Shape;697;p53"/>
          <p:cNvSpPr/>
          <p:nvPr/>
        </p:nvSpPr>
        <p:spPr>
          <a:xfrm>
            <a:off x="9314366" y="2112607"/>
            <a:ext cx="180340" cy="180340"/>
          </a:xfrm>
          <a:custGeom>
            <a:avLst/>
            <a:gdLst/>
            <a:ahLst/>
            <a:cxnLst/>
            <a:rect l="l" t="t" r="r" b="b"/>
            <a:pathLst>
              <a:path w="180340" h="180339" extrusionOk="0">
                <a:moveTo>
                  <a:pt x="0" y="89941"/>
                </a:moveTo>
                <a:lnTo>
                  <a:pt x="10012" y="48661"/>
                </a:lnTo>
                <a:lnTo>
                  <a:pt x="36726" y="17426"/>
                </a:lnTo>
                <a:lnTo>
                  <a:pt x="75158" y="1209"/>
                </a:lnTo>
                <a:lnTo>
                  <a:pt x="89711" y="0"/>
                </a:lnTo>
                <a:lnTo>
                  <a:pt x="104328" y="1169"/>
                </a:lnTo>
                <a:lnTo>
                  <a:pt x="142902" y="17251"/>
                </a:lnTo>
                <a:lnTo>
                  <a:pt x="169737" y="48341"/>
                </a:lnTo>
                <a:lnTo>
                  <a:pt x="179919" y="89489"/>
                </a:lnTo>
                <a:lnTo>
                  <a:pt x="178752" y="104143"/>
                </a:lnTo>
                <a:lnTo>
                  <a:pt x="162707" y="142782"/>
                </a:lnTo>
                <a:lnTo>
                  <a:pt x="131679" y="169656"/>
                </a:lnTo>
                <a:lnTo>
                  <a:pt x="90597" y="179905"/>
                </a:lnTo>
                <a:lnTo>
                  <a:pt x="75911" y="178741"/>
                </a:lnTo>
                <a:lnTo>
                  <a:pt x="37211" y="162725"/>
                </a:lnTo>
                <a:lnTo>
                  <a:pt x="10301" y="131750"/>
                </a:lnTo>
                <a:lnTo>
                  <a:pt x="3" y="90735"/>
                </a:lnTo>
                <a:lnTo>
                  <a:pt x="0" y="89941"/>
                </a:lnTo>
                <a:close/>
              </a:path>
            </a:pathLst>
          </a:custGeom>
          <a:noFill/>
          <a:ln w="92175" cap="flat" cmpd="sng">
            <a:solidFill>
              <a:srgbClr val="93327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8" name="Google Shape;698;p53"/>
          <p:cNvSpPr/>
          <p:nvPr/>
        </p:nvSpPr>
        <p:spPr>
          <a:xfrm>
            <a:off x="8297605" y="2761983"/>
            <a:ext cx="2285365" cy="803910"/>
          </a:xfrm>
          <a:custGeom>
            <a:avLst/>
            <a:gdLst/>
            <a:ahLst/>
            <a:cxnLst/>
            <a:rect l="l" t="t" r="r" b="b"/>
            <a:pathLst>
              <a:path w="2285365" h="803910" extrusionOk="0">
                <a:moveTo>
                  <a:pt x="0" y="633437"/>
                </a:moveTo>
                <a:lnTo>
                  <a:pt x="39899" y="584674"/>
                </a:lnTo>
                <a:lnTo>
                  <a:pt x="80204" y="536413"/>
                </a:lnTo>
                <a:lnTo>
                  <a:pt x="121088" y="488872"/>
                </a:lnTo>
                <a:lnTo>
                  <a:pt x="162726" y="442265"/>
                </a:lnTo>
                <a:lnTo>
                  <a:pt x="205291" y="396810"/>
                </a:lnTo>
                <a:lnTo>
                  <a:pt x="248957" y="352722"/>
                </a:lnTo>
                <a:lnTo>
                  <a:pt x="293900" y="310217"/>
                </a:lnTo>
                <a:lnTo>
                  <a:pt x="340292" y="269511"/>
                </a:lnTo>
                <a:lnTo>
                  <a:pt x="388308" y="230820"/>
                </a:lnTo>
                <a:lnTo>
                  <a:pt x="438123" y="194360"/>
                </a:lnTo>
                <a:lnTo>
                  <a:pt x="489909" y="160348"/>
                </a:lnTo>
                <a:lnTo>
                  <a:pt x="543843" y="128999"/>
                </a:lnTo>
                <a:lnTo>
                  <a:pt x="600096" y="100528"/>
                </a:lnTo>
                <a:lnTo>
                  <a:pt x="658845" y="75154"/>
                </a:lnTo>
                <a:lnTo>
                  <a:pt x="720263" y="53090"/>
                </a:lnTo>
                <a:lnTo>
                  <a:pt x="784523" y="34553"/>
                </a:lnTo>
                <a:lnTo>
                  <a:pt x="851801" y="19760"/>
                </a:lnTo>
                <a:lnTo>
                  <a:pt x="922271" y="8926"/>
                </a:lnTo>
                <a:lnTo>
                  <a:pt x="996105" y="2267"/>
                </a:lnTo>
                <a:lnTo>
                  <a:pt x="1073480" y="0"/>
                </a:lnTo>
                <a:lnTo>
                  <a:pt x="1163922" y="3114"/>
                </a:lnTo>
                <a:lnTo>
                  <a:pt x="1249531" y="12225"/>
                </a:lnTo>
                <a:lnTo>
                  <a:pt x="1330588" y="26984"/>
                </a:lnTo>
                <a:lnTo>
                  <a:pt x="1407376" y="47041"/>
                </a:lnTo>
                <a:lnTo>
                  <a:pt x="1480174" y="72047"/>
                </a:lnTo>
                <a:lnTo>
                  <a:pt x="1549265" y="101652"/>
                </a:lnTo>
                <a:lnTo>
                  <a:pt x="1614931" y="135508"/>
                </a:lnTo>
                <a:lnTo>
                  <a:pt x="1677451" y="173266"/>
                </a:lnTo>
                <a:lnTo>
                  <a:pt x="1737109" y="214576"/>
                </a:lnTo>
                <a:lnTo>
                  <a:pt x="1794186" y="259089"/>
                </a:lnTo>
                <a:lnTo>
                  <a:pt x="1848962" y="306456"/>
                </a:lnTo>
                <a:lnTo>
                  <a:pt x="1901719" y="356327"/>
                </a:lnTo>
                <a:lnTo>
                  <a:pt x="1952740" y="408355"/>
                </a:lnTo>
                <a:lnTo>
                  <a:pt x="2002304" y="462188"/>
                </a:lnTo>
                <a:lnTo>
                  <a:pt x="2050695" y="517478"/>
                </a:lnTo>
                <a:lnTo>
                  <a:pt x="2098192" y="573877"/>
                </a:lnTo>
                <a:lnTo>
                  <a:pt x="2145078" y="631034"/>
                </a:lnTo>
                <a:lnTo>
                  <a:pt x="2191634" y="688601"/>
                </a:lnTo>
                <a:lnTo>
                  <a:pt x="2238142" y="746228"/>
                </a:lnTo>
                <a:lnTo>
                  <a:pt x="2284882" y="803567"/>
                </a:lnTo>
              </a:path>
            </a:pathLst>
          </a:custGeom>
          <a:noFill/>
          <a:ln w="92175" cap="flat" cmpd="sng">
            <a:solidFill>
              <a:srgbClr val="93327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53"/>
          <p:cNvSpPr/>
          <p:nvPr/>
        </p:nvSpPr>
        <p:spPr>
          <a:xfrm>
            <a:off x="8559525" y="3008604"/>
            <a:ext cx="1737995" cy="1737995"/>
          </a:xfrm>
          <a:custGeom>
            <a:avLst/>
            <a:gdLst/>
            <a:ahLst/>
            <a:cxnLst/>
            <a:rect l="l" t="t" r="r" b="b"/>
            <a:pathLst>
              <a:path w="1737995" h="1737995" extrusionOk="0">
                <a:moveTo>
                  <a:pt x="868895" y="0"/>
                </a:moveTo>
                <a:lnTo>
                  <a:pt x="797632" y="2880"/>
                </a:lnTo>
                <a:lnTo>
                  <a:pt x="727955" y="11371"/>
                </a:lnTo>
                <a:lnTo>
                  <a:pt x="660088" y="25250"/>
                </a:lnTo>
                <a:lnTo>
                  <a:pt x="594255" y="44293"/>
                </a:lnTo>
                <a:lnTo>
                  <a:pt x="530680" y="68277"/>
                </a:lnTo>
                <a:lnTo>
                  <a:pt x="469586" y="96977"/>
                </a:lnTo>
                <a:lnTo>
                  <a:pt x="411196" y="130171"/>
                </a:lnTo>
                <a:lnTo>
                  <a:pt x="355735" y="167634"/>
                </a:lnTo>
                <a:lnTo>
                  <a:pt x="303426" y="209144"/>
                </a:lnTo>
                <a:lnTo>
                  <a:pt x="254492" y="254476"/>
                </a:lnTo>
                <a:lnTo>
                  <a:pt x="209157" y="303407"/>
                </a:lnTo>
                <a:lnTo>
                  <a:pt x="167645" y="355713"/>
                </a:lnTo>
                <a:lnTo>
                  <a:pt x="130179" y="411171"/>
                </a:lnTo>
                <a:lnTo>
                  <a:pt x="96983" y="469557"/>
                </a:lnTo>
                <a:lnTo>
                  <a:pt x="68281" y="530648"/>
                </a:lnTo>
                <a:lnTo>
                  <a:pt x="44296" y="594220"/>
                </a:lnTo>
                <a:lnTo>
                  <a:pt x="25252" y="660049"/>
                </a:lnTo>
                <a:lnTo>
                  <a:pt x="11372" y="727912"/>
                </a:lnTo>
                <a:lnTo>
                  <a:pt x="2880" y="797585"/>
                </a:lnTo>
                <a:lnTo>
                  <a:pt x="0" y="868845"/>
                </a:lnTo>
                <a:lnTo>
                  <a:pt x="2880" y="940106"/>
                </a:lnTo>
                <a:lnTo>
                  <a:pt x="11372" y="1009781"/>
                </a:lnTo>
                <a:lnTo>
                  <a:pt x="25252" y="1077645"/>
                </a:lnTo>
                <a:lnTo>
                  <a:pt x="44296" y="1143476"/>
                </a:lnTo>
                <a:lnTo>
                  <a:pt x="68281" y="1207049"/>
                </a:lnTo>
                <a:lnTo>
                  <a:pt x="96983" y="1268140"/>
                </a:lnTo>
                <a:lnTo>
                  <a:pt x="130179" y="1326527"/>
                </a:lnTo>
                <a:lnTo>
                  <a:pt x="167645" y="1381986"/>
                </a:lnTo>
                <a:lnTo>
                  <a:pt x="209157" y="1434293"/>
                </a:lnTo>
                <a:lnTo>
                  <a:pt x="254492" y="1483225"/>
                </a:lnTo>
                <a:lnTo>
                  <a:pt x="303426" y="1528557"/>
                </a:lnTo>
                <a:lnTo>
                  <a:pt x="355735" y="1570067"/>
                </a:lnTo>
                <a:lnTo>
                  <a:pt x="411196" y="1607531"/>
                </a:lnTo>
                <a:lnTo>
                  <a:pt x="469586" y="1640724"/>
                </a:lnTo>
                <a:lnTo>
                  <a:pt x="530680" y="1669425"/>
                </a:lnTo>
                <a:lnTo>
                  <a:pt x="594255" y="1693409"/>
                </a:lnTo>
                <a:lnTo>
                  <a:pt x="660088" y="1712452"/>
                </a:lnTo>
                <a:lnTo>
                  <a:pt x="727955" y="1726331"/>
                </a:lnTo>
                <a:lnTo>
                  <a:pt x="797632" y="1734822"/>
                </a:lnTo>
                <a:lnTo>
                  <a:pt x="868895" y="1737702"/>
                </a:lnTo>
                <a:lnTo>
                  <a:pt x="940152" y="1734822"/>
                </a:lnTo>
                <a:lnTo>
                  <a:pt x="1009822" y="1726331"/>
                </a:lnTo>
                <a:lnTo>
                  <a:pt x="1077684" y="1712452"/>
                </a:lnTo>
                <a:lnTo>
                  <a:pt x="1143512" y="1693409"/>
                </a:lnTo>
                <a:lnTo>
                  <a:pt x="1207083" y="1669425"/>
                </a:lnTo>
                <a:lnTo>
                  <a:pt x="1268174" y="1640724"/>
                </a:lnTo>
                <a:lnTo>
                  <a:pt x="1326561" y="1607531"/>
                </a:lnTo>
                <a:lnTo>
                  <a:pt x="1382021" y="1570067"/>
                </a:lnTo>
                <a:lnTo>
                  <a:pt x="1434328" y="1528557"/>
                </a:lnTo>
                <a:lnTo>
                  <a:pt x="1483261" y="1483225"/>
                </a:lnTo>
                <a:lnTo>
                  <a:pt x="1528595" y="1434293"/>
                </a:lnTo>
                <a:lnTo>
                  <a:pt x="1570107" y="1381986"/>
                </a:lnTo>
                <a:lnTo>
                  <a:pt x="1607572" y="1326527"/>
                </a:lnTo>
                <a:lnTo>
                  <a:pt x="1640768" y="1268140"/>
                </a:lnTo>
                <a:lnTo>
                  <a:pt x="1669470" y="1207049"/>
                </a:lnTo>
                <a:lnTo>
                  <a:pt x="1693456" y="1143476"/>
                </a:lnTo>
                <a:lnTo>
                  <a:pt x="1712500" y="1077645"/>
                </a:lnTo>
                <a:lnTo>
                  <a:pt x="1726381" y="1009781"/>
                </a:lnTo>
                <a:lnTo>
                  <a:pt x="1734873" y="940106"/>
                </a:lnTo>
                <a:lnTo>
                  <a:pt x="1737753" y="868845"/>
                </a:lnTo>
                <a:lnTo>
                  <a:pt x="1734873" y="797585"/>
                </a:lnTo>
                <a:lnTo>
                  <a:pt x="1726381" y="727912"/>
                </a:lnTo>
                <a:lnTo>
                  <a:pt x="1712500" y="660049"/>
                </a:lnTo>
                <a:lnTo>
                  <a:pt x="1693456" y="594220"/>
                </a:lnTo>
                <a:lnTo>
                  <a:pt x="1669470" y="530648"/>
                </a:lnTo>
                <a:lnTo>
                  <a:pt x="1640768" y="469557"/>
                </a:lnTo>
                <a:lnTo>
                  <a:pt x="1607572" y="411171"/>
                </a:lnTo>
                <a:lnTo>
                  <a:pt x="1570107" y="355713"/>
                </a:lnTo>
                <a:lnTo>
                  <a:pt x="1528595" y="303407"/>
                </a:lnTo>
                <a:lnTo>
                  <a:pt x="1483261" y="254476"/>
                </a:lnTo>
                <a:lnTo>
                  <a:pt x="1434328" y="209144"/>
                </a:lnTo>
                <a:lnTo>
                  <a:pt x="1382021" y="167634"/>
                </a:lnTo>
                <a:lnTo>
                  <a:pt x="1326561" y="130171"/>
                </a:lnTo>
                <a:lnTo>
                  <a:pt x="1268174" y="96977"/>
                </a:lnTo>
                <a:lnTo>
                  <a:pt x="1207083" y="68277"/>
                </a:lnTo>
                <a:lnTo>
                  <a:pt x="1143512" y="44293"/>
                </a:lnTo>
                <a:lnTo>
                  <a:pt x="1077684" y="25250"/>
                </a:lnTo>
                <a:lnTo>
                  <a:pt x="1009822" y="11371"/>
                </a:lnTo>
                <a:lnTo>
                  <a:pt x="940152" y="2880"/>
                </a:lnTo>
                <a:lnTo>
                  <a:pt x="868895" y="0"/>
                </a:lnTo>
                <a:close/>
              </a:path>
            </a:pathLst>
          </a:custGeom>
          <a:solidFill>
            <a:srgbClr val="93327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0" name="Google Shape;700;p53"/>
          <p:cNvSpPr/>
          <p:nvPr/>
        </p:nvSpPr>
        <p:spPr>
          <a:xfrm>
            <a:off x="8770342" y="3219386"/>
            <a:ext cx="1316355" cy="1316355"/>
          </a:xfrm>
          <a:custGeom>
            <a:avLst/>
            <a:gdLst/>
            <a:ahLst/>
            <a:cxnLst/>
            <a:rect l="l" t="t" r="r" b="b"/>
            <a:pathLst>
              <a:path w="1316354" h="1316354" extrusionOk="0">
                <a:moveTo>
                  <a:pt x="658050" y="0"/>
                </a:moveTo>
                <a:lnTo>
                  <a:pt x="604079" y="2181"/>
                </a:lnTo>
                <a:lnTo>
                  <a:pt x="551310" y="8612"/>
                </a:lnTo>
                <a:lnTo>
                  <a:pt x="499911" y="19124"/>
                </a:lnTo>
                <a:lnTo>
                  <a:pt x="450053" y="33547"/>
                </a:lnTo>
                <a:lnTo>
                  <a:pt x="401905" y="51712"/>
                </a:lnTo>
                <a:lnTo>
                  <a:pt x="355636" y="73449"/>
                </a:lnTo>
                <a:lnTo>
                  <a:pt x="311415" y="98590"/>
                </a:lnTo>
                <a:lnTo>
                  <a:pt x="269412" y="126965"/>
                </a:lnTo>
                <a:lnTo>
                  <a:pt x="229796" y="158404"/>
                </a:lnTo>
                <a:lnTo>
                  <a:pt x="192736" y="192738"/>
                </a:lnTo>
                <a:lnTo>
                  <a:pt x="158402" y="229798"/>
                </a:lnTo>
                <a:lnTo>
                  <a:pt x="126964" y="269415"/>
                </a:lnTo>
                <a:lnTo>
                  <a:pt x="98589" y="311419"/>
                </a:lnTo>
                <a:lnTo>
                  <a:pt x="73449" y="355640"/>
                </a:lnTo>
                <a:lnTo>
                  <a:pt x="51712" y="401910"/>
                </a:lnTo>
                <a:lnTo>
                  <a:pt x="33547" y="450060"/>
                </a:lnTo>
                <a:lnTo>
                  <a:pt x="19124" y="499919"/>
                </a:lnTo>
                <a:lnTo>
                  <a:pt x="8612" y="551319"/>
                </a:lnTo>
                <a:lnTo>
                  <a:pt x="2181" y="604090"/>
                </a:lnTo>
                <a:lnTo>
                  <a:pt x="0" y="658063"/>
                </a:lnTo>
                <a:lnTo>
                  <a:pt x="2181" y="712036"/>
                </a:lnTo>
                <a:lnTo>
                  <a:pt x="8612" y="764808"/>
                </a:lnTo>
                <a:lnTo>
                  <a:pt x="19124" y="816209"/>
                </a:lnTo>
                <a:lnTo>
                  <a:pt x="33547" y="866069"/>
                </a:lnTo>
                <a:lnTo>
                  <a:pt x="51712" y="914221"/>
                </a:lnTo>
                <a:lnTo>
                  <a:pt x="73449" y="960493"/>
                </a:lnTo>
                <a:lnTo>
                  <a:pt x="98589" y="1004718"/>
                </a:lnTo>
                <a:lnTo>
                  <a:pt x="126964" y="1046724"/>
                </a:lnTo>
                <a:lnTo>
                  <a:pt x="158402" y="1086344"/>
                </a:lnTo>
                <a:lnTo>
                  <a:pt x="192736" y="1123407"/>
                </a:lnTo>
                <a:lnTo>
                  <a:pt x="229796" y="1157744"/>
                </a:lnTo>
                <a:lnTo>
                  <a:pt x="269412" y="1189186"/>
                </a:lnTo>
                <a:lnTo>
                  <a:pt x="311415" y="1217563"/>
                </a:lnTo>
                <a:lnTo>
                  <a:pt x="355636" y="1242706"/>
                </a:lnTo>
                <a:lnTo>
                  <a:pt x="401905" y="1264446"/>
                </a:lnTo>
                <a:lnTo>
                  <a:pt x="450053" y="1282613"/>
                </a:lnTo>
                <a:lnTo>
                  <a:pt x="499911" y="1297037"/>
                </a:lnTo>
                <a:lnTo>
                  <a:pt x="551310" y="1307550"/>
                </a:lnTo>
                <a:lnTo>
                  <a:pt x="604079" y="1313982"/>
                </a:lnTo>
                <a:lnTo>
                  <a:pt x="658050" y="1316164"/>
                </a:lnTo>
                <a:lnTo>
                  <a:pt x="712028" y="1313982"/>
                </a:lnTo>
                <a:lnTo>
                  <a:pt x="764804" y="1307550"/>
                </a:lnTo>
                <a:lnTo>
                  <a:pt x="816207" y="1297037"/>
                </a:lnTo>
                <a:lnTo>
                  <a:pt x="866070" y="1282613"/>
                </a:lnTo>
                <a:lnTo>
                  <a:pt x="914222" y="1264446"/>
                </a:lnTo>
                <a:lnTo>
                  <a:pt x="960495" y="1242706"/>
                </a:lnTo>
                <a:lnTo>
                  <a:pt x="1004718" y="1217563"/>
                </a:lnTo>
                <a:lnTo>
                  <a:pt x="1046723" y="1189186"/>
                </a:lnTo>
                <a:lnTo>
                  <a:pt x="1086341" y="1157744"/>
                </a:lnTo>
                <a:lnTo>
                  <a:pt x="1123402" y="1123407"/>
                </a:lnTo>
                <a:lnTo>
                  <a:pt x="1157736" y="1086344"/>
                </a:lnTo>
                <a:lnTo>
                  <a:pt x="1189176" y="1046724"/>
                </a:lnTo>
                <a:lnTo>
                  <a:pt x="1217550" y="1004718"/>
                </a:lnTo>
                <a:lnTo>
                  <a:pt x="1242690" y="960493"/>
                </a:lnTo>
                <a:lnTo>
                  <a:pt x="1264428" y="914221"/>
                </a:lnTo>
                <a:lnTo>
                  <a:pt x="1282592" y="866069"/>
                </a:lnTo>
                <a:lnTo>
                  <a:pt x="1297015" y="816209"/>
                </a:lnTo>
                <a:lnTo>
                  <a:pt x="1307526" y="764808"/>
                </a:lnTo>
                <a:lnTo>
                  <a:pt x="1313957" y="712036"/>
                </a:lnTo>
                <a:lnTo>
                  <a:pt x="1316139" y="658063"/>
                </a:lnTo>
                <a:lnTo>
                  <a:pt x="1313957" y="604090"/>
                </a:lnTo>
                <a:lnTo>
                  <a:pt x="1307526" y="551319"/>
                </a:lnTo>
                <a:lnTo>
                  <a:pt x="1297015" y="499919"/>
                </a:lnTo>
                <a:lnTo>
                  <a:pt x="1282592" y="450060"/>
                </a:lnTo>
                <a:lnTo>
                  <a:pt x="1264428" y="401910"/>
                </a:lnTo>
                <a:lnTo>
                  <a:pt x="1242690" y="355640"/>
                </a:lnTo>
                <a:lnTo>
                  <a:pt x="1217550" y="311419"/>
                </a:lnTo>
                <a:lnTo>
                  <a:pt x="1189176" y="269415"/>
                </a:lnTo>
                <a:lnTo>
                  <a:pt x="1157736" y="229798"/>
                </a:lnTo>
                <a:lnTo>
                  <a:pt x="1123402" y="192738"/>
                </a:lnTo>
                <a:lnTo>
                  <a:pt x="1086341" y="158404"/>
                </a:lnTo>
                <a:lnTo>
                  <a:pt x="1046723" y="126965"/>
                </a:lnTo>
                <a:lnTo>
                  <a:pt x="1004718" y="98590"/>
                </a:lnTo>
                <a:lnTo>
                  <a:pt x="960495" y="73449"/>
                </a:lnTo>
                <a:lnTo>
                  <a:pt x="914222" y="51712"/>
                </a:lnTo>
                <a:lnTo>
                  <a:pt x="866070" y="33547"/>
                </a:lnTo>
                <a:lnTo>
                  <a:pt x="816207" y="19124"/>
                </a:lnTo>
                <a:lnTo>
                  <a:pt x="764804" y="8612"/>
                </a:lnTo>
                <a:lnTo>
                  <a:pt x="712028" y="2181"/>
                </a:lnTo>
                <a:lnTo>
                  <a:pt x="65805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53"/>
          <p:cNvSpPr/>
          <p:nvPr/>
        </p:nvSpPr>
        <p:spPr>
          <a:xfrm>
            <a:off x="2614766" y="4195162"/>
            <a:ext cx="0" cy="433705"/>
          </a:xfrm>
          <a:custGeom>
            <a:avLst/>
            <a:gdLst/>
            <a:ahLst/>
            <a:cxnLst/>
            <a:rect l="l" t="t" r="r" b="b"/>
            <a:pathLst>
              <a:path w="120000" h="433704" extrusionOk="0">
                <a:moveTo>
                  <a:pt x="0" y="433577"/>
                </a:moveTo>
                <a:lnTo>
                  <a:pt x="0" y="0"/>
                </a:lnTo>
              </a:path>
            </a:pathLst>
          </a:custGeom>
          <a:noFill/>
          <a:ln w="92175" cap="flat" cmpd="sng">
            <a:solidFill>
              <a:srgbClr val="00BC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2" name="Google Shape;702;p53"/>
          <p:cNvSpPr/>
          <p:nvPr/>
        </p:nvSpPr>
        <p:spPr>
          <a:xfrm>
            <a:off x="2518731" y="4636022"/>
            <a:ext cx="179705" cy="180340"/>
          </a:xfrm>
          <a:custGeom>
            <a:avLst/>
            <a:gdLst/>
            <a:ahLst/>
            <a:cxnLst/>
            <a:rect l="l" t="t" r="r" b="b"/>
            <a:pathLst>
              <a:path w="179705" h="180339" extrusionOk="0">
                <a:moveTo>
                  <a:pt x="179552" y="89979"/>
                </a:moveTo>
                <a:lnTo>
                  <a:pt x="169540" y="131284"/>
                </a:lnTo>
                <a:lnTo>
                  <a:pt x="142830" y="162534"/>
                </a:lnTo>
                <a:lnTo>
                  <a:pt x="104415" y="178731"/>
                </a:lnTo>
                <a:lnTo>
                  <a:pt x="89871" y="179920"/>
                </a:lnTo>
                <a:lnTo>
                  <a:pt x="75300" y="178745"/>
                </a:lnTo>
                <a:lnTo>
                  <a:pt x="36828" y="162600"/>
                </a:lnTo>
                <a:lnTo>
                  <a:pt x="10075" y="131405"/>
                </a:lnTo>
                <a:lnTo>
                  <a:pt x="0" y="90151"/>
                </a:lnTo>
                <a:lnTo>
                  <a:pt x="1170" y="75532"/>
                </a:lnTo>
                <a:lnTo>
                  <a:pt x="17261" y="36953"/>
                </a:lnTo>
                <a:lnTo>
                  <a:pt x="48362" y="10129"/>
                </a:lnTo>
                <a:lnTo>
                  <a:pt x="89510" y="0"/>
                </a:lnTo>
                <a:lnTo>
                  <a:pt x="104108" y="1171"/>
                </a:lnTo>
                <a:lnTo>
                  <a:pt x="142630" y="17280"/>
                </a:lnTo>
                <a:lnTo>
                  <a:pt x="169417" y="48422"/>
                </a:lnTo>
                <a:lnTo>
                  <a:pt x="179551" y="89634"/>
                </a:lnTo>
                <a:lnTo>
                  <a:pt x="179552" y="89979"/>
                </a:lnTo>
                <a:close/>
              </a:path>
            </a:pathLst>
          </a:custGeom>
          <a:noFill/>
          <a:ln w="92175" cap="flat" cmpd="sng">
            <a:solidFill>
              <a:srgbClr val="00BC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3" name="Google Shape;703;p53"/>
          <p:cNvSpPr/>
          <p:nvPr/>
        </p:nvSpPr>
        <p:spPr>
          <a:xfrm>
            <a:off x="387962" y="2761973"/>
            <a:ext cx="3545204" cy="1397635"/>
          </a:xfrm>
          <a:custGeom>
            <a:avLst/>
            <a:gdLst/>
            <a:ahLst/>
            <a:cxnLst/>
            <a:rect l="l" t="t" r="r" b="b"/>
            <a:pathLst>
              <a:path w="3545204" h="1397635" extrusionOk="0">
                <a:moveTo>
                  <a:pt x="0" y="0"/>
                </a:moveTo>
                <a:lnTo>
                  <a:pt x="160420" y="10128"/>
                </a:lnTo>
                <a:lnTo>
                  <a:pt x="305669" y="39117"/>
                </a:lnTo>
                <a:lnTo>
                  <a:pt x="437433" y="84870"/>
                </a:lnTo>
                <a:lnTo>
                  <a:pt x="557397" y="145293"/>
                </a:lnTo>
                <a:lnTo>
                  <a:pt x="667247" y="218289"/>
                </a:lnTo>
                <a:lnTo>
                  <a:pt x="768669" y="301762"/>
                </a:lnTo>
                <a:lnTo>
                  <a:pt x="863348" y="393619"/>
                </a:lnTo>
                <a:lnTo>
                  <a:pt x="952971" y="491761"/>
                </a:lnTo>
                <a:lnTo>
                  <a:pt x="1039222" y="594095"/>
                </a:lnTo>
                <a:lnTo>
                  <a:pt x="1123788" y="698525"/>
                </a:lnTo>
                <a:lnTo>
                  <a:pt x="1208353" y="802954"/>
                </a:lnTo>
                <a:lnTo>
                  <a:pt x="1294605" y="905288"/>
                </a:lnTo>
                <a:lnTo>
                  <a:pt x="1384229" y="1003431"/>
                </a:lnTo>
                <a:lnTo>
                  <a:pt x="1478909" y="1095287"/>
                </a:lnTo>
                <a:lnTo>
                  <a:pt x="1580333" y="1178761"/>
                </a:lnTo>
                <a:lnTo>
                  <a:pt x="1690185" y="1251757"/>
                </a:lnTo>
                <a:lnTo>
                  <a:pt x="1810152" y="1312179"/>
                </a:lnTo>
                <a:lnTo>
                  <a:pt x="1941918" y="1357933"/>
                </a:lnTo>
                <a:lnTo>
                  <a:pt x="2087171" y="1386922"/>
                </a:lnTo>
                <a:lnTo>
                  <a:pt x="2247595" y="1397050"/>
                </a:lnTo>
                <a:lnTo>
                  <a:pt x="2346007" y="1393335"/>
                </a:lnTo>
                <a:lnTo>
                  <a:pt x="2438687" y="1382493"/>
                </a:lnTo>
                <a:lnTo>
                  <a:pt x="2526001" y="1364982"/>
                </a:lnTo>
                <a:lnTo>
                  <a:pt x="2608316" y="1341256"/>
                </a:lnTo>
                <a:lnTo>
                  <a:pt x="2686000" y="1311771"/>
                </a:lnTo>
                <a:lnTo>
                  <a:pt x="2759418" y="1276985"/>
                </a:lnTo>
                <a:lnTo>
                  <a:pt x="2828938" y="1237353"/>
                </a:lnTo>
                <a:lnTo>
                  <a:pt x="2894927" y="1193331"/>
                </a:lnTo>
                <a:lnTo>
                  <a:pt x="2957751" y="1145376"/>
                </a:lnTo>
                <a:lnTo>
                  <a:pt x="3017778" y="1093943"/>
                </a:lnTo>
                <a:lnTo>
                  <a:pt x="3075375" y="1039488"/>
                </a:lnTo>
                <a:lnTo>
                  <a:pt x="3130908" y="982468"/>
                </a:lnTo>
                <a:lnTo>
                  <a:pt x="3184744" y="923338"/>
                </a:lnTo>
                <a:lnTo>
                  <a:pt x="3237251" y="862556"/>
                </a:lnTo>
                <a:lnTo>
                  <a:pt x="3288794" y="800576"/>
                </a:lnTo>
                <a:lnTo>
                  <a:pt x="3339742" y="737855"/>
                </a:lnTo>
                <a:lnTo>
                  <a:pt x="3390461" y="674849"/>
                </a:lnTo>
                <a:lnTo>
                  <a:pt x="3441318" y="612014"/>
                </a:lnTo>
                <a:lnTo>
                  <a:pt x="3492679" y="549807"/>
                </a:lnTo>
                <a:lnTo>
                  <a:pt x="3544912" y="488683"/>
                </a:lnTo>
              </a:path>
            </a:pathLst>
          </a:custGeom>
          <a:noFill/>
          <a:ln w="92175" cap="flat" cmpd="sng">
            <a:solidFill>
              <a:srgbClr val="00BC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4" name="Google Shape;704;p53"/>
          <p:cNvSpPr/>
          <p:nvPr/>
        </p:nvSpPr>
        <p:spPr>
          <a:xfrm>
            <a:off x="1741369" y="2021010"/>
            <a:ext cx="1734820" cy="1737995"/>
          </a:xfrm>
          <a:custGeom>
            <a:avLst/>
            <a:gdLst/>
            <a:ahLst/>
            <a:cxnLst/>
            <a:rect l="l" t="t" r="r" b="b"/>
            <a:pathLst>
              <a:path w="1734820" h="1737995" extrusionOk="0">
                <a:moveTo>
                  <a:pt x="867155" y="0"/>
                </a:moveTo>
                <a:lnTo>
                  <a:pt x="796035" y="2880"/>
                </a:lnTo>
                <a:lnTo>
                  <a:pt x="726498" y="11371"/>
                </a:lnTo>
                <a:lnTo>
                  <a:pt x="658768" y="25249"/>
                </a:lnTo>
                <a:lnTo>
                  <a:pt x="593067" y="44292"/>
                </a:lnTo>
                <a:lnTo>
                  <a:pt x="529619" y="68275"/>
                </a:lnTo>
                <a:lnTo>
                  <a:pt x="468647" y="96975"/>
                </a:lnTo>
                <a:lnTo>
                  <a:pt x="410375" y="130168"/>
                </a:lnTo>
                <a:lnTo>
                  <a:pt x="355024" y="167631"/>
                </a:lnTo>
                <a:lnTo>
                  <a:pt x="302820" y="209141"/>
                </a:lnTo>
                <a:lnTo>
                  <a:pt x="253984" y="254473"/>
                </a:lnTo>
                <a:lnTo>
                  <a:pt x="208739" y="303404"/>
                </a:lnTo>
                <a:lnTo>
                  <a:pt x="167310" y="355710"/>
                </a:lnTo>
                <a:lnTo>
                  <a:pt x="129919" y="411169"/>
                </a:lnTo>
                <a:lnTo>
                  <a:pt x="96790" y="469556"/>
                </a:lnTo>
                <a:lnTo>
                  <a:pt x="68145" y="530648"/>
                </a:lnTo>
                <a:lnTo>
                  <a:pt x="44208" y="594221"/>
                </a:lnTo>
                <a:lnTo>
                  <a:pt x="25201" y="660052"/>
                </a:lnTo>
                <a:lnTo>
                  <a:pt x="11349" y="727918"/>
                </a:lnTo>
                <a:lnTo>
                  <a:pt x="2874" y="797594"/>
                </a:lnTo>
                <a:lnTo>
                  <a:pt x="0" y="868857"/>
                </a:lnTo>
                <a:lnTo>
                  <a:pt x="2874" y="940119"/>
                </a:lnTo>
                <a:lnTo>
                  <a:pt x="11349" y="1009794"/>
                </a:lnTo>
                <a:lnTo>
                  <a:pt x="25201" y="1077659"/>
                </a:lnTo>
                <a:lnTo>
                  <a:pt x="44208" y="1143490"/>
                </a:lnTo>
                <a:lnTo>
                  <a:pt x="68145" y="1207063"/>
                </a:lnTo>
                <a:lnTo>
                  <a:pt x="96790" y="1268156"/>
                </a:lnTo>
                <a:lnTo>
                  <a:pt x="129919" y="1326544"/>
                </a:lnTo>
                <a:lnTo>
                  <a:pt x="167310" y="1382003"/>
                </a:lnTo>
                <a:lnTo>
                  <a:pt x="208739" y="1434311"/>
                </a:lnTo>
                <a:lnTo>
                  <a:pt x="253984" y="1483244"/>
                </a:lnTo>
                <a:lnTo>
                  <a:pt x="302820" y="1528577"/>
                </a:lnTo>
                <a:lnTo>
                  <a:pt x="355024" y="1570088"/>
                </a:lnTo>
                <a:lnTo>
                  <a:pt x="410375" y="1607552"/>
                </a:lnTo>
                <a:lnTo>
                  <a:pt x="468647" y="1640747"/>
                </a:lnTo>
                <a:lnTo>
                  <a:pt x="529619" y="1669448"/>
                </a:lnTo>
                <a:lnTo>
                  <a:pt x="593067" y="1693433"/>
                </a:lnTo>
                <a:lnTo>
                  <a:pt x="658768" y="1712476"/>
                </a:lnTo>
                <a:lnTo>
                  <a:pt x="726498" y="1726356"/>
                </a:lnTo>
                <a:lnTo>
                  <a:pt x="796035" y="1734848"/>
                </a:lnTo>
                <a:lnTo>
                  <a:pt x="867155" y="1737728"/>
                </a:lnTo>
                <a:lnTo>
                  <a:pt x="938272" y="1734848"/>
                </a:lnTo>
                <a:lnTo>
                  <a:pt x="1007805" y="1726356"/>
                </a:lnTo>
                <a:lnTo>
                  <a:pt x="1075533" y="1712476"/>
                </a:lnTo>
                <a:lnTo>
                  <a:pt x="1141230" y="1693433"/>
                </a:lnTo>
                <a:lnTo>
                  <a:pt x="1204675" y="1669448"/>
                </a:lnTo>
                <a:lnTo>
                  <a:pt x="1265644" y="1640747"/>
                </a:lnTo>
                <a:lnTo>
                  <a:pt x="1323914" y="1607552"/>
                </a:lnTo>
                <a:lnTo>
                  <a:pt x="1379262" y="1570088"/>
                </a:lnTo>
                <a:lnTo>
                  <a:pt x="1431465" y="1528577"/>
                </a:lnTo>
                <a:lnTo>
                  <a:pt x="1480299" y="1483244"/>
                </a:lnTo>
                <a:lnTo>
                  <a:pt x="1525541" y="1434311"/>
                </a:lnTo>
                <a:lnTo>
                  <a:pt x="1566969" y="1382003"/>
                </a:lnTo>
                <a:lnTo>
                  <a:pt x="1604358" y="1326544"/>
                </a:lnTo>
                <a:lnTo>
                  <a:pt x="1637486" y="1268156"/>
                </a:lnTo>
                <a:lnTo>
                  <a:pt x="1666130" y="1207063"/>
                </a:lnTo>
                <a:lnTo>
                  <a:pt x="1690067" y="1143490"/>
                </a:lnTo>
                <a:lnTo>
                  <a:pt x="1709072" y="1077659"/>
                </a:lnTo>
                <a:lnTo>
                  <a:pt x="1722924" y="1009794"/>
                </a:lnTo>
                <a:lnTo>
                  <a:pt x="1731399" y="940119"/>
                </a:lnTo>
                <a:lnTo>
                  <a:pt x="1734273" y="868857"/>
                </a:lnTo>
                <a:lnTo>
                  <a:pt x="1731399" y="797594"/>
                </a:lnTo>
                <a:lnTo>
                  <a:pt x="1722924" y="727918"/>
                </a:lnTo>
                <a:lnTo>
                  <a:pt x="1709072" y="660052"/>
                </a:lnTo>
                <a:lnTo>
                  <a:pt x="1690067" y="594221"/>
                </a:lnTo>
                <a:lnTo>
                  <a:pt x="1666130" y="530648"/>
                </a:lnTo>
                <a:lnTo>
                  <a:pt x="1637486" y="469556"/>
                </a:lnTo>
                <a:lnTo>
                  <a:pt x="1604358" y="411169"/>
                </a:lnTo>
                <a:lnTo>
                  <a:pt x="1566969" y="355710"/>
                </a:lnTo>
                <a:lnTo>
                  <a:pt x="1525541" y="303404"/>
                </a:lnTo>
                <a:lnTo>
                  <a:pt x="1480299" y="254473"/>
                </a:lnTo>
                <a:lnTo>
                  <a:pt x="1431465" y="209141"/>
                </a:lnTo>
                <a:lnTo>
                  <a:pt x="1379262" y="167631"/>
                </a:lnTo>
                <a:lnTo>
                  <a:pt x="1323914" y="130168"/>
                </a:lnTo>
                <a:lnTo>
                  <a:pt x="1265644" y="96975"/>
                </a:lnTo>
                <a:lnTo>
                  <a:pt x="1204675" y="68275"/>
                </a:lnTo>
                <a:lnTo>
                  <a:pt x="1141230" y="44292"/>
                </a:lnTo>
                <a:lnTo>
                  <a:pt x="1075533" y="25249"/>
                </a:lnTo>
                <a:lnTo>
                  <a:pt x="1007805" y="11371"/>
                </a:lnTo>
                <a:lnTo>
                  <a:pt x="938272" y="2880"/>
                </a:lnTo>
                <a:lnTo>
                  <a:pt x="867155"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5" name="Google Shape;705;p53"/>
          <p:cNvSpPr/>
          <p:nvPr/>
        </p:nvSpPr>
        <p:spPr>
          <a:xfrm>
            <a:off x="1951743" y="2231779"/>
            <a:ext cx="1313815" cy="1316355"/>
          </a:xfrm>
          <a:custGeom>
            <a:avLst/>
            <a:gdLst/>
            <a:ahLst/>
            <a:cxnLst/>
            <a:rect l="l" t="t" r="r" b="b"/>
            <a:pathLst>
              <a:path w="1313814" h="1316354" extrusionOk="0">
                <a:moveTo>
                  <a:pt x="656755" y="0"/>
                </a:moveTo>
                <a:lnTo>
                  <a:pt x="602889" y="2181"/>
                </a:lnTo>
                <a:lnTo>
                  <a:pt x="550223" y="8613"/>
                </a:lnTo>
                <a:lnTo>
                  <a:pt x="498926" y="19126"/>
                </a:lnTo>
                <a:lnTo>
                  <a:pt x="449166" y="33550"/>
                </a:lnTo>
                <a:lnTo>
                  <a:pt x="401112" y="51716"/>
                </a:lnTo>
                <a:lnTo>
                  <a:pt x="354934" y="73455"/>
                </a:lnTo>
                <a:lnTo>
                  <a:pt x="310800" y="98597"/>
                </a:lnTo>
                <a:lnTo>
                  <a:pt x="268880" y="126973"/>
                </a:lnTo>
                <a:lnTo>
                  <a:pt x="229342" y="158414"/>
                </a:lnTo>
                <a:lnTo>
                  <a:pt x="192355" y="192751"/>
                </a:lnTo>
                <a:lnTo>
                  <a:pt x="158089" y="229813"/>
                </a:lnTo>
                <a:lnTo>
                  <a:pt x="126713" y="269431"/>
                </a:lnTo>
                <a:lnTo>
                  <a:pt x="98394" y="311437"/>
                </a:lnTo>
                <a:lnTo>
                  <a:pt x="73304" y="355660"/>
                </a:lnTo>
                <a:lnTo>
                  <a:pt x="51609" y="401932"/>
                </a:lnTo>
                <a:lnTo>
                  <a:pt x="33480" y="450083"/>
                </a:lnTo>
                <a:lnTo>
                  <a:pt x="19086" y="499943"/>
                </a:lnTo>
                <a:lnTo>
                  <a:pt x="8595" y="551344"/>
                </a:lnTo>
                <a:lnTo>
                  <a:pt x="2177" y="604115"/>
                </a:lnTo>
                <a:lnTo>
                  <a:pt x="0" y="658088"/>
                </a:lnTo>
                <a:lnTo>
                  <a:pt x="2177" y="712061"/>
                </a:lnTo>
                <a:lnTo>
                  <a:pt x="8595" y="764833"/>
                </a:lnTo>
                <a:lnTo>
                  <a:pt x="19086" y="816234"/>
                </a:lnTo>
                <a:lnTo>
                  <a:pt x="33480" y="866095"/>
                </a:lnTo>
                <a:lnTo>
                  <a:pt x="51609" y="914246"/>
                </a:lnTo>
                <a:lnTo>
                  <a:pt x="73304" y="960519"/>
                </a:lnTo>
                <a:lnTo>
                  <a:pt x="98394" y="1004743"/>
                </a:lnTo>
                <a:lnTo>
                  <a:pt x="126713" y="1046750"/>
                </a:lnTo>
                <a:lnTo>
                  <a:pt x="158089" y="1086369"/>
                </a:lnTo>
                <a:lnTo>
                  <a:pt x="192355" y="1123432"/>
                </a:lnTo>
                <a:lnTo>
                  <a:pt x="229342" y="1157769"/>
                </a:lnTo>
                <a:lnTo>
                  <a:pt x="268880" y="1189211"/>
                </a:lnTo>
                <a:lnTo>
                  <a:pt x="310800" y="1217588"/>
                </a:lnTo>
                <a:lnTo>
                  <a:pt x="354934" y="1242731"/>
                </a:lnTo>
                <a:lnTo>
                  <a:pt x="401112" y="1264471"/>
                </a:lnTo>
                <a:lnTo>
                  <a:pt x="449166" y="1282638"/>
                </a:lnTo>
                <a:lnTo>
                  <a:pt x="498926" y="1297063"/>
                </a:lnTo>
                <a:lnTo>
                  <a:pt x="550223" y="1307576"/>
                </a:lnTo>
                <a:lnTo>
                  <a:pt x="602889" y="1314008"/>
                </a:lnTo>
                <a:lnTo>
                  <a:pt x="656755" y="1316189"/>
                </a:lnTo>
                <a:lnTo>
                  <a:pt x="710622" y="1314008"/>
                </a:lnTo>
                <a:lnTo>
                  <a:pt x="763290" y="1307576"/>
                </a:lnTo>
                <a:lnTo>
                  <a:pt x="814589" y="1297063"/>
                </a:lnTo>
                <a:lnTo>
                  <a:pt x="864351" y="1282638"/>
                </a:lnTo>
                <a:lnTo>
                  <a:pt x="912406" y="1264471"/>
                </a:lnTo>
                <a:lnTo>
                  <a:pt x="958586" y="1242731"/>
                </a:lnTo>
                <a:lnTo>
                  <a:pt x="1002722" y="1217588"/>
                </a:lnTo>
                <a:lnTo>
                  <a:pt x="1044644" y="1189211"/>
                </a:lnTo>
                <a:lnTo>
                  <a:pt x="1084183" y="1157769"/>
                </a:lnTo>
                <a:lnTo>
                  <a:pt x="1121171" y="1123432"/>
                </a:lnTo>
                <a:lnTo>
                  <a:pt x="1155439" y="1086369"/>
                </a:lnTo>
                <a:lnTo>
                  <a:pt x="1186817" y="1046750"/>
                </a:lnTo>
                <a:lnTo>
                  <a:pt x="1215136" y="1004743"/>
                </a:lnTo>
                <a:lnTo>
                  <a:pt x="1240228" y="960519"/>
                </a:lnTo>
                <a:lnTo>
                  <a:pt x="1261923" y="914246"/>
                </a:lnTo>
                <a:lnTo>
                  <a:pt x="1280053" y="866095"/>
                </a:lnTo>
                <a:lnTo>
                  <a:pt x="1294448" y="816234"/>
                </a:lnTo>
                <a:lnTo>
                  <a:pt x="1304939" y="764833"/>
                </a:lnTo>
                <a:lnTo>
                  <a:pt x="1311358" y="712061"/>
                </a:lnTo>
                <a:lnTo>
                  <a:pt x="1313535" y="658088"/>
                </a:lnTo>
                <a:lnTo>
                  <a:pt x="1311358" y="604115"/>
                </a:lnTo>
                <a:lnTo>
                  <a:pt x="1304939" y="551344"/>
                </a:lnTo>
                <a:lnTo>
                  <a:pt x="1294448" y="499943"/>
                </a:lnTo>
                <a:lnTo>
                  <a:pt x="1280053" y="450083"/>
                </a:lnTo>
                <a:lnTo>
                  <a:pt x="1261923" y="401932"/>
                </a:lnTo>
                <a:lnTo>
                  <a:pt x="1240228" y="355660"/>
                </a:lnTo>
                <a:lnTo>
                  <a:pt x="1215136" y="311437"/>
                </a:lnTo>
                <a:lnTo>
                  <a:pt x="1186817" y="269431"/>
                </a:lnTo>
                <a:lnTo>
                  <a:pt x="1155439" y="229813"/>
                </a:lnTo>
                <a:lnTo>
                  <a:pt x="1121171" y="192751"/>
                </a:lnTo>
                <a:lnTo>
                  <a:pt x="1084183" y="158414"/>
                </a:lnTo>
                <a:lnTo>
                  <a:pt x="1044644" y="126973"/>
                </a:lnTo>
                <a:lnTo>
                  <a:pt x="1002722" y="98597"/>
                </a:lnTo>
                <a:lnTo>
                  <a:pt x="958586" y="73455"/>
                </a:lnTo>
                <a:lnTo>
                  <a:pt x="912406" y="51716"/>
                </a:lnTo>
                <a:lnTo>
                  <a:pt x="864351" y="33550"/>
                </a:lnTo>
                <a:lnTo>
                  <a:pt x="814589" y="19126"/>
                </a:lnTo>
                <a:lnTo>
                  <a:pt x="763290" y="8613"/>
                </a:lnTo>
                <a:lnTo>
                  <a:pt x="710622" y="2181"/>
                </a:lnTo>
                <a:lnTo>
                  <a:pt x="656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6" name="Google Shape;706;p53"/>
          <p:cNvSpPr/>
          <p:nvPr/>
        </p:nvSpPr>
        <p:spPr>
          <a:xfrm>
            <a:off x="10587397" y="3565533"/>
            <a:ext cx="1153795" cy="593725"/>
          </a:xfrm>
          <a:custGeom>
            <a:avLst/>
            <a:gdLst/>
            <a:ahLst/>
            <a:cxnLst/>
            <a:rect l="l" t="t" r="r" b="b"/>
            <a:pathLst>
              <a:path w="1153795" h="593725" extrusionOk="0">
                <a:moveTo>
                  <a:pt x="0" y="0"/>
                </a:moveTo>
                <a:lnTo>
                  <a:pt x="38485" y="46400"/>
                </a:lnTo>
                <a:lnTo>
                  <a:pt x="77467" y="92184"/>
                </a:lnTo>
                <a:lnTo>
                  <a:pt x="117099" y="137159"/>
                </a:lnTo>
                <a:lnTo>
                  <a:pt x="157534" y="181136"/>
                </a:lnTo>
                <a:lnTo>
                  <a:pt x="198925" y="223925"/>
                </a:lnTo>
                <a:lnTo>
                  <a:pt x="241426" y="265333"/>
                </a:lnTo>
                <a:lnTo>
                  <a:pt x="285190" y="305172"/>
                </a:lnTo>
                <a:lnTo>
                  <a:pt x="330370" y="343250"/>
                </a:lnTo>
                <a:lnTo>
                  <a:pt x="377120" y="379377"/>
                </a:lnTo>
                <a:lnTo>
                  <a:pt x="425592" y="413362"/>
                </a:lnTo>
                <a:lnTo>
                  <a:pt x="475941" y="445015"/>
                </a:lnTo>
                <a:lnTo>
                  <a:pt x="528320" y="474145"/>
                </a:lnTo>
                <a:lnTo>
                  <a:pt x="582881" y="500562"/>
                </a:lnTo>
                <a:lnTo>
                  <a:pt x="639778" y="524074"/>
                </a:lnTo>
                <a:lnTo>
                  <a:pt x="699165" y="544493"/>
                </a:lnTo>
                <a:lnTo>
                  <a:pt x="761195" y="561626"/>
                </a:lnTo>
                <a:lnTo>
                  <a:pt x="826021" y="575283"/>
                </a:lnTo>
                <a:lnTo>
                  <a:pt x="893796" y="585274"/>
                </a:lnTo>
                <a:lnTo>
                  <a:pt x="964675" y="591409"/>
                </a:lnTo>
                <a:lnTo>
                  <a:pt x="1038809" y="593496"/>
                </a:lnTo>
                <a:lnTo>
                  <a:pt x="1153447" y="586259"/>
                </a:lnTo>
              </a:path>
            </a:pathLst>
          </a:custGeom>
          <a:noFill/>
          <a:ln w="92175" cap="flat" cmpd="sng">
            <a:solidFill>
              <a:srgbClr val="93327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7" name="Google Shape;707;p53"/>
          <p:cNvSpPr txBox="1"/>
          <p:nvPr/>
        </p:nvSpPr>
        <p:spPr>
          <a:xfrm>
            <a:off x="387950" y="189223"/>
            <a:ext cx="11226900" cy="10647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0" b="1">
                <a:solidFill>
                  <a:srgbClr val="00BCDD"/>
                </a:solidFill>
                <a:latin typeface="Verdana"/>
                <a:ea typeface="Verdana"/>
                <a:cs typeface="Verdana"/>
                <a:sym typeface="Verdana"/>
              </a:rPr>
              <a:t>It’s Not Admission Anymore!</a:t>
            </a:r>
            <a:endParaRPr sz="5000">
              <a:solidFill>
                <a:schemeClr val="dk1"/>
              </a:solidFill>
              <a:latin typeface="Verdana"/>
              <a:ea typeface="Verdana"/>
              <a:cs typeface="Verdana"/>
              <a:sym typeface="Verdana"/>
            </a:endParaRPr>
          </a:p>
          <a:p>
            <a:pPr marL="4250055" marR="1622425" lvl="0" indent="-726439" algn="l" rtl="0">
              <a:lnSpc>
                <a:spcPct val="100000"/>
              </a:lnSpc>
              <a:spcBef>
                <a:spcPts val="1285"/>
              </a:spcBef>
              <a:spcAft>
                <a:spcPts val="0"/>
              </a:spcAft>
              <a:buNone/>
            </a:pPr>
            <a:r>
              <a:rPr lang="en-US" sz="2400" b="1">
                <a:solidFill>
                  <a:srgbClr val="F0532D"/>
                </a:solidFill>
                <a:latin typeface="Verdana"/>
                <a:ea typeface="Verdana"/>
                <a:cs typeface="Verdana"/>
                <a:sym typeface="Verdana"/>
              </a:rPr>
              <a:t>Gatekeeper</a:t>
            </a:r>
            <a:br>
              <a:rPr lang="en-US" sz="2400" b="1">
                <a:solidFill>
                  <a:srgbClr val="F0532D"/>
                </a:solidFill>
                <a:latin typeface="Verdana"/>
                <a:ea typeface="Verdana"/>
                <a:cs typeface="Verdana"/>
                <a:sym typeface="Verdana"/>
              </a:rPr>
            </a:br>
            <a:r>
              <a:rPr lang="en-US" sz="2400" b="1">
                <a:solidFill>
                  <a:srgbClr val="F0532D"/>
                </a:solidFill>
                <a:latin typeface="Verdana"/>
                <a:ea typeface="Verdana"/>
                <a:cs typeface="Verdana"/>
                <a:sym typeface="Verdana"/>
              </a:rPr>
              <a:t>Era</a:t>
            </a:r>
            <a:r>
              <a:rPr lang="en-US" sz="2900" b="1">
                <a:solidFill>
                  <a:srgbClr val="F0532D"/>
                </a:solidFill>
                <a:latin typeface="Verdana"/>
                <a:ea typeface="Verdana"/>
                <a:cs typeface="Verdana"/>
                <a:sym typeface="Verdana"/>
              </a:rPr>
              <a:t/>
            </a:r>
            <a:br>
              <a:rPr lang="en-US" sz="2900" b="1">
                <a:solidFill>
                  <a:srgbClr val="F0532D"/>
                </a:solidFill>
                <a:latin typeface="Verdana"/>
                <a:ea typeface="Verdana"/>
                <a:cs typeface="Verdana"/>
                <a:sym typeface="Verdana"/>
              </a:rPr>
            </a:br>
            <a:endParaRPr sz="2900">
              <a:solidFill>
                <a:schemeClr val="dk1"/>
              </a:solidFill>
              <a:latin typeface="Verdana"/>
              <a:ea typeface="Verdana"/>
              <a:cs typeface="Verdana"/>
              <a:sym typeface="Verdana"/>
            </a:endParaRPr>
          </a:p>
        </p:txBody>
      </p:sp>
      <p:sp>
        <p:nvSpPr>
          <p:cNvPr id="708" name="Google Shape;708;p53"/>
          <p:cNvSpPr txBox="1"/>
          <p:nvPr/>
        </p:nvSpPr>
        <p:spPr>
          <a:xfrm>
            <a:off x="1506575" y="4900675"/>
            <a:ext cx="2250000" cy="763200"/>
          </a:xfrm>
          <a:prstGeom prst="rect">
            <a:avLst/>
          </a:prstGeom>
          <a:noFill/>
          <a:ln>
            <a:noFill/>
          </a:ln>
        </p:spPr>
        <p:txBody>
          <a:bodyPr spcFirstLastPara="1" wrap="square" lIns="0" tIns="0" rIns="0" bIns="0" anchor="t" anchorCtr="0">
            <a:noAutofit/>
          </a:bodyPr>
          <a:lstStyle/>
          <a:p>
            <a:pPr marL="783590" marR="5080" lvl="0" indent="-771525" algn="l" rtl="0">
              <a:lnSpc>
                <a:spcPct val="100000"/>
              </a:lnSpc>
              <a:spcBef>
                <a:spcPts val="0"/>
              </a:spcBef>
              <a:spcAft>
                <a:spcPts val="0"/>
              </a:spcAft>
              <a:buNone/>
            </a:pPr>
            <a:r>
              <a:rPr lang="en-US" sz="2400" b="1">
                <a:solidFill>
                  <a:srgbClr val="00BCDD"/>
                </a:solidFill>
                <a:latin typeface="Verdana"/>
                <a:ea typeface="Verdana"/>
                <a:cs typeface="Verdana"/>
                <a:sym typeface="Verdana"/>
              </a:rPr>
              <a:t>Headmaster Era</a:t>
            </a:r>
            <a:endParaRPr sz="2400">
              <a:solidFill>
                <a:schemeClr val="dk1"/>
              </a:solidFill>
              <a:latin typeface="Verdana"/>
              <a:ea typeface="Verdana"/>
              <a:cs typeface="Verdana"/>
              <a:sym typeface="Verdana"/>
            </a:endParaRPr>
          </a:p>
        </p:txBody>
      </p:sp>
      <p:sp>
        <p:nvSpPr>
          <p:cNvPr id="709" name="Google Shape;709;p53"/>
          <p:cNvSpPr/>
          <p:nvPr/>
        </p:nvSpPr>
        <p:spPr>
          <a:xfrm>
            <a:off x="1611452" y="1799880"/>
            <a:ext cx="2040255" cy="2040255"/>
          </a:xfrm>
          <a:custGeom>
            <a:avLst/>
            <a:gdLst/>
            <a:ahLst/>
            <a:cxnLst/>
            <a:rect l="l" t="t" r="r" b="b"/>
            <a:pathLst>
              <a:path w="2040254" h="2040254" extrusionOk="0">
                <a:moveTo>
                  <a:pt x="1019835" y="0"/>
                </a:moveTo>
                <a:lnTo>
                  <a:pt x="936192" y="3380"/>
                </a:lnTo>
                <a:lnTo>
                  <a:pt x="854411" y="13348"/>
                </a:lnTo>
                <a:lnTo>
                  <a:pt x="774755" y="29639"/>
                </a:lnTo>
                <a:lnTo>
                  <a:pt x="697486" y="51992"/>
                </a:lnTo>
                <a:lnTo>
                  <a:pt x="622867" y="80144"/>
                </a:lnTo>
                <a:lnTo>
                  <a:pt x="551159" y="113833"/>
                </a:lnTo>
                <a:lnTo>
                  <a:pt x="482627" y="152797"/>
                </a:lnTo>
                <a:lnTo>
                  <a:pt x="417531" y="196771"/>
                </a:lnTo>
                <a:lnTo>
                  <a:pt x="356135" y="245496"/>
                </a:lnTo>
                <a:lnTo>
                  <a:pt x="298700" y="298707"/>
                </a:lnTo>
                <a:lnTo>
                  <a:pt x="245490" y="356142"/>
                </a:lnTo>
                <a:lnTo>
                  <a:pt x="196767" y="417539"/>
                </a:lnTo>
                <a:lnTo>
                  <a:pt x="152793" y="482636"/>
                </a:lnTo>
                <a:lnTo>
                  <a:pt x="113831" y="551169"/>
                </a:lnTo>
                <a:lnTo>
                  <a:pt x="80142" y="622877"/>
                </a:lnTo>
                <a:lnTo>
                  <a:pt x="51991" y="697497"/>
                </a:lnTo>
                <a:lnTo>
                  <a:pt x="29638" y="774767"/>
                </a:lnTo>
                <a:lnTo>
                  <a:pt x="13347" y="854423"/>
                </a:lnTo>
                <a:lnTo>
                  <a:pt x="3380" y="936204"/>
                </a:lnTo>
                <a:lnTo>
                  <a:pt x="0" y="1019848"/>
                </a:lnTo>
                <a:lnTo>
                  <a:pt x="3380" y="1103489"/>
                </a:lnTo>
                <a:lnTo>
                  <a:pt x="13347" y="1185268"/>
                </a:lnTo>
                <a:lnTo>
                  <a:pt x="29638" y="1264924"/>
                </a:lnTo>
                <a:lnTo>
                  <a:pt x="51991" y="1342192"/>
                </a:lnTo>
                <a:lnTo>
                  <a:pt x="80142" y="1416811"/>
                </a:lnTo>
                <a:lnTo>
                  <a:pt x="113831" y="1488517"/>
                </a:lnTo>
                <a:lnTo>
                  <a:pt x="152793" y="1557050"/>
                </a:lnTo>
                <a:lnTo>
                  <a:pt x="196767" y="1622146"/>
                </a:lnTo>
                <a:lnTo>
                  <a:pt x="245490" y="1683543"/>
                </a:lnTo>
                <a:lnTo>
                  <a:pt x="298700" y="1740977"/>
                </a:lnTo>
                <a:lnTo>
                  <a:pt x="356135" y="1794188"/>
                </a:lnTo>
                <a:lnTo>
                  <a:pt x="417531" y="1842912"/>
                </a:lnTo>
                <a:lnTo>
                  <a:pt x="482627" y="1886886"/>
                </a:lnTo>
                <a:lnTo>
                  <a:pt x="551159" y="1925849"/>
                </a:lnTo>
                <a:lnTo>
                  <a:pt x="622867" y="1959538"/>
                </a:lnTo>
                <a:lnTo>
                  <a:pt x="697486" y="1987690"/>
                </a:lnTo>
                <a:lnTo>
                  <a:pt x="774755" y="2010043"/>
                </a:lnTo>
                <a:lnTo>
                  <a:pt x="854411" y="2026335"/>
                </a:lnTo>
                <a:lnTo>
                  <a:pt x="936192" y="2036302"/>
                </a:lnTo>
                <a:lnTo>
                  <a:pt x="1019835" y="2039683"/>
                </a:lnTo>
                <a:lnTo>
                  <a:pt x="1103478" y="2036302"/>
                </a:lnTo>
                <a:lnTo>
                  <a:pt x="1185259" y="2026335"/>
                </a:lnTo>
                <a:lnTo>
                  <a:pt x="1264915" y="2010043"/>
                </a:lnTo>
                <a:lnTo>
                  <a:pt x="1342184" y="1987690"/>
                </a:lnTo>
                <a:lnTo>
                  <a:pt x="1416803" y="1959538"/>
                </a:lnTo>
                <a:lnTo>
                  <a:pt x="1488510" y="1925849"/>
                </a:lnTo>
                <a:lnTo>
                  <a:pt x="1557043" y="1886886"/>
                </a:lnTo>
                <a:lnTo>
                  <a:pt x="1622139" y="1842912"/>
                </a:lnTo>
                <a:lnTo>
                  <a:pt x="1683535" y="1794188"/>
                </a:lnTo>
                <a:lnTo>
                  <a:pt x="1740969" y="1740977"/>
                </a:lnTo>
                <a:lnTo>
                  <a:pt x="1794180" y="1683543"/>
                </a:lnTo>
                <a:lnTo>
                  <a:pt x="1842903" y="1622146"/>
                </a:lnTo>
                <a:lnTo>
                  <a:pt x="1886877" y="1557050"/>
                </a:lnTo>
                <a:lnTo>
                  <a:pt x="1925839" y="1488517"/>
                </a:lnTo>
                <a:lnTo>
                  <a:pt x="1959527" y="1416811"/>
                </a:lnTo>
                <a:lnTo>
                  <a:pt x="1987679" y="1342192"/>
                </a:lnTo>
                <a:lnTo>
                  <a:pt x="2010031" y="1264924"/>
                </a:lnTo>
                <a:lnTo>
                  <a:pt x="2026323" y="1185268"/>
                </a:lnTo>
                <a:lnTo>
                  <a:pt x="2036290" y="1103489"/>
                </a:lnTo>
                <a:lnTo>
                  <a:pt x="2039670" y="1019848"/>
                </a:lnTo>
                <a:lnTo>
                  <a:pt x="2036290" y="936204"/>
                </a:lnTo>
                <a:lnTo>
                  <a:pt x="2026323" y="854423"/>
                </a:lnTo>
                <a:lnTo>
                  <a:pt x="2010031" y="774767"/>
                </a:lnTo>
                <a:lnTo>
                  <a:pt x="1987679" y="697497"/>
                </a:lnTo>
                <a:lnTo>
                  <a:pt x="1959527" y="622877"/>
                </a:lnTo>
                <a:lnTo>
                  <a:pt x="1925839" y="551169"/>
                </a:lnTo>
                <a:lnTo>
                  <a:pt x="1886877" y="482636"/>
                </a:lnTo>
                <a:lnTo>
                  <a:pt x="1842903" y="417539"/>
                </a:lnTo>
                <a:lnTo>
                  <a:pt x="1794180" y="356142"/>
                </a:lnTo>
                <a:lnTo>
                  <a:pt x="1740969" y="298707"/>
                </a:lnTo>
                <a:lnTo>
                  <a:pt x="1683535" y="245496"/>
                </a:lnTo>
                <a:lnTo>
                  <a:pt x="1622139" y="196771"/>
                </a:lnTo>
                <a:lnTo>
                  <a:pt x="1557043" y="152797"/>
                </a:lnTo>
                <a:lnTo>
                  <a:pt x="1488510" y="113833"/>
                </a:lnTo>
                <a:lnTo>
                  <a:pt x="1416803" y="80144"/>
                </a:lnTo>
                <a:lnTo>
                  <a:pt x="1342184" y="51992"/>
                </a:lnTo>
                <a:lnTo>
                  <a:pt x="1264915" y="29639"/>
                </a:lnTo>
                <a:lnTo>
                  <a:pt x="1185259" y="13348"/>
                </a:lnTo>
                <a:lnTo>
                  <a:pt x="1103478" y="3380"/>
                </a:lnTo>
                <a:lnTo>
                  <a:pt x="1019835"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0" name="Google Shape;710;p53"/>
          <p:cNvSpPr/>
          <p:nvPr/>
        </p:nvSpPr>
        <p:spPr>
          <a:xfrm>
            <a:off x="1611452" y="1799886"/>
            <a:ext cx="2039683" cy="203967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1" name="Google Shape;711;p53"/>
          <p:cNvSpPr/>
          <p:nvPr/>
        </p:nvSpPr>
        <p:spPr>
          <a:xfrm>
            <a:off x="1611452" y="1799880"/>
            <a:ext cx="2040255" cy="2040255"/>
          </a:xfrm>
          <a:custGeom>
            <a:avLst/>
            <a:gdLst/>
            <a:ahLst/>
            <a:cxnLst/>
            <a:rect l="l" t="t" r="r" b="b"/>
            <a:pathLst>
              <a:path w="2040254" h="2040254" extrusionOk="0">
                <a:moveTo>
                  <a:pt x="1019835" y="2039683"/>
                </a:moveTo>
                <a:lnTo>
                  <a:pt x="1103478" y="2036302"/>
                </a:lnTo>
                <a:lnTo>
                  <a:pt x="1185259" y="2026335"/>
                </a:lnTo>
                <a:lnTo>
                  <a:pt x="1264915" y="2010043"/>
                </a:lnTo>
                <a:lnTo>
                  <a:pt x="1342184" y="1987690"/>
                </a:lnTo>
                <a:lnTo>
                  <a:pt x="1416803" y="1959538"/>
                </a:lnTo>
                <a:lnTo>
                  <a:pt x="1488510" y="1925849"/>
                </a:lnTo>
                <a:lnTo>
                  <a:pt x="1557043" y="1886886"/>
                </a:lnTo>
                <a:lnTo>
                  <a:pt x="1622139" y="1842912"/>
                </a:lnTo>
                <a:lnTo>
                  <a:pt x="1683535" y="1794188"/>
                </a:lnTo>
                <a:lnTo>
                  <a:pt x="1740969" y="1740977"/>
                </a:lnTo>
                <a:lnTo>
                  <a:pt x="1794180" y="1683543"/>
                </a:lnTo>
                <a:lnTo>
                  <a:pt x="1842903" y="1622146"/>
                </a:lnTo>
                <a:lnTo>
                  <a:pt x="1886877" y="1557050"/>
                </a:lnTo>
                <a:lnTo>
                  <a:pt x="1925839" y="1488517"/>
                </a:lnTo>
                <a:lnTo>
                  <a:pt x="1959527" y="1416811"/>
                </a:lnTo>
                <a:lnTo>
                  <a:pt x="1987679" y="1342192"/>
                </a:lnTo>
                <a:lnTo>
                  <a:pt x="2010031" y="1264924"/>
                </a:lnTo>
                <a:lnTo>
                  <a:pt x="2026323" y="1185268"/>
                </a:lnTo>
                <a:lnTo>
                  <a:pt x="2036290" y="1103489"/>
                </a:lnTo>
                <a:lnTo>
                  <a:pt x="2039670" y="1019848"/>
                </a:lnTo>
                <a:lnTo>
                  <a:pt x="2036290" y="936204"/>
                </a:lnTo>
                <a:lnTo>
                  <a:pt x="2026323" y="854423"/>
                </a:lnTo>
                <a:lnTo>
                  <a:pt x="2010031" y="774767"/>
                </a:lnTo>
                <a:lnTo>
                  <a:pt x="1987679" y="697497"/>
                </a:lnTo>
                <a:lnTo>
                  <a:pt x="1959527" y="622877"/>
                </a:lnTo>
                <a:lnTo>
                  <a:pt x="1925839" y="551169"/>
                </a:lnTo>
                <a:lnTo>
                  <a:pt x="1886877" y="482636"/>
                </a:lnTo>
                <a:lnTo>
                  <a:pt x="1842903" y="417539"/>
                </a:lnTo>
                <a:lnTo>
                  <a:pt x="1794180" y="356142"/>
                </a:lnTo>
                <a:lnTo>
                  <a:pt x="1740969" y="298707"/>
                </a:lnTo>
                <a:lnTo>
                  <a:pt x="1683535" y="245496"/>
                </a:lnTo>
                <a:lnTo>
                  <a:pt x="1622139" y="196771"/>
                </a:lnTo>
                <a:lnTo>
                  <a:pt x="1557043" y="152797"/>
                </a:lnTo>
                <a:lnTo>
                  <a:pt x="1488510" y="113833"/>
                </a:lnTo>
                <a:lnTo>
                  <a:pt x="1416803" y="80144"/>
                </a:lnTo>
                <a:lnTo>
                  <a:pt x="1342184" y="51992"/>
                </a:lnTo>
                <a:lnTo>
                  <a:pt x="1264915" y="29639"/>
                </a:lnTo>
                <a:lnTo>
                  <a:pt x="1185259" y="13348"/>
                </a:lnTo>
                <a:lnTo>
                  <a:pt x="1103478" y="3380"/>
                </a:lnTo>
                <a:lnTo>
                  <a:pt x="1019835" y="0"/>
                </a:lnTo>
                <a:lnTo>
                  <a:pt x="936192" y="3380"/>
                </a:lnTo>
                <a:lnTo>
                  <a:pt x="854411" y="13348"/>
                </a:lnTo>
                <a:lnTo>
                  <a:pt x="774755" y="29639"/>
                </a:lnTo>
                <a:lnTo>
                  <a:pt x="697486" y="51992"/>
                </a:lnTo>
                <a:lnTo>
                  <a:pt x="622867" y="80144"/>
                </a:lnTo>
                <a:lnTo>
                  <a:pt x="551159" y="113833"/>
                </a:lnTo>
                <a:lnTo>
                  <a:pt x="482627" y="152797"/>
                </a:lnTo>
                <a:lnTo>
                  <a:pt x="417531" y="196771"/>
                </a:lnTo>
                <a:lnTo>
                  <a:pt x="356135" y="245496"/>
                </a:lnTo>
                <a:lnTo>
                  <a:pt x="298700" y="298707"/>
                </a:lnTo>
                <a:lnTo>
                  <a:pt x="245490" y="356142"/>
                </a:lnTo>
                <a:lnTo>
                  <a:pt x="196767" y="417539"/>
                </a:lnTo>
                <a:lnTo>
                  <a:pt x="152793" y="482636"/>
                </a:lnTo>
                <a:lnTo>
                  <a:pt x="113831" y="551169"/>
                </a:lnTo>
                <a:lnTo>
                  <a:pt x="80142" y="622877"/>
                </a:lnTo>
                <a:lnTo>
                  <a:pt x="51991" y="697497"/>
                </a:lnTo>
                <a:lnTo>
                  <a:pt x="29638" y="774767"/>
                </a:lnTo>
                <a:lnTo>
                  <a:pt x="13347" y="854423"/>
                </a:lnTo>
                <a:lnTo>
                  <a:pt x="3380" y="936204"/>
                </a:lnTo>
                <a:lnTo>
                  <a:pt x="0" y="1019848"/>
                </a:lnTo>
                <a:lnTo>
                  <a:pt x="3380" y="1103489"/>
                </a:lnTo>
                <a:lnTo>
                  <a:pt x="13347" y="1185268"/>
                </a:lnTo>
                <a:lnTo>
                  <a:pt x="29638" y="1264924"/>
                </a:lnTo>
                <a:lnTo>
                  <a:pt x="51991" y="1342192"/>
                </a:lnTo>
                <a:lnTo>
                  <a:pt x="80142" y="1416811"/>
                </a:lnTo>
                <a:lnTo>
                  <a:pt x="113831" y="1488517"/>
                </a:lnTo>
                <a:lnTo>
                  <a:pt x="152793" y="1557050"/>
                </a:lnTo>
                <a:lnTo>
                  <a:pt x="196767" y="1622146"/>
                </a:lnTo>
                <a:lnTo>
                  <a:pt x="245490" y="1683543"/>
                </a:lnTo>
                <a:lnTo>
                  <a:pt x="298700" y="1740977"/>
                </a:lnTo>
                <a:lnTo>
                  <a:pt x="356135" y="1794188"/>
                </a:lnTo>
                <a:lnTo>
                  <a:pt x="417531" y="1842912"/>
                </a:lnTo>
                <a:lnTo>
                  <a:pt x="482627" y="1886886"/>
                </a:lnTo>
                <a:lnTo>
                  <a:pt x="551159" y="1925849"/>
                </a:lnTo>
                <a:lnTo>
                  <a:pt x="622867" y="1959538"/>
                </a:lnTo>
                <a:lnTo>
                  <a:pt x="697486" y="1987690"/>
                </a:lnTo>
                <a:lnTo>
                  <a:pt x="774755" y="2010043"/>
                </a:lnTo>
                <a:lnTo>
                  <a:pt x="854411" y="2026335"/>
                </a:lnTo>
                <a:lnTo>
                  <a:pt x="936192" y="2036302"/>
                </a:lnTo>
                <a:lnTo>
                  <a:pt x="1019835" y="2039683"/>
                </a:lnTo>
                <a:close/>
              </a:path>
            </a:pathLst>
          </a:custGeom>
          <a:noFill/>
          <a:ln w="76200" cap="flat" cmpd="sng">
            <a:solidFill>
              <a:srgbClr val="00BCD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2" name="Google Shape;712;p53"/>
          <p:cNvSpPr/>
          <p:nvPr/>
        </p:nvSpPr>
        <p:spPr>
          <a:xfrm>
            <a:off x="3860002" y="3008624"/>
            <a:ext cx="2040255" cy="2040255"/>
          </a:xfrm>
          <a:custGeom>
            <a:avLst/>
            <a:gdLst/>
            <a:ahLst/>
            <a:cxnLst/>
            <a:rect l="l" t="t" r="r" b="b"/>
            <a:pathLst>
              <a:path w="2040254" h="2040254" extrusionOk="0">
                <a:moveTo>
                  <a:pt x="1019835" y="0"/>
                </a:moveTo>
                <a:lnTo>
                  <a:pt x="936192" y="3380"/>
                </a:lnTo>
                <a:lnTo>
                  <a:pt x="854411" y="13348"/>
                </a:lnTo>
                <a:lnTo>
                  <a:pt x="774755" y="29639"/>
                </a:lnTo>
                <a:lnTo>
                  <a:pt x="697486" y="51992"/>
                </a:lnTo>
                <a:lnTo>
                  <a:pt x="622867" y="80144"/>
                </a:lnTo>
                <a:lnTo>
                  <a:pt x="551159" y="113833"/>
                </a:lnTo>
                <a:lnTo>
                  <a:pt x="482627" y="152797"/>
                </a:lnTo>
                <a:lnTo>
                  <a:pt x="417531" y="196771"/>
                </a:lnTo>
                <a:lnTo>
                  <a:pt x="356135" y="245496"/>
                </a:lnTo>
                <a:lnTo>
                  <a:pt x="298700" y="298707"/>
                </a:lnTo>
                <a:lnTo>
                  <a:pt x="245490" y="356142"/>
                </a:lnTo>
                <a:lnTo>
                  <a:pt x="196767" y="417539"/>
                </a:lnTo>
                <a:lnTo>
                  <a:pt x="152793" y="482636"/>
                </a:lnTo>
                <a:lnTo>
                  <a:pt x="113831" y="551169"/>
                </a:lnTo>
                <a:lnTo>
                  <a:pt x="80142" y="622877"/>
                </a:lnTo>
                <a:lnTo>
                  <a:pt x="51991" y="697497"/>
                </a:lnTo>
                <a:lnTo>
                  <a:pt x="29638" y="774767"/>
                </a:lnTo>
                <a:lnTo>
                  <a:pt x="13347" y="854423"/>
                </a:lnTo>
                <a:lnTo>
                  <a:pt x="3380" y="936204"/>
                </a:lnTo>
                <a:lnTo>
                  <a:pt x="0" y="1019848"/>
                </a:lnTo>
                <a:lnTo>
                  <a:pt x="3380" y="1103489"/>
                </a:lnTo>
                <a:lnTo>
                  <a:pt x="13347" y="1185268"/>
                </a:lnTo>
                <a:lnTo>
                  <a:pt x="29638" y="1264924"/>
                </a:lnTo>
                <a:lnTo>
                  <a:pt x="51991" y="1342192"/>
                </a:lnTo>
                <a:lnTo>
                  <a:pt x="80142" y="1416811"/>
                </a:lnTo>
                <a:lnTo>
                  <a:pt x="113831" y="1488517"/>
                </a:lnTo>
                <a:lnTo>
                  <a:pt x="152793" y="1557050"/>
                </a:lnTo>
                <a:lnTo>
                  <a:pt x="196767" y="1622146"/>
                </a:lnTo>
                <a:lnTo>
                  <a:pt x="245490" y="1683543"/>
                </a:lnTo>
                <a:lnTo>
                  <a:pt x="298700" y="1740977"/>
                </a:lnTo>
                <a:lnTo>
                  <a:pt x="356135" y="1794188"/>
                </a:lnTo>
                <a:lnTo>
                  <a:pt x="417531" y="1842912"/>
                </a:lnTo>
                <a:lnTo>
                  <a:pt x="482627" y="1886886"/>
                </a:lnTo>
                <a:lnTo>
                  <a:pt x="551159" y="1925849"/>
                </a:lnTo>
                <a:lnTo>
                  <a:pt x="622867" y="1959538"/>
                </a:lnTo>
                <a:lnTo>
                  <a:pt x="697486" y="1987690"/>
                </a:lnTo>
                <a:lnTo>
                  <a:pt x="774755" y="2010043"/>
                </a:lnTo>
                <a:lnTo>
                  <a:pt x="854411" y="2026335"/>
                </a:lnTo>
                <a:lnTo>
                  <a:pt x="936192" y="2036302"/>
                </a:lnTo>
                <a:lnTo>
                  <a:pt x="1019835" y="2039683"/>
                </a:lnTo>
                <a:lnTo>
                  <a:pt x="1103478" y="2036302"/>
                </a:lnTo>
                <a:lnTo>
                  <a:pt x="1185259" y="2026335"/>
                </a:lnTo>
                <a:lnTo>
                  <a:pt x="1264915" y="2010043"/>
                </a:lnTo>
                <a:lnTo>
                  <a:pt x="1342184" y="1987690"/>
                </a:lnTo>
                <a:lnTo>
                  <a:pt x="1416803" y="1959538"/>
                </a:lnTo>
                <a:lnTo>
                  <a:pt x="1488510" y="1925849"/>
                </a:lnTo>
                <a:lnTo>
                  <a:pt x="1557043" y="1886886"/>
                </a:lnTo>
                <a:lnTo>
                  <a:pt x="1622139" y="1842912"/>
                </a:lnTo>
                <a:lnTo>
                  <a:pt x="1683535" y="1794188"/>
                </a:lnTo>
                <a:lnTo>
                  <a:pt x="1740969" y="1740977"/>
                </a:lnTo>
                <a:lnTo>
                  <a:pt x="1794180" y="1683543"/>
                </a:lnTo>
                <a:lnTo>
                  <a:pt x="1842903" y="1622146"/>
                </a:lnTo>
                <a:lnTo>
                  <a:pt x="1886877" y="1557050"/>
                </a:lnTo>
                <a:lnTo>
                  <a:pt x="1925839" y="1488517"/>
                </a:lnTo>
                <a:lnTo>
                  <a:pt x="1959527" y="1416811"/>
                </a:lnTo>
                <a:lnTo>
                  <a:pt x="1987679" y="1342192"/>
                </a:lnTo>
                <a:lnTo>
                  <a:pt x="2010031" y="1264924"/>
                </a:lnTo>
                <a:lnTo>
                  <a:pt x="2026323" y="1185268"/>
                </a:lnTo>
                <a:lnTo>
                  <a:pt x="2036290" y="1103489"/>
                </a:lnTo>
                <a:lnTo>
                  <a:pt x="2039670" y="1019848"/>
                </a:lnTo>
                <a:lnTo>
                  <a:pt x="2036290" y="936204"/>
                </a:lnTo>
                <a:lnTo>
                  <a:pt x="2026323" y="854423"/>
                </a:lnTo>
                <a:lnTo>
                  <a:pt x="2010031" y="774767"/>
                </a:lnTo>
                <a:lnTo>
                  <a:pt x="1987679" y="697497"/>
                </a:lnTo>
                <a:lnTo>
                  <a:pt x="1959527" y="622877"/>
                </a:lnTo>
                <a:lnTo>
                  <a:pt x="1925839" y="551169"/>
                </a:lnTo>
                <a:lnTo>
                  <a:pt x="1886877" y="482636"/>
                </a:lnTo>
                <a:lnTo>
                  <a:pt x="1842903" y="417539"/>
                </a:lnTo>
                <a:lnTo>
                  <a:pt x="1794180" y="356142"/>
                </a:lnTo>
                <a:lnTo>
                  <a:pt x="1740969" y="298707"/>
                </a:lnTo>
                <a:lnTo>
                  <a:pt x="1683535" y="245496"/>
                </a:lnTo>
                <a:lnTo>
                  <a:pt x="1622139" y="196771"/>
                </a:lnTo>
                <a:lnTo>
                  <a:pt x="1557043" y="152797"/>
                </a:lnTo>
                <a:lnTo>
                  <a:pt x="1488510" y="113833"/>
                </a:lnTo>
                <a:lnTo>
                  <a:pt x="1416803" y="80144"/>
                </a:lnTo>
                <a:lnTo>
                  <a:pt x="1342184" y="51992"/>
                </a:lnTo>
                <a:lnTo>
                  <a:pt x="1264915" y="29639"/>
                </a:lnTo>
                <a:lnTo>
                  <a:pt x="1185259" y="13348"/>
                </a:lnTo>
                <a:lnTo>
                  <a:pt x="1103478" y="3380"/>
                </a:lnTo>
                <a:lnTo>
                  <a:pt x="1019835"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3" name="Google Shape;713;p53"/>
          <p:cNvSpPr/>
          <p:nvPr/>
        </p:nvSpPr>
        <p:spPr>
          <a:xfrm>
            <a:off x="3860000" y="3008630"/>
            <a:ext cx="2039670" cy="203968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53"/>
          <p:cNvSpPr/>
          <p:nvPr/>
        </p:nvSpPr>
        <p:spPr>
          <a:xfrm>
            <a:off x="3860002" y="3008624"/>
            <a:ext cx="2040255" cy="2040255"/>
          </a:xfrm>
          <a:custGeom>
            <a:avLst/>
            <a:gdLst/>
            <a:ahLst/>
            <a:cxnLst/>
            <a:rect l="l" t="t" r="r" b="b"/>
            <a:pathLst>
              <a:path w="2040254" h="2040254" extrusionOk="0">
                <a:moveTo>
                  <a:pt x="1019835" y="2039683"/>
                </a:moveTo>
                <a:lnTo>
                  <a:pt x="1103478" y="2036302"/>
                </a:lnTo>
                <a:lnTo>
                  <a:pt x="1185259" y="2026335"/>
                </a:lnTo>
                <a:lnTo>
                  <a:pt x="1264915" y="2010043"/>
                </a:lnTo>
                <a:lnTo>
                  <a:pt x="1342184" y="1987690"/>
                </a:lnTo>
                <a:lnTo>
                  <a:pt x="1416803" y="1959538"/>
                </a:lnTo>
                <a:lnTo>
                  <a:pt x="1488510" y="1925849"/>
                </a:lnTo>
                <a:lnTo>
                  <a:pt x="1557043" y="1886886"/>
                </a:lnTo>
                <a:lnTo>
                  <a:pt x="1622139" y="1842912"/>
                </a:lnTo>
                <a:lnTo>
                  <a:pt x="1683535" y="1794188"/>
                </a:lnTo>
                <a:lnTo>
                  <a:pt x="1740969" y="1740977"/>
                </a:lnTo>
                <a:lnTo>
                  <a:pt x="1794180" y="1683543"/>
                </a:lnTo>
                <a:lnTo>
                  <a:pt x="1842903" y="1622146"/>
                </a:lnTo>
                <a:lnTo>
                  <a:pt x="1886877" y="1557050"/>
                </a:lnTo>
                <a:lnTo>
                  <a:pt x="1925839" y="1488517"/>
                </a:lnTo>
                <a:lnTo>
                  <a:pt x="1959527" y="1416811"/>
                </a:lnTo>
                <a:lnTo>
                  <a:pt x="1987679" y="1342192"/>
                </a:lnTo>
                <a:lnTo>
                  <a:pt x="2010031" y="1264924"/>
                </a:lnTo>
                <a:lnTo>
                  <a:pt x="2026323" y="1185268"/>
                </a:lnTo>
                <a:lnTo>
                  <a:pt x="2036290" y="1103489"/>
                </a:lnTo>
                <a:lnTo>
                  <a:pt x="2039670" y="1019848"/>
                </a:lnTo>
                <a:lnTo>
                  <a:pt x="2036290" y="936204"/>
                </a:lnTo>
                <a:lnTo>
                  <a:pt x="2026323" y="854423"/>
                </a:lnTo>
                <a:lnTo>
                  <a:pt x="2010031" y="774767"/>
                </a:lnTo>
                <a:lnTo>
                  <a:pt x="1987679" y="697497"/>
                </a:lnTo>
                <a:lnTo>
                  <a:pt x="1959527" y="622877"/>
                </a:lnTo>
                <a:lnTo>
                  <a:pt x="1925839" y="551169"/>
                </a:lnTo>
                <a:lnTo>
                  <a:pt x="1886877" y="482636"/>
                </a:lnTo>
                <a:lnTo>
                  <a:pt x="1842903" y="417539"/>
                </a:lnTo>
                <a:lnTo>
                  <a:pt x="1794180" y="356142"/>
                </a:lnTo>
                <a:lnTo>
                  <a:pt x="1740969" y="298707"/>
                </a:lnTo>
                <a:lnTo>
                  <a:pt x="1683535" y="245496"/>
                </a:lnTo>
                <a:lnTo>
                  <a:pt x="1622139" y="196771"/>
                </a:lnTo>
                <a:lnTo>
                  <a:pt x="1557043" y="152797"/>
                </a:lnTo>
                <a:lnTo>
                  <a:pt x="1488510" y="113833"/>
                </a:lnTo>
                <a:lnTo>
                  <a:pt x="1416803" y="80144"/>
                </a:lnTo>
                <a:lnTo>
                  <a:pt x="1342184" y="51992"/>
                </a:lnTo>
                <a:lnTo>
                  <a:pt x="1264915" y="29639"/>
                </a:lnTo>
                <a:lnTo>
                  <a:pt x="1185259" y="13348"/>
                </a:lnTo>
                <a:lnTo>
                  <a:pt x="1103478" y="3380"/>
                </a:lnTo>
                <a:lnTo>
                  <a:pt x="1019835" y="0"/>
                </a:lnTo>
                <a:lnTo>
                  <a:pt x="936192" y="3380"/>
                </a:lnTo>
                <a:lnTo>
                  <a:pt x="854411" y="13348"/>
                </a:lnTo>
                <a:lnTo>
                  <a:pt x="774755" y="29639"/>
                </a:lnTo>
                <a:lnTo>
                  <a:pt x="697486" y="51992"/>
                </a:lnTo>
                <a:lnTo>
                  <a:pt x="622867" y="80144"/>
                </a:lnTo>
                <a:lnTo>
                  <a:pt x="551159" y="113833"/>
                </a:lnTo>
                <a:lnTo>
                  <a:pt x="482627" y="152797"/>
                </a:lnTo>
                <a:lnTo>
                  <a:pt x="417531" y="196771"/>
                </a:lnTo>
                <a:lnTo>
                  <a:pt x="356135" y="245496"/>
                </a:lnTo>
                <a:lnTo>
                  <a:pt x="298700" y="298707"/>
                </a:lnTo>
                <a:lnTo>
                  <a:pt x="245490" y="356142"/>
                </a:lnTo>
                <a:lnTo>
                  <a:pt x="196767" y="417539"/>
                </a:lnTo>
                <a:lnTo>
                  <a:pt x="152793" y="482636"/>
                </a:lnTo>
                <a:lnTo>
                  <a:pt x="113831" y="551169"/>
                </a:lnTo>
                <a:lnTo>
                  <a:pt x="80142" y="622877"/>
                </a:lnTo>
                <a:lnTo>
                  <a:pt x="51991" y="697497"/>
                </a:lnTo>
                <a:lnTo>
                  <a:pt x="29638" y="774767"/>
                </a:lnTo>
                <a:lnTo>
                  <a:pt x="13347" y="854423"/>
                </a:lnTo>
                <a:lnTo>
                  <a:pt x="3380" y="936204"/>
                </a:lnTo>
                <a:lnTo>
                  <a:pt x="0" y="1019848"/>
                </a:lnTo>
                <a:lnTo>
                  <a:pt x="3380" y="1103489"/>
                </a:lnTo>
                <a:lnTo>
                  <a:pt x="13347" y="1185268"/>
                </a:lnTo>
                <a:lnTo>
                  <a:pt x="29638" y="1264924"/>
                </a:lnTo>
                <a:lnTo>
                  <a:pt x="51991" y="1342192"/>
                </a:lnTo>
                <a:lnTo>
                  <a:pt x="80142" y="1416811"/>
                </a:lnTo>
                <a:lnTo>
                  <a:pt x="113831" y="1488517"/>
                </a:lnTo>
                <a:lnTo>
                  <a:pt x="152793" y="1557050"/>
                </a:lnTo>
                <a:lnTo>
                  <a:pt x="196767" y="1622146"/>
                </a:lnTo>
                <a:lnTo>
                  <a:pt x="245490" y="1683543"/>
                </a:lnTo>
                <a:lnTo>
                  <a:pt x="298700" y="1740977"/>
                </a:lnTo>
                <a:lnTo>
                  <a:pt x="356135" y="1794188"/>
                </a:lnTo>
                <a:lnTo>
                  <a:pt x="417531" y="1842912"/>
                </a:lnTo>
                <a:lnTo>
                  <a:pt x="482627" y="1886886"/>
                </a:lnTo>
                <a:lnTo>
                  <a:pt x="551159" y="1925849"/>
                </a:lnTo>
                <a:lnTo>
                  <a:pt x="622867" y="1959538"/>
                </a:lnTo>
                <a:lnTo>
                  <a:pt x="697486" y="1987690"/>
                </a:lnTo>
                <a:lnTo>
                  <a:pt x="774755" y="2010043"/>
                </a:lnTo>
                <a:lnTo>
                  <a:pt x="854411" y="2026335"/>
                </a:lnTo>
                <a:lnTo>
                  <a:pt x="936192" y="2036302"/>
                </a:lnTo>
                <a:lnTo>
                  <a:pt x="1019835" y="2039683"/>
                </a:lnTo>
                <a:close/>
              </a:path>
            </a:pathLst>
          </a:custGeom>
          <a:noFill/>
          <a:ln w="76200" cap="flat" cmpd="sng">
            <a:solidFill>
              <a:srgbClr val="F57E2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53"/>
          <p:cNvSpPr/>
          <p:nvPr/>
        </p:nvSpPr>
        <p:spPr>
          <a:xfrm>
            <a:off x="6083151" y="1799880"/>
            <a:ext cx="2040255" cy="2040255"/>
          </a:xfrm>
          <a:custGeom>
            <a:avLst/>
            <a:gdLst/>
            <a:ahLst/>
            <a:cxnLst/>
            <a:rect l="l" t="t" r="r" b="b"/>
            <a:pathLst>
              <a:path w="2040254" h="2040254" extrusionOk="0">
                <a:moveTo>
                  <a:pt x="1019835" y="0"/>
                </a:moveTo>
                <a:lnTo>
                  <a:pt x="936192" y="3380"/>
                </a:lnTo>
                <a:lnTo>
                  <a:pt x="854411" y="13348"/>
                </a:lnTo>
                <a:lnTo>
                  <a:pt x="774755" y="29639"/>
                </a:lnTo>
                <a:lnTo>
                  <a:pt x="697486" y="51992"/>
                </a:lnTo>
                <a:lnTo>
                  <a:pt x="622867" y="80144"/>
                </a:lnTo>
                <a:lnTo>
                  <a:pt x="551159" y="113833"/>
                </a:lnTo>
                <a:lnTo>
                  <a:pt x="482627" y="152797"/>
                </a:lnTo>
                <a:lnTo>
                  <a:pt x="417531" y="196771"/>
                </a:lnTo>
                <a:lnTo>
                  <a:pt x="356135" y="245496"/>
                </a:lnTo>
                <a:lnTo>
                  <a:pt x="298700" y="298707"/>
                </a:lnTo>
                <a:lnTo>
                  <a:pt x="245490" y="356142"/>
                </a:lnTo>
                <a:lnTo>
                  <a:pt x="196767" y="417539"/>
                </a:lnTo>
                <a:lnTo>
                  <a:pt x="152793" y="482636"/>
                </a:lnTo>
                <a:lnTo>
                  <a:pt x="113831" y="551169"/>
                </a:lnTo>
                <a:lnTo>
                  <a:pt x="80142" y="622877"/>
                </a:lnTo>
                <a:lnTo>
                  <a:pt x="51991" y="697497"/>
                </a:lnTo>
                <a:lnTo>
                  <a:pt x="29638" y="774767"/>
                </a:lnTo>
                <a:lnTo>
                  <a:pt x="13347" y="854423"/>
                </a:lnTo>
                <a:lnTo>
                  <a:pt x="3380" y="936204"/>
                </a:lnTo>
                <a:lnTo>
                  <a:pt x="0" y="1019848"/>
                </a:lnTo>
                <a:lnTo>
                  <a:pt x="3380" y="1103489"/>
                </a:lnTo>
                <a:lnTo>
                  <a:pt x="13347" y="1185268"/>
                </a:lnTo>
                <a:lnTo>
                  <a:pt x="29638" y="1264924"/>
                </a:lnTo>
                <a:lnTo>
                  <a:pt x="51991" y="1342192"/>
                </a:lnTo>
                <a:lnTo>
                  <a:pt x="80142" y="1416811"/>
                </a:lnTo>
                <a:lnTo>
                  <a:pt x="113831" y="1488517"/>
                </a:lnTo>
                <a:lnTo>
                  <a:pt x="152793" y="1557050"/>
                </a:lnTo>
                <a:lnTo>
                  <a:pt x="196767" y="1622146"/>
                </a:lnTo>
                <a:lnTo>
                  <a:pt x="245490" y="1683543"/>
                </a:lnTo>
                <a:lnTo>
                  <a:pt x="298700" y="1740977"/>
                </a:lnTo>
                <a:lnTo>
                  <a:pt x="356135" y="1794188"/>
                </a:lnTo>
                <a:lnTo>
                  <a:pt x="417531" y="1842912"/>
                </a:lnTo>
                <a:lnTo>
                  <a:pt x="482627" y="1886886"/>
                </a:lnTo>
                <a:lnTo>
                  <a:pt x="551159" y="1925849"/>
                </a:lnTo>
                <a:lnTo>
                  <a:pt x="622867" y="1959538"/>
                </a:lnTo>
                <a:lnTo>
                  <a:pt x="697486" y="1987690"/>
                </a:lnTo>
                <a:lnTo>
                  <a:pt x="774755" y="2010043"/>
                </a:lnTo>
                <a:lnTo>
                  <a:pt x="854411" y="2026335"/>
                </a:lnTo>
                <a:lnTo>
                  <a:pt x="936192" y="2036302"/>
                </a:lnTo>
                <a:lnTo>
                  <a:pt x="1019835" y="2039683"/>
                </a:lnTo>
                <a:lnTo>
                  <a:pt x="1103478" y="2036302"/>
                </a:lnTo>
                <a:lnTo>
                  <a:pt x="1185259" y="2026335"/>
                </a:lnTo>
                <a:lnTo>
                  <a:pt x="1264915" y="2010043"/>
                </a:lnTo>
                <a:lnTo>
                  <a:pt x="1342184" y="1987690"/>
                </a:lnTo>
                <a:lnTo>
                  <a:pt x="1416803" y="1959538"/>
                </a:lnTo>
                <a:lnTo>
                  <a:pt x="1488510" y="1925849"/>
                </a:lnTo>
                <a:lnTo>
                  <a:pt x="1557043" y="1886886"/>
                </a:lnTo>
                <a:lnTo>
                  <a:pt x="1622139" y="1842912"/>
                </a:lnTo>
                <a:lnTo>
                  <a:pt x="1683535" y="1794188"/>
                </a:lnTo>
                <a:lnTo>
                  <a:pt x="1740969" y="1740977"/>
                </a:lnTo>
                <a:lnTo>
                  <a:pt x="1794180" y="1683543"/>
                </a:lnTo>
                <a:lnTo>
                  <a:pt x="1842903" y="1622146"/>
                </a:lnTo>
                <a:lnTo>
                  <a:pt x="1886877" y="1557050"/>
                </a:lnTo>
                <a:lnTo>
                  <a:pt x="1925839" y="1488517"/>
                </a:lnTo>
                <a:lnTo>
                  <a:pt x="1959527" y="1416811"/>
                </a:lnTo>
                <a:lnTo>
                  <a:pt x="1987679" y="1342192"/>
                </a:lnTo>
                <a:lnTo>
                  <a:pt x="2010031" y="1264924"/>
                </a:lnTo>
                <a:lnTo>
                  <a:pt x="2026323" y="1185268"/>
                </a:lnTo>
                <a:lnTo>
                  <a:pt x="2036290" y="1103489"/>
                </a:lnTo>
                <a:lnTo>
                  <a:pt x="2039670" y="1019848"/>
                </a:lnTo>
                <a:lnTo>
                  <a:pt x="2036290" y="936204"/>
                </a:lnTo>
                <a:lnTo>
                  <a:pt x="2026323" y="854423"/>
                </a:lnTo>
                <a:lnTo>
                  <a:pt x="2010031" y="774767"/>
                </a:lnTo>
                <a:lnTo>
                  <a:pt x="1987679" y="697497"/>
                </a:lnTo>
                <a:lnTo>
                  <a:pt x="1959527" y="622877"/>
                </a:lnTo>
                <a:lnTo>
                  <a:pt x="1925839" y="551169"/>
                </a:lnTo>
                <a:lnTo>
                  <a:pt x="1886877" y="482636"/>
                </a:lnTo>
                <a:lnTo>
                  <a:pt x="1842903" y="417539"/>
                </a:lnTo>
                <a:lnTo>
                  <a:pt x="1794180" y="356142"/>
                </a:lnTo>
                <a:lnTo>
                  <a:pt x="1740969" y="298707"/>
                </a:lnTo>
                <a:lnTo>
                  <a:pt x="1683535" y="245496"/>
                </a:lnTo>
                <a:lnTo>
                  <a:pt x="1622139" y="196771"/>
                </a:lnTo>
                <a:lnTo>
                  <a:pt x="1557043" y="152797"/>
                </a:lnTo>
                <a:lnTo>
                  <a:pt x="1488510" y="113833"/>
                </a:lnTo>
                <a:lnTo>
                  <a:pt x="1416803" y="80144"/>
                </a:lnTo>
                <a:lnTo>
                  <a:pt x="1342184" y="51992"/>
                </a:lnTo>
                <a:lnTo>
                  <a:pt x="1264915" y="29639"/>
                </a:lnTo>
                <a:lnTo>
                  <a:pt x="1185259" y="13348"/>
                </a:lnTo>
                <a:lnTo>
                  <a:pt x="1103478" y="3380"/>
                </a:lnTo>
                <a:lnTo>
                  <a:pt x="1019835"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53"/>
          <p:cNvSpPr/>
          <p:nvPr/>
        </p:nvSpPr>
        <p:spPr>
          <a:xfrm>
            <a:off x="6083147" y="1828800"/>
            <a:ext cx="2039670" cy="198119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53"/>
          <p:cNvSpPr/>
          <p:nvPr/>
        </p:nvSpPr>
        <p:spPr>
          <a:xfrm>
            <a:off x="6083151" y="1799880"/>
            <a:ext cx="2040255" cy="2040255"/>
          </a:xfrm>
          <a:custGeom>
            <a:avLst/>
            <a:gdLst/>
            <a:ahLst/>
            <a:cxnLst/>
            <a:rect l="l" t="t" r="r" b="b"/>
            <a:pathLst>
              <a:path w="2040254" h="2040254" extrusionOk="0">
                <a:moveTo>
                  <a:pt x="1019835" y="2039683"/>
                </a:moveTo>
                <a:lnTo>
                  <a:pt x="1103478" y="2036302"/>
                </a:lnTo>
                <a:lnTo>
                  <a:pt x="1185259" y="2026335"/>
                </a:lnTo>
                <a:lnTo>
                  <a:pt x="1264915" y="2010043"/>
                </a:lnTo>
                <a:lnTo>
                  <a:pt x="1342184" y="1987690"/>
                </a:lnTo>
                <a:lnTo>
                  <a:pt x="1416803" y="1959538"/>
                </a:lnTo>
                <a:lnTo>
                  <a:pt x="1488510" y="1925849"/>
                </a:lnTo>
                <a:lnTo>
                  <a:pt x="1557043" y="1886886"/>
                </a:lnTo>
                <a:lnTo>
                  <a:pt x="1622139" y="1842912"/>
                </a:lnTo>
                <a:lnTo>
                  <a:pt x="1683535" y="1794188"/>
                </a:lnTo>
                <a:lnTo>
                  <a:pt x="1740969" y="1740977"/>
                </a:lnTo>
                <a:lnTo>
                  <a:pt x="1794180" y="1683543"/>
                </a:lnTo>
                <a:lnTo>
                  <a:pt x="1842903" y="1622146"/>
                </a:lnTo>
                <a:lnTo>
                  <a:pt x="1886877" y="1557050"/>
                </a:lnTo>
                <a:lnTo>
                  <a:pt x="1925839" y="1488517"/>
                </a:lnTo>
                <a:lnTo>
                  <a:pt x="1959527" y="1416811"/>
                </a:lnTo>
                <a:lnTo>
                  <a:pt x="1987679" y="1342192"/>
                </a:lnTo>
                <a:lnTo>
                  <a:pt x="2010031" y="1264924"/>
                </a:lnTo>
                <a:lnTo>
                  <a:pt x="2026323" y="1185268"/>
                </a:lnTo>
                <a:lnTo>
                  <a:pt x="2036290" y="1103489"/>
                </a:lnTo>
                <a:lnTo>
                  <a:pt x="2039670" y="1019848"/>
                </a:lnTo>
                <a:lnTo>
                  <a:pt x="2036290" y="936204"/>
                </a:lnTo>
                <a:lnTo>
                  <a:pt x="2026323" y="854423"/>
                </a:lnTo>
                <a:lnTo>
                  <a:pt x="2010031" y="774767"/>
                </a:lnTo>
                <a:lnTo>
                  <a:pt x="1987679" y="697497"/>
                </a:lnTo>
                <a:lnTo>
                  <a:pt x="1959527" y="622877"/>
                </a:lnTo>
                <a:lnTo>
                  <a:pt x="1925839" y="551169"/>
                </a:lnTo>
                <a:lnTo>
                  <a:pt x="1886877" y="482636"/>
                </a:lnTo>
                <a:lnTo>
                  <a:pt x="1842903" y="417539"/>
                </a:lnTo>
                <a:lnTo>
                  <a:pt x="1794180" y="356142"/>
                </a:lnTo>
                <a:lnTo>
                  <a:pt x="1740969" y="298707"/>
                </a:lnTo>
                <a:lnTo>
                  <a:pt x="1683535" y="245496"/>
                </a:lnTo>
                <a:lnTo>
                  <a:pt x="1622139" y="196771"/>
                </a:lnTo>
                <a:lnTo>
                  <a:pt x="1557043" y="152797"/>
                </a:lnTo>
                <a:lnTo>
                  <a:pt x="1488510" y="113833"/>
                </a:lnTo>
                <a:lnTo>
                  <a:pt x="1416803" y="80144"/>
                </a:lnTo>
                <a:lnTo>
                  <a:pt x="1342184" y="51992"/>
                </a:lnTo>
                <a:lnTo>
                  <a:pt x="1264915" y="29639"/>
                </a:lnTo>
                <a:lnTo>
                  <a:pt x="1185259" y="13348"/>
                </a:lnTo>
                <a:lnTo>
                  <a:pt x="1103478" y="3380"/>
                </a:lnTo>
                <a:lnTo>
                  <a:pt x="1019835" y="0"/>
                </a:lnTo>
                <a:lnTo>
                  <a:pt x="936192" y="3380"/>
                </a:lnTo>
                <a:lnTo>
                  <a:pt x="854411" y="13348"/>
                </a:lnTo>
                <a:lnTo>
                  <a:pt x="774755" y="29639"/>
                </a:lnTo>
                <a:lnTo>
                  <a:pt x="697486" y="51992"/>
                </a:lnTo>
                <a:lnTo>
                  <a:pt x="622867" y="80144"/>
                </a:lnTo>
                <a:lnTo>
                  <a:pt x="551159" y="113833"/>
                </a:lnTo>
                <a:lnTo>
                  <a:pt x="482627" y="152797"/>
                </a:lnTo>
                <a:lnTo>
                  <a:pt x="417531" y="196771"/>
                </a:lnTo>
                <a:lnTo>
                  <a:pt x="356135" y="245496"/>
                </a:lnTo>
                <a:lnTo>
                  <a:pt x="298700" y="298707"/>
                </a:lnTo>
                <a:lnTo>
                  <a:pt x="245490" y="356142"/>
                </a:lnTo>
                <a:lnTo>
                  <a:pt x="196767" y="417539"/>
                </a:lnTo>
                <a:lnTo>
                  <a:pt x="152793" y="482636"/>
                </a:lnTo>
                <a:lnTo>
                  <a:pt x="113831" y="551169"/>
                </a:lnTo>
                <a:lnTo>
                  <a:pt x="80142" y="622877"/>
                </a:lnTo>
                <a:lnTo>
                  <a:pt x="51991" y="697497"/>
                </a:lnTo>
                <a:lnTo>
                  <a:pt x="29638" y="774767"/>
                </a:lnTo>
                <a:lnTo>
                  <a:pt x="13347" y="854423"/>
                </a:lnTo>
                <a:lnTo>
                  <a:pt x="3380" y="936204"/>
                </a:lnTo>
                <a:lnTo>
                  <a:pt x="0" y="1019848"/>
                </a:lnTo>
                <a:lnTo>
                  <a:pt x="3380" y="1103489"/>
                </a:lnTo>
                <a:lnTo>
                  <a:pt x="13347" y="1185268"/>
                </a:lnTo>
                <a:lnTo>
                  <a:pt x="29638" y="1264924"/>
                </a:lnTo>
                <a:lnTo>
                  <a:pt x="51991" y="1342192"/>
                </a:lnTo>
                <a:lnTo>
                  <a:pt x="80142" y="1416811"/>
                </a:lnTo>
                <a:lnTo>
                  <a:pt x="113831" y="1488517"/>
                </a:lnTo>
                <a:lnTo>
                  <a:pt x="152793" y="1557050"/>
                </a:lnTo>
                <a:lnTo>
                  <a:pt x="196767" y="1622146"/>
                </a:lnTo>
                <a:lnTo>
                  <a:pt x="245490" y="1683543"/>
                </a:lnTo>
                <a:lnTo>
                  <a:pt x="298700" y="1740977"/>
                </a:lnTo>
                <a:lnTo>
                  <a:pt x="356135" y="1794188"/>
                </a:lnTo>
                <a:lnTo>
                  <a:pt x="417531" y="1842912"/>
                </a:lnTo>
                <a:lnTo>
                  <a:pt x="482627" y="1886886"/>
                </a:lnTo>
                <a:lnTo>
                  <a:pt x="551159" y="1925849"/>
                </a:lnTo>
                <a:lnTo>
                  <a:pt x="622867" y="1959538"/>
                </a:lnTo>
                <a:lnTo>
                  <a:pt x="697486" y="1987690"/>
                </a:lnTo>
                <a:lnTo>
                  <a:pt x="774755" y="2010043"/>
                </a:lnTo>
                <a:lnTo>
                  <a:pt x="854411" y="2026335"/>
                </a:lnTo>
                <a:lnTo>
                  <a:pt x="936192" y="2036302"/>
                </a:lnTo>
                <a:lnTo>
                  <a:pt x="1019835" y="2039683"/>
                </a:lnTo>
                <a:close/>
              </a:path>
            </a:pathLst>
          </a:custGeom>
          <a:noFill/>
          <a:ln w="76200" cap="flat" cmpd="sng">
            <a:solidFill>
              <a:srgbClr val="007DA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53"/>
          <p:cNvSpPr/>
          <p:nvPr/>
        </p:nvSpPr>
        <p:spPr>
          <a:xfrm>
            <a:off x="8350750" y="3008624"/>
            <a:ext cx="2040255" cy="2040255"/>
          </a:xfrm>
          <a:custGeom>
            <a:avLst/>
            <a:gdLst/>
            <a:ahLst/>
            <a:cxnLst/>
            <a:rect l="l" t="t" r="r" b="b"/>
            <a:pathLst>
              <a:path w="2040254" h="2040254" extrusionOk="0">
                <a:moveTo>
                  <a:pt x="1019835" y="0"/>
                </a:moveTo>
                <a:lnTo>
                  <a:pt x="936192" y="3380"/>
                </a:lnTo>
                <a:lnTo>
                  <a:pt x="854411" y="13348"/>
                </a:lnTo>
                <a:lnTo>
                  <a:pt x="774755" y="29639"/>
                </a:lnTo>
                <a:lnTo>
                  <a:pt x="697486" y="51992"/>
                </a:lnTo>
                <a:lnTo>
                  <a:pt x="622867" y="80144"/>
                </a:lnTo>
                <a:lnTo>
                  <a:pt x="551159" y="113833"/>
                </a:lnTo>
                <a:lnTo>
                  <a:pt x="482627" y="152797"/>
                </a:lnTo>
                <a:lnTo>
                  <a:pt x="417531" y="196771"/>
                </a:lnTo>
                <a:lnTo>
                  <a:pt x="356135" y="245496"/>
                </a:lnTo>
                <a:lnTo>
                  <a:pt x="298700" y="298707"/>
                </a:lnTo>
                <a:lnTo>
                  <a:pt x="245490" y="356142"/>
                </a:lnTo>
                <a:lnTo>
                  <a:pt x="196767" y="417539"/>
                </a:lnTo>
                <a:lnTo>
                  <a:pt x="152793" y="482636"/>
                </a:lnTo>
                <a:lnTo>
                  <a:pt x="113831" y="551169"/>
                </a:lnTo>
                <a:lnTo>
                  <a:pt x="80142" y="622877"/>
                </a:lnTo>
                <a:lnTo>
                  <a:pt x="51991" y="697497"/>
                </a:lnTo>
                <a:lnTo>
                  <a:pt x="29638" y="774767"/>
                </a:lnTo>
                <a:lnTo>
                  <a:pt x="13347" y="854423"/>
                </a:lnTo>
                <a:lnTo>
                  <a:pt x="3380" y="936204"/>
                </a:lnTo>
                <a:lnTo>
                  <a:pt x="0" y="1019848"/>
                </a:lnTo>
                <a:lnTo>
                  <a:pt x="3380" y="1103489"/>
                </a:lnTo>
                <a:lnTo>
                  <a:pt x="13347" y="1185268"/>
                </a:lnTo>
                <a:lnTo>
                  <a:pt x="29638" y="1264924"/>
                </a:lnTo>
                <a:lnTo>
                  <a:pt x="51991" y="1342192"/>
                </a:lnTo>
                <a:lnTo>
                  <a:pt x="80142" y="1416811"/>
                </a:lnTo>
                <a:lnTo>
                  <a:pt x="113831" y="1488517"/>
                </a:lnTo>
                <a:lnTo>
                  <a:pt x="152793" y="1557050"/>
                </a:lnTo>
                <a:lnTo>
                  <a:pt x="196767" y="1622146"/>
                </a:lnTo>
                <a:lnTo>
                  <a:pt x="245490" y="1683543"/>
                </a:lnTo>
                <a:lnTo>
                  <a:pt x="298700" y="1740977"/>
                </a:lnTo>
                <a:lnTo>
                  <a:pt x="356135" y="1794188"/>
                </a:lnTo>
                <a:lnTo>
                  <a:pt x="417531" y="1842912"/>
                </a:lnTo>
                <a:lnTo>
                  <a:pt x="482627" y="1886886"/>
                </a:lnTo>
                <a:lnTo>
                  <a:pt x="551159" y="1925849"/>
                </a:lnTo>
                <a:lnTo>
                  <a:pt x="622867" y="1959538"/>
                </a:lnTo>
                <a:lnTo>
                  <a:pt x="697486" y="1987690"/>
                </a:lnTo>
                <a:lnTo>
                  <a:pt x="774755" y="2010043"/>
                </a:lnTo>
                <a:lnTo>
                  <a:pt x="854411" y="2026335"/>
                </a:lnTo>
                <a:lnTo>
                  <a:pt x="936192" y="2036302"/>
                </a:lnTo>
                <a:lnTo>
                  <a:pt x="1019835" y="2039683"/>
                </a:lnTo>
                <a:lnTo>
                  <a:pt x="1103478" y="2036302"/>
                </a:lnTo>
                <a:lnTo>
                  <a:pt x="1185259" y="2026335"/>
                </a:lnTo>
                <a:lnTo>
                  <a:pt x="1264915" y="2010043"/>
                </a:lnTo>
                <a:lnTo>
                  <a:pt x="1342184" y="1987690"/>
                </a:lnTo>
                <a:lnTo>
                  <a:pt x="1416803" y="1959538"/>
                </a:lnTo>
                <a:lnTo>
                  <a:pt x="1488510" y="1925849"/>
                </a:lnTo>
                <a:lnTo>
                  <a:pt x="1557043" y="1886886"/>
                </a:lnTo>
                <a:lnTo>
                  <a:pt x="1622139" y="1842912"/>
                </a:lnTo>
                <a:lnTo>
                  <a:pt x="1683535" y="1794188"/>
                </a:lnTo>
                <a:lnTo>
                  <a:pt x="1740969" y="1740977"/>
                </a:lnTo>
                <a:lnTo>
                  <a:pt x="1794180" y="1683543"/>
                </a:lnTo>
                <a:lnTo>
                  <a:pt x="1842903" y="1622146"/>
                </a:lnTo>
                <a:lnTo>
                  <a:pt x="1886877" y="1557050"/>
                </a:lnTo>
                <a:lnTo>
                  <a:pt x="1925839" y="1488517"/>
                </a:lnTo>
                <a:lnTo>
                  <a:pt x="1959527" y="1416811"/>
                </a:lnTo>
                <a:lnTo>
                  <a:pt x="1987679" y="1342192"/>
                </a:lnTo>
                <a:lnTo>
                  <a:pt x="2010031" y="1264924"/>
                </a:lnTo>
                <a:lnTo>
                  <a:pt x="2026323" y="1185268"/>
                </a:lnTo>
                <a:lnTo>
                  <a:pt x="2036290" y="1103489"/>
                </a:lnTo>
                <a:lnTo>
                  <a:pt x="2039670" y="1019848"/>
                </a:lnTo>
                <a:lnTo>
                  <a:pt x="2036290" y="936204"/>
                </a:lnTo>
                <a:lnTo>
                  <a:pt x="2026323" y="854423"/>
                </a:lnTo>
                <a:lnTo>
                  <a:pt x="2010031" y="774767"/>
                </a:lnTo>
                <a:lnTo>
                  <a:pt x="1987679" y="697497"/>
                </a:lnTo>
                <a:lnTo>
                  <a:pt x="1959527" y="622877"/>
                </a:lnTo>
                <a:lnTo>
                  <a:pt x="1925839" y="551169"/>
                </a:lnTo>
                <a:lnTo>
                  <a:pt x="1886877" y="482636"/>
                </a:lnTo>
                <a:lnTo>
                  <a:pt x="1842903" y="417539"/>
                </a:lnTo>
                <a:lnTo>
                  <a:pt x="1794180" y="356142"/>
                </a:lnTo>
                <a:lnTo>
                  <a:pt x="1740969" y="298707"/>
                </a:lnTo>
                <a:lnTo>
                  <a:pt x="1683535" y="245496"/>
                </a:lnTo>
                <a:lnTo>
                  <a:pt x="1622139" y="196771"/>
                </a:lnTo>
                <a:lnTo>
                  <a:pt x="1557043" y="152797"/>
                </a:lnTo>
                <a:lnTo>
                  <a:pt x="1488510" y="113833"/>
                </a:lnTo>
                <a:lnTo>
                  <a:pt x="1416803" y="80144"/>
                </a:lnTo>
                <a:lnTo>
                  <a:pt x="1342184" y="51992"/>
                </a:lnTo>
                <a:lnTo>
                  <a:pt x="1264915" y="29639"/>
                </a:lnTo>
                <a:lnTo>
                  <a:pt x="1185259" y="13348"/>
                </a:lnTo>
                <a:lnTo>
                  <a:pt x="1103478" y="3380"/>
                </a:lnTo>
                <a:lnTo>
                  <a:pt x="101983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9" name="Google Shape;719;p53"/>
          <p:cNvSpPr/>
          <p:nvPr/>
        </p:nvSpPr>
        <p:spPr>
          <a:xfrm>
            <a:off x="8350750" y="3008624"/>
            <a:ext cx="2040255" cy="2040255"/>
          </a:xfrm>
          <a:custGeom>
            <a:avLst/>
            <a:gdLst/>
            <a:ahLst/>
            <a:cxnLst/>
            <a:rect l="l" t="t" r="r" b="b"/>
            <a:pathLst>
              <a:path w="2040254" h="2040254" extrusionOk="0">
                <a:moveTo>
                  <a:pt x="1019835" y="2039683"/>
                </a:moveTo>
                <a:lnTo>
                  <a:pt x="1103478" y="2036302"/>
                </a:lnTo>
                <a:lnTo>
                  <a:pt x="1185259" y="2026335"/>
                </a:lnTo>
                <a:lnTo>
                  <a:pt x="1264915" y="2010043"/>
                </a:lnTo>
                <a:lnTo>
                  <a:pt x="1342184" y="1987690"/>
                </a:lnTo>
                <a:lnTo>
                  <a:pt x="1416803" y="1959538"/>
                </a:lnTo>
                <a:lnTo>
                  <a:pt x="1488510" y="1925849"/>
                </a:lnTo>
                <a:lnTo>
                  <a:pt x="1557043" y="1886886"/>
                </a:lnTo>
                <a:lnTo>
                  <a:pt x="1622139" y="1842912"/>
                </a:lnTo>
                <a:lnTo>
                  <a:pt x="1683535" y="1794188"/>
                </a:lnTo>
                <a:lnTo>
                  <a:pt x="1740969" y="1740977"/>
                </a:lnTo>
                <a:lnTo>
                  <a:pt x="1794180" y="1683543"/>
                </a:lnTo>
                <a:lnTo>
                  <a:pt x="1842903" y="1622146"/>
                </a:lnTo>
                <a:lnTo>
                  <a:pt x="1886877" y="1557050"/>
                </a:lnTo>
                <a:lnTo>
                  <a:pt x="1925839" y="1488517"/>
                </a:lnTo>
                <a:lnTo>
                  <a:pt x="1959527" y="1416811"/>
                </a:lnTo>
                <a:lnTo>
                  <a:pt x="1987679" y="1342192"/>
                </a:lnTo>
                <a:lnTo>
                  <a:pt x="2010031" y="1264924"/>
                </a:lnTo>
                <a:lnTo>
                  <a:pt x="2026323" y="1185268"/>
                </a:lnTo>
                <a:lnTo>
                  <a:pt x="2036290" y="1103489"/>
                </a:lnTo>
                <a:lnTo>
                  <a:pt x="2039670" y="1019848"/>
                </a:lnTo>
                <a:lnTo>
                  <a:pt x="2036290" y="936204"/>
                </a:lnTo>
                <a:lnTo>
                  <a:pt x="2026323" y="854423"/>
                </a:lnTo>
                <a:lnTo>
                  <a:pt x="2010031" y="774767"/>
                </a:lnTo>
                <a:lnTo>
                  <a:pt x="1987679" y="697497"/>
                </a:lnTo>
                <a:lnTo>
                  <a:pt x="1959527" y="622877"/>
                </a:lnTo>
                <a:lnTo>
                  <a:pt x="1925839" y="551169"/>
                </a:lnTo>
                <a:lnTo>
                  <a:pt x="1886877" y="482636"/>
                </a:lnTo>
                <a:lnTo>
                  <a:pt x="1842903" y="417539"/>
                </a:lnTo>
                <a:lnTo>
                  <a:pt x="1794180" y="356142"/>
                </a:lnTo>
                <a:lnTo>
                  <a:pt x="1740969" y="298707"/>
                </a:lnTo>
                <a:lnTo>
                  <a:pt x="1683535" y="245496"/>
                </a:lnTo>
                <a:lnTo>
                  <a:pt x="1622139" y="196771"/>
                </a:lnTo>
                <a:lnTo>
                  <a:pt x="1557043" y="152797"/>
                </a:lnTo>
                <a:lnTo>
                  <a:pt x="1488510" y="113833"/>
                </a:lnTo>
                <a:lnTo>
                  <a:pt x="1416803" y="80144"/>
                </a:lnTo>
                <a:lnTo>
                  <a:pt x="1342184" y="51992"/>
                </a:lnTo>
                <a:lnTo>
                  <a:pt x="1264915" y="29639"/>
                </a:lnTo>
                <a:lnTo>
                  <a:pt x="1185259" y="13348"/>
                </a:lnTo>
                <a:lnTo>
                  <a:pt x="1103478" y="3380"/>
                </a:lnTo>
                <a:lnTo>
                  <a:pt x="1019835" y="0"/>
                </a:lnTo>
                <a:lnTo>
                  <a:pt x="936192" y="3380"/>
                </a:lnTo>
                <a:lnTo>
                  <a:pt x="854411" y="13348"/>
                </a:lnTo>
                <a:lnTo>
                  <a:pt x="774755" y="29639"/>
                </a:lnTo>
                <a:lnTo>
                  <a:pt x="697486" y="51992"/>
                </a:lnTo>
                <a:lnTo>
                  <a:pt x="622867" y="80144"/>
                </a:lnTo>
                <a:lnTo>
                  <a:pt x="551159" y="113833"/>
                </a:lnTo>
                <a:lnTo>
                  <a:pt x="482627" y="152797"/>
                </a:lnTo>
                <a:lnTo>
                  <a:pt x="417531" y="196771"/>
                </a:lnTo>
                <a:lnTo>
                  <a:pt x="356135" y="245496"/>
                </a:lnTo>
                <a:lnTo>
                  <a:pt x="298700" y="298707"/>
                </a:lnTo>
                <a:lnTo>
                  <a:pt x="245490" y="356142"/>
                </a:lnTo>
                <a:lnTo>
                  <a:pt x="196767" y="417539"/>
                </a:lnTo>
                <a:lnTo>
                  <a:pt x="152793" y="482636"/>
                </a:lnTo>
                <a:lnTo>
                  <a:pt x="113831" y="551169"/>
                </a:lnTo>
                <a:lnTo>
                  <a:pt x="80142" y="622877"/>
                </a:lnTo>
                <a:lnTo>
                  <a:pt x="51991" y="697497"/>
                </a:lnTo>
                <a:lnTo>
                  <a:pt x="29638" y="774767"/>
                </a:lnTo>
                <a:lnTo>
                  <a:pt x="13347" y="854423"/>
                </a:lnTo>
                <a:lnTo>
                  <a:pt x="3380" y="936204"/>
                </a:lnTo>
                <a:lnTo>
                  <a:pt x="0" y="1019848"/>
                </a:lnTo>
                <a:lnTo>
                  <a:pt x="3380" y="1103489"/>
                </a:lnTo>
                <a:lnTo>
                  <a:pt x="13347" y="1185268"/>
                </a:lnTo>
                <a:lnTo>
                  <a:pt x="29638" y="1264924"/>
                </a:lnTo>
                <a:lnTo>
                  <a:pt x="51991" y="1342192"/>
                </a:lnTo>
                <a:lnTo>
                  <a:pt x="80142" y="1416811"/>
                </a:lnTo>
                <a:lnTo>
                  <a:pt x="113831" y="1488517"/>
                </a:lnTo>
                <a:lnTo>
                  <a:pt x="152793" y="1557050"/>
                </a:lnTo>
                <a:lnTo>
                  <a:pt x="196767" y="1622146"/>
                </a:lnTo>
                <a:lnTo>
                  <a:pt x="245490" y="1683543"/>
                </a:lnTo>
                <a:lnTo>
                  <a:pt x="298700" y="1740977"/>
                </a:lnTo>
                <a:lnTo>
                  <a:pt x="356135" y="1794188"/>
                </a:lnTo>
                <a:lnTo>
                  <a:pt x="417531" y="1842912"/>
                </a:lnTo>
                <a:lnTo>
                  <a:pt x="482627" y="1886886"/>
                </a:lnTo>
                <a:lnTo>
                  <a:pt x="551159" y="1925849"/>
                </a:lnTo>
                <a:lnTo>
                  <a:pt x="622867" y="1959538"/>
                </a:lnTo>
                <a:lnTo>
                  <a:pt x="697486" y="1987690"/>
                </a:lnTo>
                <a:lnTo>
                  <a:pt x="774755" y="2010043"/>
                </a:lnTo>
                <a:lnTo>
                  <a:pt x="854411" y="2026335"/>
                </a:lnTo>
                <a:lnTo>
                  <a:pt x="936192" y="2036302"/>
                </a:lnTo>
                <a:lnTo>
                  <a:pt x="1019835" y="2039683"/>
                </a:lnTo>
                <a:close/>
              </a:path>
            </a:pathLst>
          </a:custGeom>
          <a:noFill/>
          <a:ln w="76200" cap="flat" cmpd="sng">
            <a:solidFill>
              <a:srgbClr val="AA007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0" name="Google Shape;720;p53"/>
          <p:cNvSpPr txBox="1"/>
          <p:nvPr/>
        </p:nvSpPr>
        <p:spPr>
          <a:xfrm>
            <a:off x="6071763" y="4664700"/>
            <a:ext cx="2106900" cy="112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007DA4"/>
                </a:solidFill>
                <a:latin typeface="Verdana"/>
                <a:ea typeface="Verdana"/>
                <a:cs typeface="Verdana"/>
                <a:sym typeface="Verdana"/>
              </a:rPr>
              <a:t>Cruise Director Era</a:t>
            </a:r>
            <a:endParaRPr sz="2400" b="1">
              <a:solidFill>
                <a:srgbClr val="007DA4"/>
              </a:solidFill>
              <a:latin typeface="Verdana"/>
              <a:ea typeface="Verdana"/>
              <a:cs typeface="Verdana"/>
              <a:sym typeface="Verdana"/>
            </a:endParaRPr>
          </a:p>
        </p:txBody>
      </p:sp>
      <p:sp>
        <p:nvSpPr>
          <p:cNvPr id="721" name="Google Shape;721;p53"/>
          <p:cNvSpPr txBox="1"/>
          <p:nvPr/>
        </p:nvSpPr>
        <p:spPr>
          <a:xfrm>
            <a:off x="8682638" y="1420400"/>
            <a:ext cx="1515300" cy="9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rgbClr val="93327D"/>
                </a:solidFill>
                <a:latin typeface="Verdana"/>
                <a:ea typeface="Verdana"/>
                <a:cs typeface="Verdana"/>
                <a:sym typeface="Verdana"/>
              </a:rPr>
              <a:t>CO Era</a:t>
            </a:r>
            <a:endParaRPr sz="2400" b="1">
              <a:solidFill>
                <a:srgbClr val="93327D"/>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4"/>
          <p:cNvSpPr txBox="1"/>
          <p:nvPr/>
        </p:nvSpPr>
        <p:spPr>
          <a:xfrm>
            <a:off x="368300" y="172719"/>
            <a:ext cx="7980000" cy="838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0" b="1">
                <a:solidFill>
                  <a:srgbClr val="00BCDD"/>
                </a:solidFill>
                <a:latin typeface="Verdana"/>
                <a:ea typeface="Verdana"/>
                <a:cs typeface="Verdana"/>
                <a:sym typeface="Verdana"/>
              </a:rPr>
              <a:t>Why Does it Matter?</a:t>
            </a:r>
            <a:endParaRPr sz="5000">
              <a:solidFill>
                <a:schemeClr val="dk1"/>
              </a:solidFill>
              <a:latin typeface="Verdana"/>
              <a:ea typeface="Verdana"/>
              <a:cs typeface="Verdana"/>
              <a:sym typeface="Verdana"/>
            </a:endParaRPr>
          </a:p>
        </p:txBody>
      </p:sp>
      <p:sp>
        <p:nvSpPr>
          <p:cNvPr id="727" name="Google Shape;727;p54"/>
          <p:cNvSpPr/>
          <p:nvPr/>
        </p:nvSpPr>
        <p:spPr>
          <a:xfrm>
            <a:off x="7736433" y="1545577"/>
            <a:ext cx="4068445" cy="3997960"/>
          </a:xfrm>
          <a:custGeom>
            <a:avLst/>
            <a:gdLst/>
            <a:ahLst/>
            <a:cxnLst/>
            <a:rect l="l" t="t" r="r" b="b"/>
            <a:pathLst>
              <a:path w="4068445" h="3997960" extrusionOk="0">
                <a:moveTo>
                  <a:pt x="4067911" y="0"/>
                </a:moveTo>
                <a:lnTo>
                  <a:pt x="0" y="3997972"/>
                </a:lnTo>
                <a:lnTo>
                  <a:pt x="4065041" y="3997972"/>
                </a:lnTo>
                <a:lnTo>
                  <a:pt x="4067911" y="0"/>
                </a:lnTo>
                <a:close/>
              </a:path>
            </a:pathLst>
          </a:custGeom>
          <a:solidFill>
            <a:srgbClr val="D1D3D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8" name="Google Shape;728;p54"/>
          <p:cNvSpPr txBox="1"/>
          <p:nvPr/>
        </p:nvSpPr>
        <p:spPr>
          <a:xfrm>
            <a:off x="8712999" y="5580650"/>
            <a:ext cx="3110865" cy="1524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00" b="0">
                <a:solidFill>
                  <a:srgbClr val="231F20"/>
                </a:solidFill>
                <a:latin typeface="Arial"/>
                <a:ea typeface="Arial"/>
                <a:cs typeface="Arial"/>
                <a:sym typeface="Arial"/>
              </a:rPr>
              <a:t>Richard Chait, Harvard Graduate School of Education</a:t>
            </a:r>
            <a:endParaRPr sz="1000">
              <a:solidFill>
                <a:schemeClr val="dk1"/>
              </a:solidFill>
              <a:latin typeface="Arial"/>
              <a:ea typeface="Arial"/>
              <a:cs typeface="Arial"/>
              <a:sym typeface="Arial"/>
            </a:endParaRPr>
          </a:p>
        </p:txBody>
      </p:sp>
      <p:graphicFrame>
        <p:nvGraphicFramePr>
          <p:cNvPr id="729" name="Google Shape;729;p54"/>
          <p:cNvGraphicFramePr/>
          <p:nvPr/>
        </p:nvGraphicFramePr>
        <p:xfrm>
          <a:off x="6095846" y="1218564"/>
          <a:ext cx="3000000" cy="3000000"/>
        </p:xfrm>
        <a:graphic>
          <a:graphicData uri="http://schemas.openxmlformats.org/drawingml/2006/table">
            <a:tbl>
              <a:tblPr firstRow="1" bandRow="1">
                <a:noFill/>
                <a:tableStyleId>{D6805E2F-30DE-465F-ACD6-C29E9932D7A0}</a:tableStyleId>
              </a:tblPr>
              <a:tblGrid>
                <a:gridCol w="1638300"/>
                <a:gridCol w="4064000"/>
              </a:tblGrid>
              <a:tr h="323850">
                <a:tc>
                  <a:txBody>
                    <a:bodyPr/>
                    <a:lstStyle/>
                    <a:p>
                      <a:pPr marL="387985" marR="0" lvl="0" indent="0" algn="l" rtl="0">
                        <a:lnSpc>
                          <a:spcPct val="100000"/>
                        </a:lnSpc>
                        <a:spcBef>
                          <a:spcPts val="0"/>
                        </a:spcBef>
                        <a:spcAft>
                          <a:spcPts val="0"/>
                        </a:spcAft>
                        <a:buNone/>
                      </a:pPr>
                      <a:r>
                        <a:rPr lang="en-US" sz="1800" b="1" u="none" strike="noStrike" cap="none">
                          <a:solidFill>
                            <a:srgbClr val="FFFFFF"/>
                          </a:solidFill>
                          <a:latin typeface="Arial"/>
                          <a:ea typeface="Arial"/>
                          <a:cs typeface="Arial"/>
                          <a:sym typeface="Arial"/>
                        </a:rPr>
                        <a:t>Policies</a:t>
                      </a:r>
                      <a:endParaRPr sz="1800" u="none" strike="noStrike" cap="none">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00BCDD"/>
                    </a:solidFill>
                  </a:tcPr>
                </a:tc>
                <a:tc>
                  <a:txBody>
                    <a:bodyPr/>
                    <a:lstStyle/>
                    <a:p>
                      <a:pPr marL="596265" marR="0" lvl="0" indent="0" algn="l" rtl="0">
                        <a:lnSpc>
                          <a:spcPct val="100000"/>
                        </a:lnSpc>
                        <a:spcBef>
                          <a:spcPts val="0"/>
                        </a:spcBef>
                        <a:spcAft>
                          <a:spcPts val="0"/>
                        </a:spcAft>
                        <a:buNone/>
                      </a:pPr>
                      <a:r>
                        <a:rPr lang="en-US" sz="1800" b="1" u="none" strike="noStrike" cap="none">
                          <a:solidFill>
                            <a:srgbClr val="FFFFFF"/>
                          </a:solidFill>
                          <a:latin typeface="Arial"/>
                          <a:ea typeface="Arial"/>
                          <a:cs typeface="Arial"/>
                          <a:sym typeface="Arial"/>
                        </a:rPr>
                        <a:t>Time and Attention Graph</a:t>
                      </a:r>
                      <a:endParaRPr sz="1800" u="none" strike="noStrike" cap="none">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00BCDD"/>
                    </a:solidFill>
                  </a:tcPr>
                </a:tc>
              </a:tr>
              <a:tr h="266700">
                <a:tc>
                  <a:txBody>
                    <a:bodyPr/>
                    <a:lstStyle/>
                    <a:p>
                      <a:pPr marL="149225" marR="0" lvl="0" indent="0" algn="l" rtl="0">
                        <a:lnSpc>
                          <a:spcPct val="100000"/>
                        </a:lnSpc>
                        <a:spcBef>
                          <a:spcPts val="0"/>
                        </a:spcBef>
                        <a:spcAft>
                          <a:spcPts val="0"/>
                        </a:spcAft>
                        <a:buNone/>
                      </a:pPr>
                      <a:r>
                        <a:rPr lang="en-US" sz="1200" b="1" u="none" strike="noStrike" cap="none">
                          <a:solidFill>
                            <a:srgbClr val="FFFFFF"/>
                          </a:solidFill>
                          <a:latin typeface="Arial"/>
                          <a:ea typeface="Arial"/>
                          <a:cs typeface="Arial"/>
                          <a:sym typeface="Arial"/>
                        </a:rPr>
                        <a:t>Strategies</a:t>
                      </a:r>
                      <a:endParaRPr sz="1200" u="none" strike="noStrike" cap="none">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E9D05D"/>
                    </a:solidFill>
                  </a:tcPr>
                </a:tc>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E9D05D"/>
                    </a:solidFill>
                  </a:tcPr>
                </a:tc>
              </a:tr>
              <a:tr h="266700">
                <a:tc>
                  <a:txBody>
                    <a:bodyPr/>
                    <a:lstStyle/>
                    <a:p>
                      <a:pPr marL="149225" marR="0" lvl="0" indent="0" algn="l" rtl="0">
                        <a:lnSpc>
                          <a:spcPct val="100000"/>
                        </a:lnSpc>
                        <a:spcBef>
                          <a:spcPts val="0"/>
                        </a:spcBef>
                        <a:spcAft>
                          <a:spcPts val="0"/>
                        </a:spcAft>
                        <a:buNone/>
                      </a:pPr>
                      <a:r>
                        <a:rPr lang="en-US" sz="1200" b="0">
                          <a:solidFill>
                            <a:srgbClr val="231F20"/>
                          </a:solidFill>
                          <a:latin typeface="Arial"/>
                          <a:ea typeface="Arial"/>
                          <a:cs typeface="Arial"/>
                          <a:sym typeface="Arial"/>
                        </a:rPr>
                        <a:t>Mission</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F9F1D8"/>
                    </a:solidFill>
                  </a:tcPr>
                </a:tc>
                <a:tc rowSpan="2">
                  <a:txBody>
                    <a:bodyPr/>
                    <a:lstStyle/>
                    <a:p>
                      <a:pPr marL="97790" marR="3287395" lvl="0" indent="0" algn="l" rtl="0">
                        <a:lnSpc>
                          <a:spcPct val="116666"/>
                        </a:lnSpc>
                        <a:spcBef>
                          <a:spcPts val="0"/>
                        </a:spcBef>
                        <a:spcAft>
                          <a:spcPts val="0"/>
                        </a:spcAft>
                        <a:buNone/>
                      </a:pPr>
                      <a:r>
                        <a:rPr lang="en-US" sz="1200" b="0">
                          <a:solidFill>
                            <a:srgbClr val="231F20"/>
                          </a:solidFill>
                          <a:latin typeface="Arial"/>
                          <a:ea typeface="Arial"/>
                          <a:cs typeface="Arial"/>
                          <a:sym typeface="Arial"/>
                        </a:rPr>
                        <a:t>Board’s Decisions</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solidFill>
                      <a:srgbClr val="F9F1D8"/>
                    </a:solidFill>
                  </a:tcPr>
                </a:tc>
              </a:tr>
              <a:tr h="266700">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r>
              <a:tr h="266700">
                <a:tc>
                  <a:txBody>
                    <a:bodyPr/>
                    <a:lstStyle/>
                    <a:p>
                      <a:pPr marL="149225" marR="0" lvl="0" indent="0" algn="l" rtl="0">
                        <a:lnSpc>
                          <a:spcPct val="100000"/>
                        </a:lnSpc>
                        <a:spcBef>
                          <a:spcPts val="0"/>
                        </a:spcBef>
                        <a:spcAft>
                          <a:spcPts val="0"/>
                        </a:spcAft>
                        <a:buNone/>
                      </a:pPr>
                      <a:r>
                        <a:rPr lang="en-US" sz="1200" b="0">
                          <a:solidFill>
                            <a:srgbClr val="231F20"/>
                          </a:solidFill>
                          <a:latin typeface="Arial"/>
                          <a:ea typeface="Arial"/>
                          <a:cs typeface="Arial"/>
                          <a:sym typeface="Arial"/>
                        </a:rPr>
                        <a:t>Leadership</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231F20"/>
                      </a:solidFill>
                      <a:prstDash val="solid"/>
                      <a:round/>
                      <a:headEnd type="none" w="sm" len="sm"/>
                      <a:tailEnd type="none" w="sm" len="sm"/>
                    </a:lnB>
                    <a:solidFill>
                      <a:srgbClr val="F9F1D8"/>
                    </a:solidFill>
                  </a:tcPr>
                </a:tc>
                <a:tc rowSpan="2">
                  <a:txBody>
                    <a:bodyPr/>
                    <a:lstStyle/>
                    <a:p>
                      <a:pPr marL="3504565" marR="90805" lvl="0" indent="-7620" algn="r" rtl="0">
                        <a:lnSpc>
                          <a:spcPct val="116666"/>
                        </a:lnSpc>
                        <a:spcBef>
                          <a:spcPts val="0"/>
                        </a:spcBef>
                        <a:spcAft>
                          <a:spcPts val="0"/>
                        </a:spcAft>
                        <a:buNone/>
                      </a:pPr>
                      <a:r>
                        <a:rPr lang="en-US" sz="1200" b="0">
                          <a:solidFill>
                            <a:srgbClr val="231F20"/>
                          </a:solidFill>
                          <a:latin typeface="Arial"/>
                          <a:ea typeface="Arial"/>
                          <a:cs typeface="Arial"/>
                          <a:sym typeface="Arial"/>
                        </a:rPr>
                        <a:t>Head’s Advice</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B w="9525" cap="flat" cmpd="sng">
                      <a:solidFill>
                        <a:srgbClr val="231F20"/>
                      </a:solidFill>
                      <a:prstDash val="solid"/>
                      <a:round/>
                      <a:headEnd type="none" w="sm" len="sm"/>
                      <a:tailEnd type="none" w="sm" len="sm"/>
                    </a:lnB>
                    <a:solidFill>
                      <a:srgbClr val="F9F1D8"/>
                    </a:solidFill>
                  </a:tcPr>
                </a:tc>
              </a:tr>
              <a:tr h="266700">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r>
              <a:tr h="266700">
                <a:tc>
                  <a:txBody>
                    <a:bodyPr/>
                    <a:lstStyle/>
                    <a:p>
                      <a:pPr marL="149225" marR="0" lvl="0" indent="0" algn="l" rtl="0">
                        <a:lnSpc>
                          <a:spcPct val="100000"/>
                        </a:lnSpc>
                        <a:spcBef>
                          <a:spcPts val="0"/>
                        </a:spcBef>
                        <a:spcAft>
                          <a:spcPts val="0"/>
                        </a:spcAft>
                        <a:buNone/>
                      </a:pPr>
                      <a:r>
                        <a:rPr lang="en-US" sz="1200" b="1">
                          <a:solidFill>
                            <a:srgbClr val="FFFFFF"/>
                          </a:solidFill>
                          <a:latin typeface="Arial"/>
                          <a:ea typeface="Arial"/>
                          <a:cs typeface="Arial"/>
                          <a:sym typeface="Arial"/>
                        </a:rPr>
                        <a:t>Partnership</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231F20"/>
                      </a:solidFill>
                      <a:prstDash val="solid"/>
                      <a:round/>
                      <a:headEnd type="none" w="sm" len="sm"/>
                      <a:tailEnd type="none" w="sm" len="sm"/>
                    </a:lnB>
                    <a:solidFill>
                      <a:srgbClr val="F57E24"/>
                    </a:solidFill>
                  </a:tcPr>
                </a:tc>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F57E24"/>
                    </a:solidFill>
                  </a:tcPr>
                </a:tc>
              </a:tr>
              <a:tr h="266700">
                <a:tc>
                  <a:txBody>
                    <a:bodyPr/>
                    <a:lstStyle/>
                    <a:p>
                      <a:pPr marL="149225" marR="0" lvl="0" indent="0" algn="l" rtl="0">
                        <a:lnSpc>
                          <a:spcPct val="100000"/>
                        </a:lnSpc>
                        <a:spcBef>
                          <a:spcPts val="0"/>
                        </a:spcBef>
                        <a:spcAft>
                          <a:spcPts val="0"/>
                        </a:spcAft>
                        <a:buNone/>
                      </a:pPr>
                      <a:r>
                        <a:rPr lang="en-US" sz="1200" b="0">
                          <a:solidFill>
                            <a:srgbClr val="231F20"/>
                          </a:solidFill>
                          <a:latin typeface="Arial"/>
                          <a:ea typeface="Arial"/>
                          <a:cs typeface="Arial"/>
                          <a:sym typeface="Arial"/>
                        </a:rPr>
                        <a:t>Authorizations</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FEE1C9"/>
                    </a:solidFill>
                  </a:tcPr>
                </a:tc>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solidFill>
                      <a:srgbClr val="FEE1C9"/>
                    </a:solidFill>
                  </a:tcPr>
                </a:tc>
              </a:tr>
              <a:tr h="266700">
                <a:tc>
                  <a:txBody>
                    <a:bodyPr/>
                    <a:lstStyle/>
                    <a:p>
                      <a:pPr marL="149225" marR="0" lvl="0" indent="0" algn="l" rtl="0">
                        <a:lnSpc>
                          <a:spcPct val="100000"/>
                        </a:lnSpc>
                        <a:spcBef>
                          <a:spcPts val="0"/>
                        </a:spcBef>
                        <a:spcAft>
                          <a:spcPts val="0"/>
                        </a:spcAft>
                        <a:buNone/>
                      </a:pPr>
                      <a:r>
                        <a:rPr lang="en-US" sz="1200" b="0">
                          <a:solidFill>
                            <a:srgbClr val="231F20"/>
                          </a:solidFill>
                          <a:latin typeface="Arial"/>
                          <a:ea typeface="Arial"/>
                          <a:cs typeface="Arial"/>
                          <a:sym typeface="Arial"/>
                        </a:rPr>
                        <a:t>Finance policies</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FEE1C9"/>
                    </a:solidFill>
                  </a:tcPr>
                </a:tc>
                <a:tc>
                  <a:txBody>
                    <a:bodyPr/>
                    <a:lstStyle/>
                    <a:p>
                      <a:pPr marL="753745" marR="0" lvl="0" indent="0" algn="l" rtl="0">
                        <a:lnSpc>
                          <a:spcPct val="100000"/>
                        </a:lnSpc>
                        <a:spcBef>
                          <a:spcPts val="0"/>
                        </a:spcBef>
                        <a:spcAft>
                          <a:spcPts val="0"/>
                        </a:spcAft>
                        <a:buNone/>
                      </a:pPr>
                      <a:r>
                        <a:rPr lang="en-US" sz="1200" b="0">
                          <a:solidFill>
                            <a:srgbClr val="231F20"/>
                          </a:solidFill>
                          <a:latin typeface="Arial"/>
                          <a:ea typeface="Arial"/>
                          <a:cs typeface="Arial"/>
                          <a:sym typeface="Arial"/>
                        </a:rPr>
                        <a:t>Shared Decisions:	Board/Head</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solidFill>
                      <a:srgbClr val="FEE1C9"/>
                    </a:solidFill>
                  </a:tcPr>
                </a:tc>
              </a:tr>
              <a:tr h="266700">
                <a:tc>
                  <a:txBody>
                    <a:bodyPr/>
                    <a:lstStyle/>
                    <a:p>
                      <a:pPr marL="149225" marR="0" lvl="0" indent="0" algn="l" rtl="0">
                        <a:lnSpc>
                          <a:spcPct val="100000"/>
                        </a:lnSpc>
                        <a:spcBef>
                          <a:spcPts val="0"/>
                        </a:spcBef>
                        <a:spcAft>
                          <a:spcPts val="0"/>
                        </a:spcAft>
                        <a:buNone/>
                      </a:pPr>
                      <a:r>
                        <a:rPr lang="en-US" sz="1200" b="0">
                          <a:solidFill>
                            <a:srgbClr val="FFFFFF"/>
                          </a:solidFill>
                          <a:latin typeface="Arial"/>
                          <a:ea typeface="Arial"/>
                          <a:cs typeface="Arial"/>
                          <a:sym typeface="Arial"/>
                        </a:rPr>
                        <a:t>Enrollment</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AA0072"/>
                    </a:solidFill>
                  </a:tcPr>
                </a:tc>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solidFill>
                      <a:srgbClr val="D1D3D4"/>
                    </a:solidFill>
                  </a:tcPr>
                </a:tc>
              </a:tr>
              <a:tr h="266700">
                <a:tc>
                  <a:txBody>
                    <a:bodyPr/>
                    <a:lstStyle/>
                    <a:p>
                      <a:pPr marL="149225" marR="0" lvl="0" indent="0" algn="l" rtl="0">
                        <a:lnSpc>
                          <a:spcPct val="100000"/>
                        </a:lnSpc>
                        <a:spcBef>
                          <a:spcPts val="0"/>
                        </a:spcBef>
                        <a:spcAft>
                          <a:spcPts val="0"/>
                        </a:spcAft>
                        <a:buNone/>
                      </a:pPr>
                      <a:r>
                        <a:rPr lang="en-US" sz="1200" b="0">
                          <a:solidFill>
                            <a:srgbClr val="231F20"/>
                          </a:solidFill>
                          <a:latin typeface="Arial"/>
                          <a:ea typeface="Arial"/>
                          <a:cs typeface="Arial"/>
                          <a:sym typeface="Arial"/>
                        </a:rPr>
                        <a:t>Employment terms</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FEE1C9"/>
                    </a:solidFill>
                  </a:tcPr>
                </a:tc>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B w="9525" cap="flat" cmpd="sng">
                      <a:solidFill>
                        <a:srgbClr val="231F20"/>
                      </a:solidFill>
                      <a:prstDash val="solid"/>
                      <a:round/>
                      <a:headEnd type="none" w="sm" len="sm"/>
                      <a:tailEnd type="none" w="sm" len="sm"/>
                    </a:lnB>
                    <a:solidFill>
                      <a:srgbClr val="D1D3D4"/>
                    </a:solidFill>
                  </a:tcPr>
                </a:tc>
              </a:tr>
              <a:tr h="266700">
                <a:tc>
                  <a:txBody>
                    <a:bodyPr/>
                    <a:lstStyle/>
                    <a:p>
                      <a:pPr marL="149225" marR="0" lvl="0" indent="0" algn="l" rtl="0">
                        <a:lnSpc>
                          <a:spcPct val="100000"/>
                        </a:lnSpc>
                        <a:spcBef>
                          <a:spcPts val="0"/>
                        </a:spcBef>
                        <a:spcAft>
                          <a:spcPts val="0"/>
                        </a:spcAft>
                        <a:buNone/>
                      </a:pPr>
                      <a:r>
                        <a:rPr lang="en-US" sz="1200" b="1">
                          <a:solidFill>
                            <a:srgbClr val="FFFFFF"/>
                          </a:solidFill>
                          <a:latin typeface="Arial"/>
                          <a:ea typeface="Arial"/>
                          <a:cs typeface="Arial"/>
                          <a:sym typeface="Arial"/>
                        </a:rPr>
                        <a:t>Operational</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007DA4"/>
                    </a:solidFill>
                  </a:tcPr>
                </a:tc>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D1D3D4"/>
                    </a:solidFill>
                  </a:tcPr>
                </a:tc>
              </a:tr>
              <a:tr h="266700">
                <a:tc>
                  <a:txBody>
                    <a:bodyPr/>
                    <a:lstStyle/>
                    <a:p>
                      <a:pPr marL="149225" marR="0" lvl="0" indent="0" algn="l" rtl="0">
                        <a:lnSpc>
                          <a:spcPct val="100000"/>
                        </a:lnSpc>
                        <a:spcBef>
                          <a:spcPts val="0"/>
                        </a:spcBef>
                        <a:spcAft>
                          <a:spcPts val="0"/>
                        </a:spcAft>
                        <a:buNone/>
                      </a:pPr>
                      <a:r>
                        <a:rPr lang="en-US" sz="1200" b="0">
                          <a:solidFill>
                            <a:srgbClr val="FFFFFF"/>
                          </a:solidFill>
                          <a:latin typeface="Arial"/>
                          <a:ea typeface="Arial"/>
                          <a:cs typeface="Arial"/>
                          <a:sym typeface="Arial"/>
                        </a:rPr>
                        <a:t>Admission</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231F20"/>
                      </a:solidFill>
                      <a:prstDash val="solid"/>
                      <a:round/>
                      <a:headEnd type="none" w="sm" len="sm"/>
                      <a:tailEnd type="none" w="sm" len="sm"/>
                    </a:lnB>
                    <a:solidFill>
                      <a:srgbClr val="AA0072"/>
                    </a:solidFill>
                  </a:tcPr>
                </a:tc>
                <a:tc rowSpan="2">
                  <a:txBody>
                    <a:bodyPr/>
                    <a:lstStyle/>
                    <a:p>
                      <a:pPr marL="97790" marR="3450590" lvl="0" indent="0" algn="l" rtl="0">
                        <a:lnSpc>
                          <a:spcPct val="116666"/>
                        </a:lnSpc>
                        <a:spcBef>
                          <a:spcPts val="0"/>
                        </a:spcBef>
                        <a:spcAft>
                          <a:spcPts val="0"/>
                        </a:spcAft>
                        <a:buNone/>
                      </a:pPr>
                      <a:r>
                        <a:rPr lang="en-US" sz="1200" b="0">
                          <a:solidFill>
                            <a:srgbClr val="231F20"/>
                          </a:solidFill>
                          <a:latin typeface="Arial"/>
                          <a:ea typeface="Arial"/>
                          <a:cs typeface="Arial"/>
                          <a:sym typeface="Arial"/>
                        </a:rPr>
                        <a:t>Board’s Advice</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231F20"/>
                      </a:solidFill>
                      <a:prstDash val="solid"/>
                      <a:round/>
                      <a:headEnd type="none" w="sm" len="sm"/>
                      <a:tailEnd type="none" w="sm" len="sm"/>
                    </a:lnT>
                    <a:solidFill>
                      <a:srgbClr val="D1D3D4"/>
                    </a:solidFill>
                  </a:tcPr>
                </a:tc>
              </a:tr>
              <a:tr h="266700">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r>
              <a:tr h="266700">
                <a:tc>
                  <a:txBody>
                    <a:bodyPr/>
                    <a:lstStyle/>
                    <a:p>
                      <a:pPr marL="149225" marR="0" lvl="0" indent="0" algn="l" rtl="0">
                        <a:lnSpc>
                          <a:spcPct val="100000"/>
                        </a:lnSpc>
                        <a:spcBef>
                          <a:spcPts val="0"/>
                        </a:spcBef>
                        <a:spcAft>
                          <a:spcPts val="0"/>
                        </a:spcAft>
                        <a:buNone/>
                      </a:pPr>
                      <a:r>
                        <a:rPr lang="en-US" sz="1200" b="0">
                          <a:solidFill>
                            <a:srgbClr val="231F20"/>
                          </a:solidFill>
                          <a:latin typeface="Arial"/>
                          <a:ea typeface="Arial"/>
                          <a:cs typeface="Arial"/>
                          <a:sym typeface="Arial"/>
                        </a:rPr>
                        <a:t>Program</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231F20"/>
                      </a:solidFill>
                      <a:prstDash val="solid"/>
                      <a:round/>
                      <a:headEnd type="none" w="sm" len="sm"/>
                      <a:tailEnd type="none" w="sm" len="sm"/>
                    </a:lnB>
                    <a:solidFill>
                      <a:srgbClr val="C1DCEA"/>
                    </a:solidFill>
                  </a:tcPr>
                </a:tc>
                <a:tc rowSpan="2">
                  <a:txBody>
                    <a:bodyPr/>
                    <a:lstStyle/>
                    <a:p>
                      <a:pPr marL="3295015" marR="90805" lvl="0" indent="201929" algn="r" rtl="0">
                        <a:lnSpc>
                          <a:spcPct val="116666"/>
                        </a:lnSpc>
                        <a:spcBef>
                          <a:spcPts val="0"/>
                        </a:spcBef>
                        <a:spcAft>
                          <a:spcPts val="0"/>
                        </a:spcAft>
                        <a:buNone/>
                      </a:pPr>
                      <a:r>
                        <a:rPr lang="en-US" sz="1200" b="0">
                          <a:solidFill>
                            <a:srgbClr val="231F20"/>
                          </a:solidFill>
                          <a:latin typeface="Arial"/>
                          <a:ea typeface="Arial"/>
                          <a:cs typeface="Arial"/>
                          <a:sym typeface="Arial"/>
                        </a:rPr>
                        <a:t>Head’s Decisions</a:t>
                      </a:r>
                      <a:endParaRPr sz="1200">
                        <a:latin typeface="Arial"/>
                        <a:ea typeface="Arial"/>
                        <a:cs typeface="Arial"/>
                        <a:sym typeface="Arial"/>
                      </a:endParaRPr>
                    </a:p>
                  </a:txBody>
                  <a:tcPr marL="0" marR="0" marT="0" marB="0">
                    <a:lnL w="9525" cap="flat" cmpd="sng">
                      <a:solidFill>
                        <a:srgbClr val="231F20"/>
                      </a:solidFill>
                      <a:prstDash val="solid"/>
                      <a:round/>
                      <a:headEnd type="none" w="sm" len="sm"/>
                      <a:tailEnd type="none" w="sm" len="sm"/>
                    </a:lnL>
                    <a:lnR w="9525" cap="flat" cmpd="sng">
                      <a:solidFill>
                        <a:srgbClr val="231F20"/>
                      </a:solidFill>
                      <a:prstDash val="solid"/>
                      <a:round/>
                      <a:headEnd type="none" w="sm" len="sm"/>
                      <a:tailEnd type="none" w="sm" len="sm"/>
                    </a:lnR>
                    <a:lnB w="9525" cap="flat" cmpd="sng">
                      <a:solidFill>
                        <a:srgbClr val="231F20"/>
                      </a:solidFill>
                      <a:prstDash val="solid"/>
                      <a:round/>
                      <a:headEnd type="none" w="sm" len="sm"/>
                      <a:tailEnd type="none" w="sm" len="sm"/>
                    </a:lnB>
                    <a:solidFill>
                      <a:srgbClr val="D1D3D4"/>
                    </a:solidFill>
                  </a:tcPr>
                </a:tc>
              </a:tr>
              <a:tr h="266700">
                <a:tc>
                  <a:txBody>
                    <a:bodyPr/>
                    <a:lstStyle/>
                    <a:p>
                      <a:pPr marL="0" marR="0" lvl="0" indent="0" algn="l" rtl="0">
                        <a:spcBef>
                          <a:spcPts val="0"/>
                        </a:spcBef>
                        <a:spcAft>
                          <a:spcPts val="0"/>
                        </a:spcAft>
                        <a:buNone/>
                      </a:pPr>
                      <a:endParaRPr sz="1200">
                        <a:latin typeface="Arial"/>
                        <a:ea typeface="Arial"/>
                        <a:cs typeface="Arial"/>
                        <a:sym typeface="Arial"/>
                      </a:endParaRPr>
                    </a:p>
                  </a:txBody>
                  <a:tcPr marL="0" marR="0"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231F2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r>
            </a:tbl>
          </a:graphicData>
        </a:graphic>
      </p:graphicFrame>
      <p:sp>
        <p:nvSpPr>
          <p:cNvPr id="730" name="Google Shape;730;p54"/>
          <p:cNvSpPr txBox="1"/>
          <p:nvPr/>
        </p:nvSpPr>
        <p:spPr>
          <a:xfrm>
            <a:off x="285450" y="1273300"/>
            <a:ext cx="5461800" cy="43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rgbClr val="93327D"/>
                </a:solidFill>
                <a:latin typeface="Verdana"/>
                <a:ea typeface="Verdana"/>
                <a:cs typeface="Verdana"/>
                <a:sym typeface="Verdana"/>
              </a:rPr>
              <a:t>Enrollment</a:t>
            </a:r>
            <a:r>
              <a:rPr lang="en-US" sz="4800">
                <a:latin typeface="Verdana"/>
                <a:ea typeface="Verdana"/>
                <a:cs typeface="Verdana"/>
                <a:sym typeface="Verdana"/>
              </a:rPr>
              <a:t> is the area of the school that transcends all three</a:t>
            </a:r>
            <a:endParaRPr sz="4800">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55"/>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noAutofit/>
          </a:bodyPr>
          <a:lstStyle/>
          <a:p>
            <a:pPr marL="12700" lvl="0" indent="0" algn="l" rtl="0">
              <a:lnSpc>
                <a:spcPct val="100000"/>
              </a:lnSpc>
              <a:spcBef>
                <a:spcPts val="0"/>
              </a:spcBef>
              <a:spcAft>
                <a:spcPts val="0"/>
              </a:spcAft>
              <a:buNone/>
            </a:pPr>
            <a:r>
              <a:rPr lang="en-US"/>
              <a:t>The Admission Director’s Job</a:t>
            </a:r>
            <a:endParaRPr/>
          </a:p>
        </p:txBody>
      </p:sp>
      <p:sp>
        <p:nvSpPr>
          <p:cNvPr id="736" name="Google Shape;736;p55"/>
          <p:cNvSpPr/>
          <p:nvPr/>
        </p:nvSpPr>
        <p:spPr>
          <a:xfrm>
            <a:off x="1432727" y="1203576"/>
            <a:ext cx="2179955" cy="2179955"/>
          </a:xfrm>
          <a:custGeom>
            <a:avLst/>
            <a:gdLst/>
            <a:ahLst/>
            <a:cxnLst/>
            <a:rect l="l" t="t" r="r" b="b"/>
            <a:pathLst>
              <a:path w="2179954" h="2179954" extrusionOk="0">
                <a:moveTo>
                  <a:pt x="1089761" y="0"/>
                </a:moveTo>
                <a:lnTo>
                  <a:pt x="1000384" y="3612"/>
                </a:lnTo>
                <a:lnTo>
                  <a:pt x="912997" y="14263"/>
                </a:lnTo>
                <a:lnTo>
                  <a:pt x="827881" y="31671"/>
                </a:lnTo>
                <a:lnTo>
                  <a:pt x="745314" y="55557"/>
                </a:lnTo>
                <a:lnTo>
                  <a:pt x="665579" y="85639"/>
                </a:lnTo>
                <a:lnTo>
                  <a:pt x="588955" y="121638"/>
                </a:lnTo>
                <a:lnTo>
                  <a:pt x="515724" y="163272"/>
                </a:lnTo>
                <a:lnTo>
                  <a:pt x="446165" y="210262"/>
                </a:lnTo>
                <a:lnTo>
                  <a:pt x="380558" y="262326"/>
                </a:lnTo>
                <a:lnTo>
                  <a:pt x="319185" y="319185"/>
                </a:lnTo>
                <a:lnTo>
                  <a:pt x="262326" y="380558"/>
                </a:lnTo>
                <a:lnTo>
                  <a:pt x="210262" y="446165"/>
                </a:lnTo>
                <a:lnTo>
                  <a:pt x="163272" y="515724"/>
                </a:lnTo>
                <a:lnTo>
                  <a:pt x="121638" y="588955"/>
                </a:lnTo>
                <a:lnTo>
                  <a:pt x="85639" y="665579"/>
                </a:lnTo>
                <a:lnTo>
                  <a:pt x="55557" y="745314"/>
                </a:lnTo>
                <a:lnTo>
                  <a:pt x="31671" y="827881"/>
                </a:lnTo>
                <a:lnTo>
                  <a:pt x="14263" y="912997"/>
                </a:lnTo>
                <a:lnTo>
                  <a:pt x="3612" y="1000384"/>
                </a:lnTo>
                <a:lnTo>
                  <a:pt x="0" y="1089761"/>
                </a:lnTo>
                <a:lnTo>
                  <a:pt x="3612" y="1179139"/>
                </a:lnTo>
                <a:lnTo>
                  <a:pt x="14263" y="1266527"/>
                </a:lnTo>
                <a:lnTo>
                  <a:pt x="31671" y="1351645"/>
                </a:lnTo>
                <a:lnTo>
                  <a:pt x="55557" y="1434211"/>
                </a:lnTo>
                <a:lnTo>
                  <a:pt x="85639" y="1513946"/>
                </a:lnTo>
                <a:lnTo>
                  <a:pt x="121638" y="1590570"/>
                </a:lnTo>
                <a:lnTo>
                  <a:pt x="163272" y="1663801"/>
                </a:lnTo>
                <a:lnTo>
                  <a:pt x="210262" y="1733359"/>
                </a:lnTo>
                <a:lnTo>
                  <a:pt x="262326" y="1798964"/>
                </a:lnTo>
                <a:lnTo>
                  <a:pt x="319185" y="1860335"/>
                </a:lnTo>
                <a:lnTo>
                  <a:pt x="380558" y="1917193"/>
                </a:lnTo>
                <a:lnTo>
                  <a:pt x="446165" y="1969256"/>
                </a:lnTo>
                <a:lnTo>
                  <a:pt x="515724" y="2016244"/>
                </a:lnTo>
                <a:lnTo>
                  <a:pt x="588955" y="2057877"/>
                </a:lnTo>
                <a:lnTo>
                  <a:pt x="665579" y="2093874"/>
                </a:lnTo>
                <a:lnTo>
                  <a:pt x="745314" y="2123955"/>
                </a:lnTo>
                <a:lnTo>
                  <a:pt x="827881" y="2147840"/>
                </a:lnTo>
                <a:lnTo>
                  <a:pt x="912997" y="2165247"/>
                </a:lnTo>
                <a:lnTo>
                  <a:pt x="1000384" y="2175898"/>
                </a:lnTo>
                <a:lnTo>
                  <a:pt x="1089761" y="2179510"/>
                </a:lnTo>
                <a:lnTo>
                  <a:pt x="1179138" y="2175898"/>
                </a:lnTo>
                <a:lnTo>
                  <a:pt x="1266525" y="2165247"/>
                </a:lnTo>
                <a:lnTo>
                  <a:pt x="1351642" y="2147840"/>
                </a:lnTo>
                <a:lnTo>
                  <a:pt x="1434208" y="2123955"/>
                </a:lnTo>
                <a:lnTo>
                  <a:pt x="1513943" y="2093874"/>
                </a:lnTo>
                <a:lnTo>
                  <a:pt x="1590567" y="2057877"/>
                </a:lnTo>
                <a:lnTo>
                  <a:pt x="1663798" y="2016244"/>
                </a:lnTo>
                <a:lnTo>
                  <a:pt x="1733358" y="1969256"/>
                </a:lnTo>
                <a:lnTo>
                  <a:pt x="1798964" y="1917193"/>
                </a:lnTo>
                <a:lnTo>
                  <a:pt x="1860337" y="1860335"/>
                </a:lnTo>
                <a:lnTo>
                  <a:pt x="1917196" y="1798964"/>
                </a:lnTo>
                <a:lnTo>
                  <a:pt x="1969260" y="1733359"/>
                </a:lnTo>
                <a:lnTo>
                  <a:pt x="2016250" y="1663801"/>
                </a:lnTo>
                <a:lnTo>
                  <a:pt x="2057884" y="1590570"/>
                </a:lnTo>
                <a:lnTo>
                  <a:pt x="2093883" y="1513946"/>
                </a:lnTo>
                <a:lnTo>
                  <a:pt x="2123965" y="1434211"/>
                </a:lnTo>
                <a:lnTo>
                  <a:pt x="2147851" y="1351645"/>
                </a:lnTo>
                <a:lnTo>
                  <a:pt x="2165259" y="1266527"/>
                </a:lnTo>
                <a:lnTo>
                  <a:pt x="2175910" y="1179139"/>
                </a:lnTo>
                <a:lnTo>
                  <a:pt x="2179523" y="1089761"/>
                </a:lnTo>
                <a:lnTo>
                  <a:pt x="2175910" y="1000384"/>
                </a:lnTo>
                <a:lnTo>
                  <a:pt x="2165259" y="912997"/>
                </a:lnTo>
                <a:lnTo>
                  <a:pt x="2147851" y="827881"/>
                </a:lnTo>
                <a:lnTo>
                  <a:pt x="2123965" y="745314"/>
                </a:lnTo>
                <a:lnTo>
                  <a:pt x="2093883" y="665579"/>
                </a:lnTo>
                <a:lnTo>
                  <a:pt x="2057884" y="588955"/>
                </a:lnTo>
                <a:lnTo>
                  <a:pt x="2016250" y="515724"/>
                </a:lnTo>
                <a:lnTo>
                  <a:pt x="1969260" y="446165"/>
                </a:lnTo>
                <a:lnTo>
                  <a:pt x="1917196" y="380558"/>
                </a:lnTo>
                <a:lnTo>
                  <a:pt x="1860337" y="319185"/>
                </a:lnTo>
                <a:lnTo>
                  <a:pt x="1798964" y="262326"/>
                </a:lnTo>
                <a:lnTo>
                  <a:pt x="1733358" y="210262"/>
                </a:lnTo>
                <a:lnTo>
                  <a:pt x="1663798" y="163272"/>
                </a:lnTo>
                <a:lnTo>
                  <a:pt x="1590567" y="121638"/>
                </a:lnTo>
                <a:lnTo>
                  <a:pt x="1513943" y="85639"/>
                </a:lnTo>
                <a:lnTo>
                  <a:pt x="1434208" y="55557"/>
                </a:lnTo>
                <a:lnTo>
                  <a:pt x="1351642" y="31671"/>
                </a:lnTo>
                <a:lnTo>
                  <a:pt x="1266525" y="14263"/>
                </a:lnTo>
                <a:lnTo>
                  <a:pt x="1179138" y="3612"/>
                </a:lnTo>
                <a:lnTo>
                  <a:pt x="1089761" y="0"/>
                </a:lnTo>
                <a:close/>
              </a:path>
            </a:pathLst>
          </a:custGeom>
          <a:solidFill>
            <a:srgbClr val="F57E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55"/>
          <p:cNvSpPr/>
          <p:nvPr/>
        </p:nvSpPr>
        <p:spPr>
          <a:xfrm>
            <a:off x="2552525" y="2194537"/>
            <a:ext cx="2179955" cy="2179955"/>
          </a:xfrm>
          <a:custGeom>
            <a:avLst/>
            <a:gdLst/>
            <a:ahLst/>
            <a:cxnLst/>
            <a:rect l="l" t="t" r="r" b="b"/>
            <a:pathLst>
              <a:path w="2179954" h="2179954" extrusionOk="0">
                <a:moveTo>
                  <a:pt x="1089748" y="0"/>
                </a:moveTo>
                <a:lnTo>
                  <a:pt x="1000370" y="3612"/>
                </a:lnTo>
                <a:lnTo>
                  <a:pt x="912982" y="14263"/>
                </a:lnTo>
                <a:lnTo>
                  <a:pt x="827865" y="31671"/>
                </a:lnTo>
                <a:lnTo>
                  <a:pt x="745298" y="55557"/>
                </a:lnTo>
                <a:lnTo>
                  <a:pt x="665563" y="85639"/>
                </a:lnTo>
                <a:lnTo>
                  <a:pt x="588940" y="121638"/>
                </a:lnTo>
                <a:lnTo>
                  <a:pt x="515709" y="163272"/>
                </a:lnTo>
                <a:lnTo>
                  <a:pt x="446151" y="210262"/>
                </a:lnTo>
                <a:lnTo>
                  <a:pt x="380546" y="262326"/>
                </a:lnTo>
                <a:lnTo>
                  <a:pt x="319174" y="319185"/>
                </a:lnTo>
                <a:lnTo>
                  <a:pt x="262317" y="380558"/>
                </a:lnTo>
                <a:lnTo>
                  <a:pt x="210254" y="446165"/>
                </a:lnTo>
                <a:lnTo>
                  <a:pt x="163266" y="515724"/>
                </a:lnTo>
                <a:lnTo>
                  <a:pt x="121633" y="588955"/>
                </a:lnTo>
                <a:lnTo>
                  <a:pt x="85635" y="665579"/>
                </a:lnTo>
                <a:lnTo>
                  <a:pt x="55554" y="745314"/>
                </a:lnTo>
                <a:lnTo>
                  <a:pt x="31670" y="827881"/>
                </a:lnTo>
                <a:lnTo>
                  <a:pt x="14262" y="912997"/>
                </a:lnTo>
                <a:lnTo>
                  <a:pt x="3612" y="1000384"/>
                </a:lnTo>
                <a:lnTo>
                  <a:pt x="0" y="1089761"/>
                </a:lnTo>
                <a:lnTo>
                  <a:pt x="3612" y="1179138"/>
                </a:lnTo>
                <a:lnTo>
                  <a:pt x="14262" y="1266525"/>
                </a:lnTo>
                <a:lnTo>
                  <a:pt x="31670" y="1351642"/>
                </a:lnTo>
                <a:lnTo>
                  <a:pt x="55554" y="1434208"/>
                </a:lnTo>
                <a:lnTo>
                  <a:pt x="85635" y="1513943"/>
                </a:lnTo>
                <a:lnTo>
                  <a:pt x="121633" y="1590567"/>
                </a:lnTo>
                <a:lnTo>
                  <a:pt x="163266" y="1663798"/>
                </a:lnTo>
                <a:lnTo>
                  <a:pt x="210254" y="1733358"/>
                </a:lnTo>
                <a:lnTo>
                  <a:pt x="262317" y="1798964"/>
                </a:lnTo>
                <a:lnTo>
                  <a:pt x="319174" y="1860337"/>
                </a:lnTo>
                <a:lnTo>
                  <a:pt x="380546" y="1917196"/>
                </a:lnTo>
                <a:lnTo>
                  <a:pt x="446151" y="1969260"/>
                </a:lnTo>
                <a:lnTo>
                  <a:pt x="515709" y="2016250"/>
                </a:lnTo>
                <a:lnTo>
                  <a:pt x="588940" y="2057884"/>
                </a:lnTo>
                <a:lnTo>
                  <a:pt x="665563" y="2093883"/>
                </a:lnTo>
                <a:lnTo>
                  <a:pt x="745298" y="2123965"/>
                </a:lnTo>
                <a:lnTo>
                  <a:pt x="827865" y="2147851"/>
                </a:lnTo>
                <a:lnTo>
                  <a:pt x="912982" y="2165259"/>
                </a:lnTo>
                <a:lnTo>
                  <a:pt x="1000370" y="2175910"/>
                </a:lnTo>
                <a:lnTo>
                  <a:pt x="1089748" y="2179523"/>
                </a:lnTo>
                <a:lnTo>
                  <a:pt x="1179125" y="2175910"/>
                </a:lnTo>
                <a:lnTo>
                  <a:pt x="1266512" y="2165259"/>
                </a:lnTo>
                <a:lnTo>
                  <a:pt x="1351629" y="2147851"/>
                </a:lnTo>
                <a:lnTo>
                  <a:pt x="1434195" y="2123965"/>
                </a:lnTo>
                <a:lnTo>
                  <a:pt x="1513930" y="2093883"/>
                </a:lnTo>
                <a:lnTo>
                  <a:pt x="1590554" y="2057884"/>
                </a:lnTo>
                <a:lnTo>
                  <a:pt x="1663786" y="2016250"/>
                </a:lnTo>
                <a:lnTo>
                  <a:pt x="1733345" y="1969260"/>
                </a:lnTo>
                <a:lnTo>
                  <a:pt x="1798951" y="1917196"/>
                </a:lnTo>
                <a:lnTo>
                  <a:pt x="1860324" y="1860337"/>
                </a:lnTo>
                <a:lnTo>
                  <a:pt x="1917183" y="1798964"/>
                </a:lnTo>
                <a:lnTo>
                  <a:pt x="1969248" y="1733358"/>
                </a:lnTo>
                <a:lnTo>
                  <a:pt x="2016237" y="1663798"/>
                </a:lnTo>
                <a:lnTo>
                  <a:pt x="2057872" y="1590567"/>
                </a:lnTo>
                <a:lnTo>
                  <a:pt x="2093870" y="1513943"/>
                </a:lnTo>
                <a:lnTo>
                  <a:pt x="2123953" y="1434208"/>
                </a:lnTo>
                <a:lnTo>
                  <a:pt x="2147838" y="1351642"/>
                </a:lnTo>
                <a:lnTo>
                  <a:pt x="2165247" y="1266525"/>
                </a:lnTo>
                <a:lnTo>
                  <a:pt x="2175897" y="1179138"/>
                </a:lnTo>
                <a:lnTo>
                  <a:pt x="2179510" y="1089761"/>
                </a:lnTo>
                <a:lnTo>
                  <a:pt x="2175897" y="1000384"/>
                </a:lnTo>
                <a:lnTo>
                  <a:pt x="2165247" y="912997"/>
                </a:lnTo>
                <a:lnTo>
                  <a:pt x="2147838" y="827881"/>
                </a:lnTo>
                <a:lnTo>
                  <a:pt x="2123953" y="745314"/>
                </a:lnTo>
                <a:lnTo>
                  <a:pt x="2093870" y="665579"/>
                </a:lnTo>
                <a:lnTo>
                  <a:pt x="2057872" y="588955"/>
                </a:lnTo>
                <a:lnTo>
                  <a:pt x="2016237" y="515724"/>
                </a:lnTo>
                <a:lnTo>
                  <a:pt x="1969248" y="446165"/>
                </a:lnTo>
                <a:lnTo>
                  <a:pt x="1917183" y="380558"/>
                </a:lnTo>
                <a:lnTo>
                  <a:pt x="1860324" y="319185"/>
                </a:lnTo>
                <a:lnTo>
                  <a:pt x="1798951" y="262326"/>
                </a:lnTo>
                <a:lnTo>
                  <a:pt x="1733345" y="210262"/>
                </a:lnTo>
                <a:lnTo>
                  <a:pt x="1663786" y="163272"/>
                </a:lnTo>
                <a:lnTo>
                  <a:pt x="1590554" y="121638"/>
                </a:lnTo>
                <a:lnTo>
                  <a:pt x="1513930" y="85639"/>
                </a:lnTo>
                <a:lnTo>
                  <a:pt x="1434195" y="55557"/>
                </a:lnTo>
                <a:lnTo>
                  <a:pt x="1351629" y="31671"/>
                </a:lnTo>
                <a:lnTo>
                  <a:pt x="1266512" y="14263"/>
                </a:lnTo>
                <a:lnTo>
                  <a:pt x="1179125" y="3612"/>
                </a:lnTo>
                <a:lnTo>
                  <a:pt x="1089748"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55"/>
          <p:cNvSpPr/>
          <p:nvPr/>
        </p:nvSpPr>
        <p:spPr>
          <a:xfrm>
            <a:off x="1432727" y="3383089"/>
            <a:ext cx="2179955" cy="2179955"/>
          </a:xfrm>
          <a:custGeom>
            <a:avLst/>
            <a:gdLst/>
            <a:ahLst/>
            <a:cxnLst/>
            <a:rect l="l" t="t" r="r" b="b"/>
            <a:pathLst>
              <a:path w="2179954" h="2179954" extrusionOk="0">
                <a:moveTo>
                  <a:pt x="1089761" y="0"/>
                </a:moveTo>
                <a:lnTo>
                  <a:pt x="1000384" y="3612"/>
                </a:lnTo>
                <a:lnTo>
                  <a:pt x="912997" y="14263"/>
                </a:lnTo>
                <a:lnTo>
                  <a:pt x="827881" y="31671"/>
                </a:lnTo>
                <a:lnTo>
                  <a:pt x="745314" y="55557"/>
                </a:lnTo>
                <a:lnTo>
                  <a:pt x="665579" y="85639"/>
                </a:lnTo>
                <a:lnTo>
                  <a:pt x="588955" y="121638"/>
                </a:lnTo>
                <a:lnTo>
                  <a:pt x="515724" y="163272"/>
                </a:lnTo>
                <a:lnTo>
                  <a:pt x="446165" y="210262"/>
                </a:lnTo>
                <a:lnTo>
                  <a:pt x="380558" y="262326"/>
                </a:lnTo>
                <a:lnTo>
                  <a:pt x="319185" y="319185"/>
                </a:lnTo>
                <a:lnTo>
                  <a:pt x="262326" y="380558"/>
                </a:lnTo>
                <a:lnTo>
                  <a:pt x="210262" y="446165"/>
                </a:lnTo>
                <a:lnTo>
                  <a:pt x="163272" y="515724"/>
                </a:lnTo>
                <a:lnTo>
                  <a:pt x="121638" y="588955"/>
                </a:lnTo>
                <a:lnTo>
                  <a:pt x="85639" y="665579"/>
                </a:lnTo>
                <a:lnTo>
                  <a:pt x="55557" y="745314"/>
                </a:lnTo>
                <a:lnTo>
                  <a:pt x="31671" y="827881"/>
                </a:lnTo>
                <a:lnTo>
                  <a:pt x="14263" y="912997"/>
                </a:lnTo>
                <a:lnTo>
                  <a:pt x="3612" y="1000384"/>
                </a:lnTo>
                <a:lnTo>
                  <a:pt x="0" y="1089761"/>
                </a:lnTo>
                <a:lnTo>
                  <a:pt x="3612" y="1179139"/>
                </a:lnTo>
                <a:lnTo>
                  <a:pt x="14263" y="1266527"/>
                </a:lnTo>
                <a:lnTo>
                  <a:pt x="31671" y="1351645"/>
                </a:lnTo>
                <a:lnTo>
                  <a:pt x="55557" y="1434211"/>
                </a:lnTo>
                <a:lnTo>
                  <a:pt x="85639" y="1513946"/>
                </a:lnTo>
                <a:lnTo>
                  <a:pt x="121638" y="1590570"/>
                </a:lnTo>
                <a:lnTo>
                  <a:pt x="163272" y="1663801"/>
                </a:lnTo>
                <a:lnTo>
                  <a:pt x="210262" y="1733359"/>
                </a:lnTo>
                <a:lnTo>
                  <a:pt x="262326" y="1798964"/>
                </a:lnTo>
                <a:lnTo>
                  <a:pt x="319185" y="1860335"/>
                </a:lnTo>
                <a:lnTo>
                  <a:pt x="380558" y="1917193"/>
                </a:lnTo>
                <a:lnTo>
                  <a:pt x="446165" y="1969256"/>
                </a:lnTo>
                <a:lnTo>
                  <a:pt x="515724" y="2016244"/>
                </a:lnTo>
                <a:lnTo>
                  <a:pt x="588955" y="2057877"/>
                </a:lnTo>
                <a:lnTo>
                  <a:pt x="665579" y="2093874"/>
                </a:lnTo>
                <a:lnTo>
                  <a:pt x="745314" y="2123955"/>
                </a:lnTo>
                <a:lnTo>
                  <a:pt x="827881" y="2147840"/>
                </a:lnTo>
                <a:lnTo>
                  <a:pt x="912997" y="2165247"/>
                </a:lnTo>
                <a:lnTo>
                  <a:pt x="1000384" y="2175898"/>
                </a:lnTo>
                <a:lnTo>
                  <a:pt x="1089761" y="2179510"/>
                </a:lnTo>
                <a:lnTo>
                  <a:pt x="1179138" y="2175898"/>
                </a:lnTo>
                <a:lnTo>
                  <a:pt x="1266525" y="2165247"/>
                </a:lnTo>
                <a:lnTo>
                  <a:pt x="1351642" y="2147840"/>
                </a:lnTo>
                <a:lnTo>
                  <a:pt x="1434208" y="2123955"/>
                </a:lnTo>
                <a:lnTo>
                  <a:pt x="1513943" y="2093874"/>
                </a:lnTo>
                <a:lnTo>
                  <a:pt x="1590567" y="2057877"/>
                </a:lnTo>
                <a:lnTo>
                  <a:pt x="1663798" y="2016244"/>
                </a:lnTo>
                <a:lnTo>
                  <a:pt x="1733358" y="1969256"/>
                </a:lnTo>
                <a:lnTo>
                  <a:pt x="1798964" y="1917193"/>
                </a:lnTo>
                <a:lnTo>
                  <a:pt x="1860337" y="1860335"/>
                </a:lnTo>
                <a:lnTo>
                  <a:pt x="1917196" y="1798964"/>
                </a:lnTo>
                <a:lnTo>
                  <a:pt x="1969260" y="1733359"/>
                </a:lnTo>
                <a:lnTo>
                  <a:pt x="2016250" y="1663801"/>
                </a:lnTo>
                <a:lnTo>
                  <a:pt x="2057884" y="1590570"/>
                </a:lnTo>
                <a:lnTo>
                  <a:pt x="2093883" y="1513946"/>
                </a:lnTo>
                <a:lnTo>
                  <a:pt x="2123965" y="1434211"/>
                </a:lnTo>
                <a:lnTo>
                  <a:pt x="2147851" y="1351645"/>
                </a:lnTo>
                <a:lnTo>
                  <a:pt x="2165259" y="1266527"/>
                </a:lnTo>
                <a:lnTo>
                  <a:pt x="2175910" y="1179139"/>
                </a:lnTo>
                <a:lnTo>
                  <a:pt x="2179523" y="1089761"/>
                </a:lnTo>
                <a:lnTo>
                  <a:pt x="2175910" y="1000384"/>
                </a:lnTo>
                <a:lnTo>
                  <a:pt x="2165259" y="912997"/>
                </a:lnTo>
                <a:lnTo>
                  <a:pt x="2147851" y="827881"/>
                </a:lnTo>
                <a:lnTo>
                  <a:pt x="2123965" y="745314"/>
                </a:lnTo>
                <a:lnTo>
                  <a:pt x="2093883" y="665579"/>
                </a:lnTo>
                <a:lnTo>
                  <a:pt x="2057884" y="588955"/>
                </a:lnTo>
                <a:lnTo>
                  <a:pt x="2016250" y="515724"/>
                </a:lnTo>
                <a:lnTo>
                  <a:pt x="1969260" y="446165"/>
                </a:lnTo>
                <a:lnTo>
                  <a:pt x="1917196" y="380558"/>
                </a:lnTo>
                <a:lnTo>
                  <a:pt x="1860337" y="319185"/>
                </a:lnTo>
                <a:lnTo>
                  <a:pt x="1798964" y="262326"/>
                </a:lnTo>
                <a:lnTo>
                  <a:pt x="1733358" y="210262"/>
                </a:lnTo>
                <a:lnTo>
                  <a:pt x="1663798" y="163272"/>
                </a:lnTo>
                <a:lnTo>
                  <a:pt x="1590567" y="121638"/>
                </a:lnTo>
                <a:lnTo>
                  <a:pt x="1513943" y="85639"/>
                </a:lnTo>
                <a:lnTo>
                  <a:pt x="1434208" y="55557"/>
                </a:lnTo>
                <a:lnTo>
                  <a:pt x="1351642" y="31671"/>
                </a:lnTo>
                <a:lnTo>
                  <a:pt x="1266525" y="14263"/>
                </a:lnTo>
                <a:lnTo>
                  <a:pt x="1179138" y="3612"/>
                </a:lnTo>
                <a:lnTo>
                  <a:pt x="1089761" y="0"/>
                </a:lnTo>
                <a:close/>
              </a:path>
            </a:pathLst>
          </a:custGeom>
          <a:solidFill>
            <a:srgbClr val="E9D05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55"/>
          <p:cNvSpPr/>
          <p:nvPr/>
        </p:nvSpPr>
        <p:spPr>
          <a:xfrm>
            <a:off x="368300" y="2219554"/>
            <a:ext cx="2179955" cy="2179955"/>
          </a:xfrm>
          <a:custGeom>
            <a:avLst/>
            <a:gdLst/>
            <a:ahLst/>
            <a:cxnLst/>
            <a:rect l="l" t="t" r="r" b="b"/>
            <a:pathLst>
              <a:path w="2179955" h="2179954" extrusionOk="0">
                <a:moveTo>
                  <a:pt x="1089748" y="0"/>
                </a:moveTo>
                <a:lnTo>
                  <a:pt x="1000370" y="3612"/>
                </a:lnTo>
                <a:lnTo>
                  <a:pt x="912982" y="14263"/>
                </a:lnTo>
                <a:lnTo>
                  <a:pt x="827865" y="31671"/>
                </a:lnTo>
                <a:lnTo>
                  <a:pt x="745298" y="55557"/>
                </a:lnTo>
                <a:lnTo>
                  <a:pt x="665563" y="85639"/>
                </a:lnTo>
                <a:lnTo>
                  <a:pt x="588940" y="121638"/>
                </a:lnTo>
                <a:lnTo>
                  <a:pt x="515709" y="163272"/>
                </a:lnTo>
                <a:lnTo>
                  <a:pt x="446151" y="210262"/>
                </a:lnTo>
                <a:lnTo>
                  <a:pt x="380546" y="262326"/>
                </a:lnTo>
                <a:lnTo>
                  <a:pt x="319174" y="319185"/>
                </a:lnTo>
                <a:lnTo>
                  <a:pt x="262317" y="380558"/>
                </a:lnTo>
                <a:lnTo>
                  <a:pt x="210254" y="446165"/>
                </a:lnTo>
                <a:lnTo>
                  <a:pt x="163266" y="515724"/>
                </a:lnTo>
                <a:lnTo>
                  <a:pt x="121633" y="588955"/>
                </a:lnTo>
                <a:lnTo>
                  <a:pt x="85635" y="665579"/>
                </a:lnTo>
                <a:lnTo>
                  <a:pt x="55554" y="745314"/>
                </a:lnTo>
                <a:lnTo>
                  <a:pt x="31670" y="827881"/>
                </a:lnTo>
                <a:lnTo>
                  <a:pt x="14262" y="912997"/>
                </a:lnTo>
                <a:lnTo>
                  <a:pt x="3612" y="1000384"/>
                </a:lnTo>
                <a:lnTo>
                  <a:pt x="0" y="1089761"/>
                </a:lnTo>
                <a:lnTo>
                  <a:pt x="3612" y="1179138"/>
                </a:lnTo>
                <a:lnTo>
                  <a:pt x="14262" y="1266525"/>
                </a:lnTo>
                <a:lnTo>
                  <a:pt x="31670" y="1351642"/>
                </a:lnTo>
                <a:lnTo>
                  <a:pt x="55554" y="1434208"/>
                </a:lnTo>
                <a:lnTo>
                  <a:pt x="85635" y="1513943"/>
                </a:lnTo>
                <a:lnTo>
                  <a:pt x="121633" y="1590567"/>
                </a:lnTo>
                <a:lnTo>
                  <a:pt x="163266" y="1663798"/>
                </a:lnTo>
                <a:lnTo>
                  <a:pt x="210254" y="1733358"/>
                </a:lnTo>
                <a:lnTo>
                  <a:pt x="262317" y="1798964"/>
                </a:lnTo>
                <a:lnTo>
                  <a:pt x="319174" y="1860337"/>
                </a:lnTo>
                <a:lnTo>
                  <a:pt x="380546" y="1917196"/>
                </a:lnTo>
                <a:lnTo>
                  <a:pt x="446151" y="1969260"/>
                </a:lnTo>
                <a:lnTo>
                  <a:pt x="515709" y="2016250"/>
                </a:lnTo>
                <a:lnTo>
                  <a:pt x="588940" y="2057884"/>
                </a:lnTo>
                <a:lnTo>
                  <a:pt x="665563" y="2093883"/>
                </a:lnTo>
                <a:lnTo>
                  <a:pt x="745298" y="2123965"/>
                </a:lnTo>
                <a:lnTo>
                  <a:pt x="827865" y="2147851"/>
                </a:lnTo>
                <a:lnTo>
                  <a:pt x="912982" y="2165259"/>
                </a:lnTo>
                <a:lnTo>
                  <a:pt x="1000370" y="2175910"/>
                </a:lnTo>
                <a:lnTo>
                  <a:pt x="1089748" y="2179523"/>
                </a:lnTo>
                <a:lnTo>
                  <a:pt x="1179125" y="2175910"/>
                </a:lnTo>
                <a:lnTo>
                  <a:pt x="1266512" y="2165259"/>
                </a:lnTo>
                <a:lnTo>
                  <a:pt x="1351629" y="2147851"/>
                </a:lnTo>
                <a:lnTo>
                  <a:pt x="1434195" y="2123965"/>
                </a:lnTo>
                <a:lnTo>
                  <a:pt x="1513930" y="2093883"/>
                </a:lnTo>
                <a:lnTo>
                  <a:pt x="1590554" y="2057884"/>
                </a:lnTo>
                <a:lnTo>
                  <a:pt x="1663786" y="2016250"/>
                </a:lnTo>
                <a:lnTo>
                  <a:pt x="1733345" y="1969260"/>
                </a:lnTo>
                <a:lnTo>
                  <a:pt x="1798951" y="1917196"/>
                </a:lnTo>
                <a:lnTo>
                  <a:pt x="1860324" y="1860337"/>
                </a:lnTo>
                <a:lnTo>
                  <a:pt x="1917183" y="1798964"/>
                </a:lnTo>
                <a:lnTo>
                  <a:pt x="1969248" y="1733358"/>
                </a:lnTo>
                <a:lnTo>
                  <a:pt x="2016237" y="1663798"/>
                </a:lnTo>
                <a:lnTo>
                  <a:pt x="2057872" y="1590567"/>
                </a:lnTo>
                <a:lnTo>
                  <a:pt x="2093870" y="1513943"/>
                </a:lnTo>
                <a:lnTo>
                  <a:pt x="2123953" y="1434208"/>
                </a:lnTo>
                <a:lnTo>
                  <a:pt x="2147838" y="1351642"/>
                </a:lnTo>
                <a:lnTo>
                  <a:pt x="2165247" y="1266525"/>
                </a:lnTo>
                <a:lnTo>
                  <a:pt x="2175897" y="1179138"/>
                </a:lnTo>
                <a:lnTo>
                  <a:pt x="2179510" y="1089761"/>
                </a:lnTo>
                <a:lnTo>
                  <a:pt x="2175897" y="1000384"/>
                </a:lnTo>
                <a:lnTo>
                  <a:pt x="2165247" y="912997"/>
                </a:lnTo>
                <a:lnTo>
                  <a:pt x="2147838" y="827881"/>
                </a:lnTo>
                <a:lnTo>
                  <a:pt x="2123953" y="745314"/>
                </a:lnTo>
                <a:lnTo>
                  <a:pt x="2093870" y="665579"/>
                </a:lnTo>
                <a:lnTo>
                  <a:pt x="2057872" y="588955"/>
                </a:lnTo>
                <a:lnTo>
                  <a:pt x="2016237" y="515724"/>
                </a:lnTo>
                <a:lnTo>
                  <a:pt x="1969248" y="446165"/>
                </a:lnTo>
                <a:lnTo>
                  <a:pt x="1917183" y="380558"/>
                </a:lnTo>
                <a:lnTo>
                  <a:pt x="1860324" y="319185"/>
                </a:lnTo>
                <a:lnTo>
                  <a:pt x="1798951" y="262326"/>
                </a:lnTo>
                <a:lnTo>
                  <a:pt x="1733345" y="210262"/>
                </a:lnTo>
                <a:lnTo>
                  <a:pt x="1663786" y="163272"/>
                </a:lnTo>
                <a:lnTo>
                  <a:pt x="1590554" y="121638"/>
                </a:lnTo>
                <a:lnTo>
                  <a:pt x="1513930" y="85639"/>
                </a:lnTo>
                <a:lnTo>
                  <a:pt x="1434195" y="55557"/>
                </a:lnTo>
                <a:lnTo>
                  <a:pt x="1351629" y="31671"/>
                </a:lnTo>
                <a:lnTo>
                  <a:pt x="1266512" y="14263"/>
                </a:lnTo>
                <a:lnTo>
                  <a:pt x="1179125" y="3612"/>
                </a:lnTo>
                <a:lnTo>
                  <a:pt x="1089748" y="0"/>
                </a:lnTo>
                <a:close/>
              </a:path>
            </a:pathLst>
          </a:custGeom>
          <a:solidFill>
            <a:srgbClr val="007DA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0" name="Google Shape;740;p55"/>
          <p:cNvSpPr txBox="1"/>
          <p:nvPr/>
        </p:nvSpPr>
        <p:spPr>
          <a:xfrm>
            <a:off x="1636179" y="1593013"/>
            <a:ext cx="1790700" cy="506095"/>
          </a:xfrm>
          <a:prstGeom prst="rect">
            <a:avLst/>
          </a:prstGeom>
          <a:noFill/>
          <a:ln>
            <a:noFill/>
          </a:ln>
        </p:spPr>
        <p:txBody>
          <a:bodyPr spcFirstLastPara="1" wrap="square" lIns="0" tIns="0" rIns="0" bIns="0" anchor="t" anchorCtr="0">
            <a:noAutofit/>
          </a:bodyPr>
          <a:lstStyle/>
          <a:p>
            <a:pPr marL="12700" marR="5080" lvl="0" indent="565785" algn="l" rtl="0">
              <a:lnSpc>
                <a:spcPct val="99421"/>
              </a:lnSpc>
              <a:spcBef>
                <a:spcPts val="0"/>
              </a:spcBef>
              <a:spcAft>
                <a:spcPts val="0"/>
              </a:spcAft>
              <a:buNone/>
            </a:pPr>
            <a:r>
              <a:rPr lang="en-US" sz="1900">
                <a:solidFill>
                  <a:srgbClr val="FFFFFF"/>
                </a:solidFill>
                <a:latin typeface="Arial"/>
                <a:ea typeface="Arial"/>
                <a:cs typeface="Arial"/>
                <a:sym typeface="Arial"/>
              </a:rPr>
              <a:t>Gross Tuition Revenue</a:t>
            </a:r>
            <a:endParaRPr sz="1900">
              <a:solidFill>
                <a:schemeClr val="dk1"/>
              </a:solidFill>
              <a:latin typeface="Arial"/>
              <a:ea typeface="Arial"/>
              <a:cs typeface="Arial"/>
              <a:sym typeface="Arial"/>
            </a:endParaRPr>
          </a:p>
        </p:txBody>
      </p:sp>
      <p:sp>
        <p:nvSpPr>
          <p:cNvPr id="741" name="Google Shape;741;p55"/>
          <p:cNvSpPr txBox="1"/>
          <p:nvPr/>
        </p:nvSpPr>
        <p:spPr>
          <a:xfrm>
            <a:off x="1627168" y="4445857"/>
            <a:ext cx="1790700" cy="672465"/>
          </a:xfrm>
          <a:prstGeom prst="rect">
            <a:avLst/>
          </a:prstGeom>
          <a:noFill/>
          <a:ln>
            <a:noFill/>
          </a:ln>
        </p:spPr>
        <p:txBody>
          <a:bodyPr spcFirstLastPara="1" wrap="square" lIns="0" tIns="0" rIns="0" bIns="0" anchor="t" anchorCtr="0">
            <a:noAutofit/>
          </a:bodyPr>
          <a:lstStyle/>
          <a:p>
            <a:pPr marL="12700" marR="5080" lvl="0" indent="683895" algn="l" rtl="0">
              <a:lnSpc>
                <a:spcPct val="99421"/>
              </a:lnSpc>
              <a:spcBef>
                <a:spcPts val="0"/>
              </a:spcBef>
              <a:spcAft>
                <a:spcPts val="0"/>
              </a:spcAft>
              <a:buNone/>
            </a:pPr>
            <a:r>
              <a:rPr lang="en-US" sz="1900">
                <a:solidFill>
                  <a:srgbClr val="FFFFFF"/>
                </a:solidFill>
                <a:latin typeface="Arial"/>
                <a:ea typeface="Arial"/>
                <a:cs typeface="Arial"/>
                <a:sym typeface="Arial"/>
              </a:rPr>
              <a:t>Net Tuition Revenue</a:t>
            </a:r>
            <a:endParaRPr sz="1900">
              <a:solidFill>
                <a:schemeClr val="dk1"/>
              </a:solidFill>
              <a:latin typeface="Arial"/>
              <a:ea typeface="Arial"/>
              <a:cs typeface="Arial"/>
              <a:sym typeface="Arial"/>
            </a:endParaRPr>
          </a:p>
          <a:p>
            <a:pPr marL="381000" marR="0" lvl="0" indent="0" algn="l" rtl="0">
              <a:lnSpc>
                <a:spcPct val="100000"/>
              </a:lnSpc>
              <a:spcBef>
                <a:spcPts val="0"/>
              </a:spcBef>
              <a:spcAft>
                <a:spcPts val="0"/>
              </a:spcAft>
              <a:buNone/>
            </a:pPr>
            <a:r>
              <a:rPr lang="en-US" sz="1300">
                <a:solidFill>
                  <a:srgbClr val="FFFFFF"/>
                </a:solidFill>
                <a:latin typeface="Arial"/>
                <a:ea typeface="Arial"/>
                <a:cs typeface="Arial"/>
                <a:sym typeface="Arial"/>
              </a:rPr>
              <a:t>(Discounting)</a:t>
            </a:r>
            <a:endParaRPr sz="1300">
              <a:solidFill>
                <a:schemeClr val="dk1"/>
              </a:solidFill>
              <a:latin typeface="Arial"/>
              <a:ea typeface="Arial"/>
              <a:cs typeface="Arial"/>
              <a:sym typeface="Arial"/>
            </a:endParaRPr>
          </a:p>
        </p:txBody>
      </p:sp>
      <p:sp>
        <p:nvSpPr>
          <p:cNvPr id="742" name="Google Shape;742;p55"/>
          <p:cNvSpPr txBox="1"/>
          <p:nvPr/>
        </p:nvSpPr>
        <p:spPr>
          <a:xfrm>
            <a:off x="3200956" y="2762370"/>
            <a:ext cx="1302364" cy="941925"/>
          </a:xfrm>
          <a:prstGeom prst="rect">
            <a:avLst/>
          </a:prstGeom>
          <a:noFill/>
          <a:ln>
            <a:noFill/>
          </a:ln>
        </p:spPr>
        <p:txBody>
          <a:bodyPr spcFirstLastPara="1" wrap="square" lIns="0" tIns="0" rIns="0" bIns="0" anchor="t" anchorCtr="0">
            <a:noAutofit/>
          </a:bodyPr>
          <a:lstStyle/>
          <a:p>
            <a:pPr marL="0" marR="0" lvl="0" indent="0" algn="ctr" rtl="0">
              <a:lnSpc>
                <a:spcPct val="119736"/>
              </a:lnSpc>
              <a:spcBef>
                <a:spcPts val="0"/>
              </a:spcBef>
              <a:spcAft>
                <a:spcPts val="0"/>
              </a:spcAft>
              <a:buNone/>
            </a:pPr>
            <a:r>
              <a:rPr lang="en-US" sz="1900">
                <a:solidFill>
                  <a:srgbClr val="FFFFFF"/>
                </a:solidFill>
                <a:latin typeface="Arial"/>
                <a:ea typeface="Arial"/>
                <a:cs typeface="Arial"/>
                <a:sym typeface="Arial"/>
              </a:rPr>
              <a:t>Impact</a:t>
            </a:r>
            <a:endParaRPr sz="1900">
              <a:solidFill>
                <a:schemeClr val="dk1"/>
              </a:solidFill>
              <a:latin typeface="Arial"/>
              <a:ea typeface="Arial"/>
              <a:cs typeface="Arial"/>
              <a:sym typeface="Arial"/>
            </a:endParaRPr>
          </a:p>
          <a:p>
            <a:pPr marL="0" marR="0" lvl="0" indent="0" algn="ctr" rtl="0">
              <a:lnSpc>
                <a:spcPct val="119473"/>
              </a:lnSpc>
              <a:spcBef>
                <a:spcPts val="0"/>
              </a:spcBef>
              <a:spcAft>
                <a:spcPts val="0"/>
              </a:spcAft>
              <a:buNone/>
            </a:pPr>
            <a:r>
              <a:rPr lang="en-US" sz="950">
                <a:solidFill>
                  <a:srgbClr val="FFFFFF"/>
                </a:solidFill>
                <a:latin typeface="Arial"/>
                <a:ea typeface="Arial"/>
                <a:cs typeface="Arial"/>
                <a:sym typeface="Arial"/>
              </a:rPr>
              <a:t>$$$</a:t>
            </a:r>
            <a:endParaRPr sz="950">
              <a:solidFill>
                <a:schemeClr val="dk1"/>
              </a:solidFill>
              <a:latin typeface="Arial"/>
              <a:ea typeface="Arial"/>
              <a:cs typeface="Arial"/>
              <a:sym typeface="Arial"/>
            </a:endParaRPr>
          </a:p>
          <a:p>
            <a:pPr marL="66675" marR="59055" lvl="0" indent="0" algn="ctr" rtl="0">
              <a:lnSpc>
                <a:spcPct val="116199"/>
              </a:lnSpc>
              <a:spcBef>
                <a:spcPts val="0"/>
              </a:spcBef>
              <a:spcAft>
                <a:spcPts val="0"/>
              </a:spcAft>
              <a:buNone/>
            </a:pPr>
            <a:r>
              <a:rPr lang="en-US" sz="950">
                <a:solidFill>
                  <a:srgbClr val="FFFFFF"/>
                </a:solidFill>
                <a:latin typeface="Arial"/>
                <a:ea typeface="Arial"/>
                <a:cs typeface="Arial"/>
                <a:sym typeface="Arial"/>
              </a:rPr>
              <a:t>Distinction GPA/Scores</a:t>
            </a:r>
            <a:endParaRPr sz="950">
              <a:solidFill>
                <a:schemeClr val="dk1"/>
              </a:solidFill>
              <a:latin typeface="Arial"/>
              <a:ea typeface="Arial"/>
              <a:cs typeface="Arial"/>
              <a:sym typeface="Arial"/>
            </a:endParaRPr>
          </a:p>
          <a:p>
            <a:pPr marL="87630" marR="77470" lvl="0" indent="-2540" algn="ctr" rtl="0">
              <a:lnSpc>
                <a:spcPct val="109473"/>
              </a:lnSpc>
              <a:spcBef>
                <a:spcPts val="300"/>
              </a:spcBef>
              <a:spcAft>
                <a:spcPts val="0"/>
              </a:spcAft>
              <a:buNone/>
            </a:pPr>
            <a:r>
              <a:rPr lang="en-US" sz="950">
                <a:solidFill>
                  <a:srgbClr val="FFFFFF"/>
                </a:solidFill>
                <a:latin typeface="Arial"/>
                <a:ea typeface="Arial"/>
                <a:cs typeface="Arial"/>
                <a:sym typeface="Arial"/>
              </a:rPr>
              <a:t>Athletes, Artists, etc.</a:t>
            </a:r>
            <a:endParaRPr sz="950">
              <a:solidFill>
                <a:schemeClr val="dk1"/>
              </a:solidFill>
              <a:latin typeface="Arial"/>
              <a:ea typeface="Arial"/>
              <a:cs typeface="Arial"/>
              <a:sym typeface="Arial"/>
            </a:endParaRPr>
          </a:p>
        </p:txBody>
      </p:sp>
      <p:sp>
        <p:nvSpPr>
          <p:cNvPr id="743" name="Google Shape;743;p55"/>
          <p:cNvSpPr txBox="1"/>
          <p:nvPr/>
        </p:nvSpPr>
        <p:spPr>
          <a:xfrm>
            <a:off x="373847" y="2823518"/>
            <a:ext cx="1560870" cy="944810"/>
          </a:xfrm>
          <a:prstGeom prst="rect">
            <a:avLst/>
          </a:prstGeom>
          <a:noFill/>
          <a:ln>
            <a:noFill/>
          </a:ln>
        </p:spPr>
        <p:txBody>
          <a:bodyPr spcFirstLastPara="1" wrap="square" lIns="0" tIns="0" rIns="0" bIns="0" anchor="t" anchorCtr="0">
            <a:noAutofit/>
          </a:bodyPr>
          <a:lstStyle/>
          <a:p>
            <a:pPr marL="0" marR="0" lvl="0" indent="0" algn="ctr" rtl="0">
              <a:lnSpc>
                <a:spcPct val="119736"/>
              </a:lnSpc>
              <a:spcBef>
                <a:spcPts val="0"/>
              </a:spcBef>
              <a:spcAft>
                <a:spcPts val="0"/>
              </a:spcAft>
              <a:buNone/>
            </a:pPr>
            <a:r>
              <a:rPr lang="en-US" sz="1900">
                <a:solidFill>
                  <a:srgbClr val="FFFFFF"/>
                </a:solidFill>
                <a:latin typeface="Arial"/>
                <a:ea typeface="Arial"/>
                <a:cs typeface="Arial"/>
                <a:sym typeface="Arial"/>
              </a:rPr>
              <a:t>Attributes</a:t>
            </a:r>
            <a:endParaRPr sz="1900">
              <a:solidFill>
                <a:schemeClr val="dk1"/>
              </a:solidFill>
              <a:latin typeface="Arial"/>
              <a:ea typeface="Arial"/>
              <a:cs typeface="Arial"/>
              <a:sym typeface="Arial"/>
            </a:endParaRPr>
          </a:p>
          <a:p>
            <a:pPr marL="0" marR="0" lvl="0" indent="0" algn="ctr" rtl="0">
              <a:lnSpc>
                <a:spcPct val="119473"/>
              </a:lnSpc>
              <a:spcBef>
                <a:spcPts val="0"/>
              </a:spcBef>
              <a:spcAft>
                <a:spcPts val="0"/>
              </a:spcAft>
              <a:buNone/>
            </a:pPr>
            <a:r>
              <a:rPr lang="en-US" sz="950">
                <a:solidFill>
                  <a:srgbClr val="FFFFFF"/>
                </a:solidFill>
                <a:latin typeface="Arial"/>
                <a:ea typeface="Arial"/>
                <a:cs typeface="Arial"/>
                <a:sym typeface="Arial"/>
              </a:rPr>
              <a:t>Grade Levels</a:t>
            </a:r>
            <a:endParaRPr sz="950">
              <a:solidFill>
                <a:schemeClr val="dk1"/>
              </a:solidFill>
              <a:latin typeface="Arial"/>
              <a:ea typeface="Arial"/>
              <a:cs typeface="Arial"/>
              <a:sym typeface="Arial"/>
            </a:endParaRPr>
          </a:p>
          <a:p>
            <a:pPr marL="113664" marR="106045" lvl="0" indent="634" algn="ctr" rtl="0">
              <a:lnSpc>
                <a:spcPct val="116199"/>
              </a:lnSpc>
              <a:spcBef>
                <a:spcPts val="0"/>
              </a:spcBef>
              <a:spcAft>
                <a:spcPts val="0"/>
              </a:spcAft>
              <a:buNone/>
            </a:pPr>
            <a:r>
              <a:rPr lang="en-US" sz="950">
                <a:solidFill>
                  <a:srgbClr val="FFFFFF"/>
                </a:solidFill>
                <a:latin typeface="Arial"/>
                <a:ea typeface="Arial"/>
                <a:cs typeface="Arial"/>
                <a:sym typeface="Arial"/>
              </a:rPr>
              <a:t>Gender Diversity Feeder Schools Siblings, New Faculty Kids</a:t>
            </a:r>
            <a:endParaRPr sz="950">
              <a:solidFill>
                <a:schemeClr val="dk1"/>
              </a:solidFill>
              <a:latin typeface="Arial"/>
              <a:ea typeface="Arial"/>
              <a:cs typeface="Arial"/>
              <a:sym typeface="Arial"/>
            </a:endParaRPr>
          </a:p>
        </p:txBody>
      </p:sp>
      <p:sp>
        <p:nvSpPr>
          <p:cNvPr id="744" name="Google Shape;744;p55"/>
          <p:cNvSpPr/>
          <p:nvPr/>
        </p:nvSpPr>
        <p:spPr>
          <a:xfrm>
            <a:off x="1828625" y="2659174"/>
            <a:ext cx="1447800" cy="1447800"/>
          </a:xfrm>
          <a:custGeom>
            <a:avLst/>
            <a:gdLst/>
            <a:ahLst/>
            <a:cxnLst/>
            <a:rect l="l" t="t" r="r" b="b"/>
            <a:pathLst>
              <a:path w="1447800" h="1447800" extrusionOk="0">
                <a:moveTo>
                  <a:pt x="723900" y="0"/>
                </a:moveTo>
                <a:lnTo>
                  <a:pt x="0" y="723912"/>
                </a:lnTo>
                <a:lnTo>
                  <a:pt x="723900" y="1447812"/>
                </a:lnTo>
                <a:lnTo>
                  <a:pt x="1447812" y="723900"/>
                </a:lnTo>
                <a:lnTo>
                  <a:pt x="723900"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5" name="Google Shape;745;p55"/>
          <p:cNvSpPr txBox="1"/>
          <p:nvPr/>
        </p:nvSpPr>
        <p:spPr>
          <a:xfrm>
            <a:off x="1885139" y="3317899"/>
            <a:ext cx="568960" cy="14605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50">
                <a:solidFill>
                  <a:srgbClr val="231F20"/>
                </a:solidFill>
                <a:latin typeface="Noto Sans Symbols"/>
                <a:ea typeface="Noto Sans Symbols"/>
                <a:cs typeface="Noto Sans Symbols"/>
                <a:sym typeface="Noto Sans Symbols"/>
              </a:rPr>
              <a:t>←</a:t>
            </a:r>
            <a:r>
              <a:rPr lang="en-US" sz="950">
                <a:solidFill>
                  <a:srgbClr val="231F20"/>
                </a:solidFill>
                <a:latin typeface="Arial"/>
                <a:ea typeface="Arial"/>
                <a:cs typeface="Arial"/>
                <a:sym typeface="Arial"/>
              </a:rPr>
              <a:t>Mission</a:t>
            </a:r>
            <a:endParaRPr sz="950">
              <a:solidFill>
                <a:schemeClr val="dk1"/>
              </a:solidFill>
              <a:latin typeface="Arial"/>
              <a:ea typeface="Arial"/>
              <a:cs typeface="Arial"/>
              <a:sym typeface="Arial"/>
            </a:endParaRPr>
          </a:p>
        </p:txBody>
      </p:sp>
      <p:sp>
        <p:nvSpPr>
          <p:cNvPr id="746" name="Google Shape;746;p55"/>
          <p:cNvSpPr txBox="1"/>
          <p:nvPr/>
        </p:nvSpPr>
        <p:spPr>
          <a:xfrm>
            <a:off x="2655982" y="3317899"/>
            <a:ext cx="564515" cy="14605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50">
                <a:solidFill>
                  <a:srgbClr val="231F20"/>
                </a:solidFill>
                <a:latin typeface="Arial"/>
                <a:ea typeface="Arial"/>
                <a:cs typeface="Arial"/>
                <a:sym typeface="Arial"/>
              </a:rPr>
              <a:t>Mission</a:t>
            </a:r>
            <a:r>
              <a:rPr lang="en-US" sz="950">
                <a:solidFill>
                  <a:srgbClr val="231F20"/>
                </a:solidFill>
                <a:latin typeface="Noto Sans Symbols"/>
                <a:ea typeface="Noto Sans Symbols"/>
                <a:cs typeface="Noto Sans Symbols"/>
                <a:sym typeface="Noto Sans Symbols"/>
              </a:rPr>
              <a:t>→</a:t>
            </a:r>
            <a:endParaRPr sz="950">
              <a:solidFill>
                <a:schemeClr val="dk1"/>
              </a:solidFill>
              <a:latin typeface="Noto Sans Symbols"/>
              <a:ea typeface="Noto Sans Symbols"/>
              <a:cs typeface="Noto Sans Symbols"/>
              <a:sym typeface="Noto Sans Symbols"/>
            </a:endParaRPr>
          </a:p>
        </p:txBody>
      </p:sp>
      <p:sp>
        <p:nvSpPr>
          <p:cNvPr id="747" name="Google Shape;747;p55"/>
          <p:cNvSpPr txBox="1"/>
          <p:nvPr/>
        </p:nvSpPr>
        <p:spPr>
          <a:xfrm>
            <a:off x="2348977" y="2747786"/>
            <a:ext cx="415925" cy="273050"/>
          </a:xfrm>
          <a:prstGeom prst="rect">
            <a:avLst/>
          </a:prstGeom>
          <a:noFill/>
          <a:ln>
            <a:noFill/>
          </a:ln>
        </p:spPr>
        <p:txBody>
          <a:bodyPr spcFirstLastPara="1" wrap="square" lIns="0" tIns="0" rIns="0" bIns="0" anchor="t" anchorCtr="0">
            <a:noAutofit/>
          </a:bodyPr>
          <a:lstStyle/>
          <a:p>
            <a:pPr marL="0" marR="0" lvl="0" indent="0" algn="ctr" rtl="0">
              <a:lnSpc>
                <a:spcPct val="112631"/>
              </a:lnSpc>
              <a:spcBef>
                <a:spcPts val="0"/>
              </a:spcBef>
              <a:spcAft>
                <a:spcPts val="0"/>
              </a:spcAft>
              <a:buNone/>
            </a:pPr>
            <a:r>
              <a:rPr lang="en-US" sz="950">
                <a:solidFill>
                  <a:srgbClr val="231F20"/>
                </a:solidFill>
                <a:latin typeface="Noto Sans Symbols"/>
                <a:ea typeface="Noto Sans Symbols"/>
                <a:cs typeface="Noto Sans Symbols"/>
                <a:sym typeface="Noto Sans Symbols"/>
              </a:rPr>
              <a:t>↑</a:t>
            </a:r>
            <a:endParaRPr sz="950">
              <a:solidFill>
                <a:schemeClr val="dk1"/>
              </a:solidFill>
              <a:latin typeface="Noto Sans Symbols"/>
              <a:ea typeface="Noto Sans Symbols"/>
              <a:cs typeface="Noto Sans Symbols"/>
              <a:sym typeface="Noto Sans Symbols"/>
            </a:endParaRPr>
          </a:p>
          <a:p>
            <a:pPr marL="0" marR="0" lvl="0" indent="0" algn="ctr" rtl="0">
              <a:lnSpc>
                <a:spcPct val="112631"/>
              </a:lnSpc>
              <a:spcBef>
                <a:spcPts val="0"/>
              </a:spcBef>
              <a:spcAft>
                <a:spcPts val="0"/>
              </a:spcAft>
              <a:buNone/>
            </a:pPr>
            <a:r>
              <a:rPr lang="en-US" sz="950">
                <a:solidFill>
                  <a:srgbClr val="231F20"/>
                </a:solidFill>
                <a:latin typeface="Arial"/>
                <a:ea typeface="Arial"/>
                <a:cs typeface="Arial"/>
                <a:sym typeface="Arial"/>
              </a:rPr>
              <a:t>Margin</a:t>
            </a:r>
            <a:endParaRPr sz="950">
              <a:solidFill>
                <a:schemeClr val="dk1"/>
              </a:solidFill>
              <a:latin typeface="Arial"/>
              <a:ea typeface="Arial"/>
              <a:cs typeface="Arial"/>
              <a:sym typeface="Arial"/>
            </a:endParaRPr>
          </a:p>
        </p:txBody>
      </p:sp>
      <p:sp>
        <p:nvSpPr>
          <p:cNvPr id="748" name="Google Shape;748;p55"/>
          <p:cNvSpPr txBox="1"/>
          <p:nvPr/>
        </p:nvSpPr>
        <p:spPr>
          <a:xfrm>
            <a:off x="2348977" y="3733646"/>
            <a:ext cx="415925" cy="285750"/>
          </a:xfrm>
          <a:prstGeom prst="rect">
            <a:avLst/>
          </a:prstGeom>
          <a:noFill/>
          <a:ln>
            <a:noFill/>
          </a:ln>
        </p:spPr>
        <p:txBody>
          <a:bodyPr spcFirstLastPara="1" wrap="square" lIns="0" tIns="0" rIns="0" bIns="0" anchor="t" anchorCtr="0">
            <a:noAutofit/>
          </a:bodyPr>
          <a:lstStyle/>
          <a:p>
            <a:pPr marL="0" marR="0" lvl="0" indent="0" algn="ctr" rtl="0">
              <a:lnSpc>
                <a:spcPct val="117894"/>
              </a:lnSpc>
              <a:spcBef>
                <a:spcPts val="0"/>
              </a:spcBef>
              <a:spcAft>
                <a:spcPts val="0"/>
              </a:spcAft>
              <a:buNone/>
            </a:pPr>
            <a:r>
              <a:rPr lang="en-US" sz="950">
                <a:solidFill>
                  <a:srgbClr val="231F20"/>
                </a:solidFill>
                <a:latin typeface="Arial"/>
                <a:ea typeface="Arial"/>
                <a:cs typeface="Arial"/>
                <a:sym typeface="Arial"/>
              </a:rPr>
              <a:t>Margin</a:t>
            </a:r>
            <a:endParaRPr sz="950">
              <a:solidFill>
                <a:schemeClr val="dk1"/>
              </a:solidFill>
              <a:latin typeface="Arial"/>
              <a:ea typeface="Arial"/>
              <a:cs typeface="Arial"/>
              <a:sym typeface="Arial"/>
            </a:endParaRPr>
          </a:p>
          <a:p>
            <a:pPr marL="0" marR="0" lvl="0" indent="0" algn="ctr" rtl="0">
              <a:lnSpc>
                <a:spcPct val="117894"/>
              </a:lnSpc>
              <a:spcBef>
                <a:spcPts val="0"/>
              </a:spcBef>
              <a:spcAft>
                <a:spcPts val="0"/>
              </a:spcAft>
              <a:buNone/>
            </a:pPr>
            <a:r>
              <a:rPr lang="en-US" sz="950">
                <a:solidFill>
                  <a:srgbClr val="231F20"/>
                </a:solidFill>
                <a:latin typeface="Noto Sans Symbols"/>
                <a:ea typeface="Noto Sans Symbols"/>
                <a:cs typeface="Noto Sans Symbols"/>
                <a:sym typeface="Noto Sans Symbols"/>
              </a:rPr>
              <a:t>↓</a:t>
            </a:r>
            <a:endParaRPr sz="950">
              <a:solidFill>
                <a:schemeClr val="dk1"/>
              </a:solidFill>
              <a:latin typeface="Noto Sans Symbols"/>
              <a:ea typeface="Noto Sans Symbols"/>
              <a:cs typeface="Noto Sans Symbols"/>
              <a:sym typeface="Noto Sans Symbols"/>
            </a:endParaRPr>
          </a:p>
        </p:txBody>
      </p:sp>
      <p:sp>
        <p:nvSpPr>
          <p:cNvPr id="749" name="Google Shape;749;p55"/>
          <p:cNvSpPr/>
          <p:nvPr/>
        </p:nvSpPr>
        <p:spPr>
          <a:xfrm>
            <a:off x="2459550" y="3290394"/>
            <a:ext cx="192405" cy="193040"/>
          </a:xfrm>
          <a:custGeom>
            <a:avLst/>
            <a:gdLst/>
            <a:ahLst/>
            <a:cxnLst/>
            <a:rect l="l" t="t" r="r" b="b"/>
            <a:pathLst>
              <a:path w="192405" h="193039" extrusionOk="0">
                <a:moveTo>
                  <a:pt x="90744" y="0"/>
                </a:moveTo>
                <a:lnTo>
                  <a:pt x="52067" y="10579"/>
                </a:lnTo>
                <a:lnTo>
                  <a:pt x="21773" y="36429"/>
                </a:lnTo>
                <a:lnTo>
                  <a:pt x="3576" y="75073"/>
                </a:lnTo>
                <a:lnTo>
                  <a:pt x="0" y="106719"/>
                </a:lnTo>
                <a:lnTo>
                  <a:pt x="2620" y="120826"/>
                </a:lnTo>
                <a:lnTo>
                  <a:pt x="21675" y="157698"/>
                </a:lnTo>
                <a:lnTo>
                  <a:pt x="54149" y="183013"/>
                </a:lnTo>
                <a:lnTo>
                  <a:pt x="95703" y="192418"/>
                </a:lnTo>
                <a:lnTo>
                  <a:pt x="106357" y="191835"/>
                </a:lnTo>
                <a:lnTo>
                  <a:pt x="120453" y="189203"/>
                </a:lnTo>
                <a:lnTo>
                  <a:pt x="133749" y="184600"/>
                </a:lnTo>
                <a:lnTo>
                  <a:pt x="146142" y="178142"/>
                </a:lnTo>
                <a:lnTo>
                  <a:pt x="91817" y="178142"/>
                </a:lnTo>
                <a:lnTo>
                  <a:pt x="77668" y="176241"/>
                </a:lnTo>
                <a:lnTo>
                  <a:pt x="41275" y="157403"/>
                </a:lnTo>
                <a:lnTo>
                  <a:pt x="18444" y="122977"/>
                </a:lnTo>
                <a:lnTo>
                  <a:pt x="13600" y="93979"/>
                </a:lnTo>
                <a:lnTo>
                  <a:pt x="15249" y="79555"/>
                </a:lnTo>
                <a:lnTo>
                  <a:pt x="33621" y="42378"/>
                </a:lnTo>
                <a:lnTo>
                  <a:pt x="67481" y="18990"/>
                </a:lnTo>
                <a:lnTo>
                  <a:pt x="95703" y="14009"/>
                </a:lnTo>
                <a:lnTo>
                  <a:pt x="144174" y="14009"/>
                </a:lnTo>
                <a:lnTo>
                  <a:pt x="134350" y="8855"/>
                </a:lnTo>
                <a:lnTo>
                  <a:pt x="120767" y="4012"/>
                </a:lnTo>
                <a:lnTo>
                  <a:pt x="106190" y="1010"/>
                </a:lnTo>
                <a:lnTo>
                  <a:pt x="90744" y="0"/>
                </a:lnTo>
                <a:close/>
              </a:path>
              <a:path w="192405" h="193039" extrusionOk="0">
                <a:moveTo>
                  <a:pt x="144174" y="14009"/>
                </a:moveTo>
                <a:lnTo>
                  <a:pt x="95703" y="14009"/>
                </a:lnTo>
                <a:lnTo>
                  <a:pt x="102125" y="14257"/>
                </a:lnTo>
                <a:lnTo>
                  <a:pt x="115873" y="16525"/>
                </a:lnTo>
                <a:lnTo>
                  <a:pt x="151091" y="36082"/>
                </a:lnTo>
                <a:lnTo>
                  <a:pt x="173042" y="71338"/>
                </a:lnTo>
                <a:lnTo>
                  <a:pt x="177630" y="101405"/>
                </a:lnTo>
                <a:lnTo>
                  <a:pt x="175525" y="115348"/>
                </a:lnTo>
                <a:lnTo>
                  <a:pt x="156304" y="151087"/>
                </a:lnTo>
                <a:lnTo>
                  <a:pt x="121416" y="173436"/>
                </a:lnTo>
                <a:lnTo>
                  <a:pt x="91817" y="178142"/>
                </a:lnTo>
                <a:lnTo>
                  <a:pt x="146142" y="178142"/>
                </a:lnTo>
                <a:lnTo>
                  <a:pt x="175714" y="149663"/>
                </a:lnTo>
                <a:lnTo>
                  <a:pt x="190884" y="110642"/>
                </a:lnTo>
                <a:lnTo>
                  <a:pt x="191982" y="96040"/>
                </a:lnTo>
                <a:lnTo>
                  <a:pt x="190921" y="81823"/>
                </a:lnTo>
                <a:lnTo>
                  <a:pt x="176193" y="43669"/>
                </a:lnTo>
                <a:lnTo>
                  <a:pt x="146810" y="15391"/>
                </a:lnTo>
                <a:lnTo>
                  <a:pt x="144174" y="14009"/>
                </a:lnTo>
                <a:close/>
              </a:path>
              <a:path w="192405" h="193039" extrusionOk="0">
                <a:moveTo>
                  <a:pt x="85980" y="30788"/>
                </a:moveTo>
                <a:lnTo>
                  <a:pt x="50131" y="48414"/>
                </a:lnTo>
                <a:lnTo>
                  <a:pt x="30687" y="85607"/>
                </a:lnTo>
                <a:lnTo>
                  <a:pt x="29308" y="101041"/>
                </a:lnTo>
                <a:lnTo>
                  <a:pt x="29315" y="101405"/>
                </a:lnTo>
                <a:lnTo>
                  <a:pt x="45358" y="139506"/>
                </a:lnTo>
                <a:lnTo>
                  <a:pt x="80643" y="160543"/>
                </a:lnTo>
                <a:lnTo>
                  <a:pt x="95068" y="162129"/>
                </a:lnTo>
                <a:lnTo>
                  <a:pt x="96591" y="162112"/>
                </a:lnTo>
                <a:lnTo>
                  <a:pt x="109624" y="160486"/>
                </a:lnTo>
                <a:lnTo>
                  <a:pt x="121729" y="156297"/>
                </a:lnTo>
                <a:lnTo>
                  <a:pt x="132638" y="149663"/>
                </a:lnTo>
                <a:lnTo>
                  <a:pt x="134923" y="147496"/>
                </a:lnTo>
                <a:lnTo>
                  <a:pt x="89712" y="147496"/>
                </a:lnTo>
                <a:lnTo>
                  <a:pt x="77403" y="144382"/>
                </a:lnTo>
                <a:lnTo>
                  <a:pt x="50500" y="116968"/>
                </a:lnTo>
                <a:lnTo>
                  <a:pt x="45144" y="85163"/>
                </a:lnTo>
                <a:lnTo>
                  <a:pt x="49954" y="71979"/>
                </a:lnTo>
                <a:lnTo>
                  <a:pt x="57972" y="60751"/>
                </a:lnTo>
                <a:lnTo>
                  <a:pt x="68637" y="52040"/>
                </a:lnTo>
                <a:lnTo>
                  <a:pt x="81392" y="46403"/>
                </a:lnTo>
                <a:lnTo>
                  <a:pt x="95678" y="44400"/>
                </a:lnTo>
                <a:lnTo>
                  <a:pt x="133609" y="44400"/>
                </a:lnTo>
                <a:lnTo>
                  <a:pt x="130190" y="41839"/>
                </a:lnTo>
                <a:lnTo>
                  <a:pt x="117267" y="35729"/>
                </a:lnTo>
                <a:lnTo>
                  <a:pt x="102475" y="31952"/>
                </a:lnTo>
                <a:lnTo>
                  <a:pt x="85980" y="30788"/>
                </a:lnTo>
                <a:close/>
              </a:path>
              <a:path w="192405" h="193039" extrusionOk="0">
                <a:moveTo>
                  <a:pt x="133609" y="44400"/>
                </a:moveTo>
                <a:lnTo>
                  <a:pt x="95678" y="44400"/>
                </a:lnTo>
                <a:lnTo>
                  <a:pt x="107786" y="45831"/>
                </a:lnTo>
                <a:lnTo>
                  <a:pt x="120631" y="50864"/>
                </a:lnTo>
                <a:lnTo>
                  <a:pt x="131545" y="59059"/>
                </a:lnTo>
                <a:lnTo>
                  <a:pt x="139996" y="69933"/>
                </a:lnTo>
                <a:lnTo>
                  <a:pt x="145451" y="83003"/>
                </a:lnTo>
                <a:lnTo>
                  <a:pt x="147379" y="97786"/>
                </a:lnTo>
                <a:lnTo>
                  <a:pt x="145156" y="111132"/>
                </a:lnTo>
                <a:lnTo>
                  <a:pt x="119518" y="140929"/>
                </a:lnTo>
                <a:lnTo>
                  <a:pt x="89712" y="147496"/>
                </a:lnTo>
                <a:lnTo>
                  <a:pt x="134923" y="147496"/>
                </a:lnTo>
                <a:lnTo>
                  <a:pt x="158989" y="101041"/>
                </a:lnTo>
                <a:lnTo>
                  <a:pt x="159922" y="83955"/>
                </a:lnTo>
                <a:lnTo>
                  <a:pt x="156112" y="71338"/>
                </a:lnTo>
                <a:lnTo>
                  <a:pt x="149777" y="59925"/>
                </a:lnTo>
                <a:lnTo>
                  <a:pt x="141082" y="49998"/>
                </a:lnTo>
                <a:lnTo>
                  <a:pt x="133609" y="44400"/>
                </a:lnTo>
                <a:close/>
              </a:path>
              <a:path w="192405" h="193039" extrusionOk="0">
                <a:moveTo>
                  <a:pt x="95649" y="60186"/>
                </a:moveTo>
                <a:lnTo>
                  <a:pt x="81666" y="63019"/>
                </a:lnTo>
                <a:lnTo>
                  <a:pt x="70256" y="70723"/>
                </a:lnTo>
                <a:lnTo>
                  <a:pt x="62568" y="82147"/>
                </a:lnTo>
                <a:lnTo>
                  <a:pt x="59750" y="96135"/>
                </a:lnTo>
                <a:lnTo>
                  <a:pt x="62579" y="110121"/>
                </a:lnTo>
                <a:lnTo>
                  <a:pt x="70276" y="121538"/>
                </a:lnTo>
                <a:lnTo>
                  <a:pt x="81692" y="129234"/>
                </a:lnTo>
                <a:lnTo>
                  <a:pt x="95678" y="132055"/>
                </a:lnTo>
                <a:lnTo>
                  <a:pt x="109736" y="129205"/>
                </a:lnTo>
                <a:lnTo>
                  <a:pt x="121134" y="121491"/>
                </a:lnTo>
                <a:lnTo>
                  <a:pt x="125602" y="114842"/>
                </a:lnTo>
                <a:lnTo>
                  <a:pt x="84993" y="114842"/>
                </a:lnTo>
                <a:lnTo>
                  <a:pt x="76695" y="105327"/>
                </a:lnTo>
                <a:lnTo>
                  <a:pt x="74104" y="89209"/>
                </a:lnTo>
                <a:lnTo>
                  <a:pt x="81909" y="78020"/>
                </a:lnTo>
                <a:lnTo>
                  <a:pt x="95132" y="73610"/>
                </a:lnTo>
                <a:lnTo>
                  <a:pt x="123056" y="73610"/>
                </a:lnTo>
                <a:lnTo>
                  <a:pt x="121084" y="70694"/>
                </a:lnTo>
                <a:lnTo>
                  <a:pt x="109653" y="63006"/>
                </a:lnTo>
                <a:lnTo>
                  <a:pt x="95649" y="60186"/>
                </a:lnTo>
                <a:close/>
              </a:path>
              <a:path w="192405" h="193039" extrusionOk="0">
                <a:moveTo>
                  <a:pt x="123056" y="73610"/>
                </a:moveTo>
                <a:lnTo>
                  <a:pt x="95132" y="73610"/>
                </a:lnTo>
                <a:lnTo>
                  <a:pt x="102694" y="74974"/>
                </a:lnTo>
                <a:lnTo>
                  <a:pt x="112984" y="83322"/>
                </a:lnTo>
                <a:lnTo>
                  <a:pt x="116944" y="97605"/>
                </a:lnTo>
                <a:lnTo>
                  <a:pt x="112848" y="107579"/>
                </a:lnTo>
                <a:lnTo>
                  <a:pt x="102359" y="113961"/>
                </a:lnTo>
                <a:lnTo>
                  <a:pt x="84993" y="114842"/>
                </a:lnTo>
                <a:lnTo>
                  <a:pt x="125602" y="114842"/>
                </a:lnTo>
                <a:lnTo>
                  <a:pt x="128816" y="110059"/>
                </a:lnTo>
                <a:lnTo>
                  <a:pt x="131629" y="96040"/>
                </a:lnTo>
                <a:lnTo>
                  <a:pt x="128794" y="82096"/>
                </a:lnTo>
                <a:lnTo>
                  <a:pt x="123056" y="73610"/>
                </a:lnTo>
                <a:close/>
              </a:path>
            </a:pathLst>
          </a:custGeom>
          <a:solidFill>
            <a:srgbClr val="BF2E4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0" name="Google Shape;750;p55"/>
          <p:cNvSpPr txBox="1"/>
          <p:nvPr/>
        </p:nvSpPr>
        <p:spPr>
          <a:xfrm>
            <a:off x="5475100" y="1357625"/>
            <a:ext cx="6236400" cy="40509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800" b="1">
                <a:solidFill>
                  <a:srgbClr val="231F20"/>
                </a:solidFill>
                <a:latin typeface="Verdana"/>
                <a:ea typeface="Verdana"/>
                <a:cs typeface="Verdana"/>
                <a:sym typeface="Verdana"/>
              </a:rPr>
              <a:t>Hit this target while also:</a:t>
            </a:r>
            <a:endParaRPr sz="2800">
              <a:solidFill>
                <a:schemeClr val="dk1"/>
              </a:solidFill>
              <a:latin typeface="Verdana"/>
              <a:ea typeface="Verdana"/>
              <a:cs typeface="Verdana"/>
              <a:sym typeface="Verdana"/>
            </a:endParaRPr>
          </a:p>
          <a:p>
            <a:pPr marL="584200" marR="0" lvl="0" indent="-495300" algn="l" rtl="0">
              <a:lnSpc>
                <a:spcPct val="100000"/>
              </a:lnSpc>
              <a:spcBef>
                <a:spcPts val="1400"/>
              </a:spcBef>
              <a:spcAft>
                <a:spcPts val="0"/>
              </a:spcAft>
              <a:buClr>
                <a:srgbClr val="F57E24"/>
              </a:buClr>
              <a:buSzPts val="2800"/>
              <a:buFont typeface="Verdana"/>
              <a:buAutoNum type="arabicPeriod"/>
            </a:pPr>
            <a:r>
              <a:rPr lang="en-US" sz="2800">
                <a:solidFill>
                  <a:srgbClr val="231F20"/>
                </a:solidFill>
                <a:latin typeface="Verdana"/>
                <a:ea typeface="Verdana"/>
                <a:cs typeface="Verdana"/>
                <a:sym typeface="Verdana"/>
              </a:rPr>
              <a:t>Controlling for mission and fit</a:t>
            </a:r>
            <a:endParaRPr sz="2800">
              <a:solidFill>
                <a:schemeClr val="dk1"/>
              </a:solidFill>
              <a:latin typeface="Verdana"/>
              <a:ea typeface="Verdana"/>
              <a:cs typeface="Verdana"/>
              <a:sym typeface="Verdana"/>
            </a:endParaRPr>
          </a:p>
          <a:p>
            <a:pPr marL="584200" marR="0" lvl="0" indent="-495300" algn="l" rtl="0">
              <a:lnSpc>
                <a:spcPct val="100000"/>
              </a:lnSpc>
              <a:spcBef>
                <a:spcPts val="1200"/>
              </a:spcBef>
              <a:spcAft>
                <a:spcPts val="0"/>
              </a:spcAft>
              <a:buClr>
                <a:srgbClr val="F57E24"/>
              </a:buClr>
              <a:buSzPts val="2800"/>
              <a:buFont typeface="Verdana"/>
              <a:buAutoNum type="arabicPeriod"/>
            </a:pPr>
            <a:r>
              <a:rPr lang="en-US" sz="2800">
                <a:solidFill>
                  <a:srgbClr val="231F20"/>
                </a:solidFill>
                <a:latin typeface="Verdana"/>
                <a:ea typeface="Verdana"/>
                <a:cs typeface="Verdana"/>
                <a:sym typeface="Verdana"/>
              </a:rPr>
              <a:t>Controlling for size</a:t>
            </a:r>
            <a:endParaRPr sz="2800">
              <a:solidFill>
                <a:schemeClr val="dk1"/>
              </a:solidFill>
              <a:latin typeface="Verdana"/>
              <a:ea typeface="Verdana"/>
              <a:cs typeface="Verdana"/>
              <a:sym typeface="Verdana"/>
            </a:endParaRPr>
          </a:p>
          <a:p>
            <a:pPr marL="584200" marR="5080" lvl="0" indent="-495300" algn="l" rtl="0">
              <a:lnSpc>
                <a:spcPct val="95800"/>
              </a:lnSpc>
              <a:spcBef>
                <a:spcPts val="1400"/>
              </a:spcBef>
              <a:spcAft>
                <a:spcPts val="0"/>
              </a:spcAft>
              <a:buClr>
                <a:srgbClr val="F57E24"/>
              </a:buClr>
              <a:buSzPts val="2800"/>
              <a:buFont typeface="Verdana"/>
              <a:buAutoNum type="arabicPeriod"/>
            </a:pPr>
            <a:r>
              <a:rPr lang="en-US" sz="2800">
                <a:solidFill>
                  <a:srgbClr val="231F20"/>
                </a:solidFill>
                <a:latin typeface="Verdana"/>
                <a:ea typeface="Verdana"/>
                <a:cs typeface="Verdana"/>
                <a:sym typeface="Verdana"/>
              </a:rPr>
              <a:t>Balancing marketplace realities of uneven demand for seats</a:t>
            </a:r>
            <a:endParaRPr sz="2800">
              <a:solidFill>
                <a:schemeClr val="dk1"/>
              </a:solidFill>
              <a:latin typeface="Verdana"/>
              <a:ea typeface="Verdana"/>
              <a:cs typeface="Verdana"/>
              <a:sym typeface="Verdana"/>
            </a:endParaRPr>
          </a:p>
        </p:txBody>
      </p:sp>
      <p:sp>
        <p:nvSpPr>
          <p:cNvPr id="751" name="Google Shape;751;p55"/>
          <p:cNvSpPr txBox="1"/>
          <p:nvPr/>
        </p:nvSpPr>
        <p:spPr>
          <a:xfrm>
            <a:off x="4862850" y="5563050"/>
            <a:ext cx="7227600" cy="2031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400">
                <a:solidFill>
                  <a:srgbClr val="231F20"/>
                </a:solidFill>
                <a:latin typeface="Verdana"/>
                <a:ea typeface="Verdana"/>
                <a:cs typeface="Verdana"/>
                <a:sym typeface="Verdana"/>
              </a:rPr>
              <a:t>Source: David Kalsbeek, USC Enrollment Management Leadership Program</a:t>
            </a:r>
            <a:endParaRPr sz="1400">
              <a:solidFill>
                <a:schemeClr val="dk1"/>
              </a:solidFill>
              <a:latin typeface="Verdana"/>
              <a:ea typeface="Verdana"/>
              <a:cs typeface="Verdana"/>
              <a:sym typeface="Verdana"/>
            </a:endParaRPr>
          </a:p>
        </p:txBody>
      </p:sp>
      <p:sp>
        <p:nvSpPr>
          <p:cNvPr id="752" name="Google Shape;752;p55"/>
          <p:cNvSpPr/>
          <p:nvPr/>
        </p:nvSpPr>
        <p:spPr>
          <a:xfrm>
            <a:off x="2710345" y="1562100"/>
            <a:ext cx="2661920" cy="1710689"/>
          </a:xfrm>
          <a:custGeom>
            <a:avLst/>
            <a:gdLst/>
            <a:ahLst/>
            <a:cxnLst/>
            <a:rect l="l" t="t" r="r" b="b"/>
            <a:pathLst>
              <a:path w="2661920" h="1710689" extrusionOk="0">
                <a:moveTo>
                  <a:pt x="2661754" y="0"/>
                </a:moveTo>
                <a:lnTo>
                  <a:pt x="0" y="1710385"/>
                </a:lnTo>
              </a:path>
            </a:pathLst>
          </a:custGeom>
          <a:noFill/>
          <a:ln w="253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3" name="Google Shape;753;p55"/>
          <p:cNvSpPr/>
          <p:nvPr/>
        </p:nvSpPr>
        <p:spPr>
          <a:xfrm>
            <a:off x="2636367" y="3208244"/>
            <a:ext cx="141605" cy="112395"/>
          </a:xfrm>
          <a:custGeom>
            <a:avLst/>
            <a:gdLst/>
            <a:ahLst/>
            <a:cxnLst/>
            <a:rect l="l" t="t" r="r" b="b"/>
            <a:pathLst>
              <a:path w="141605" h="112395" extrusionOk="0">
                <a:moveTo>
                  <a:pt x="87056" y="0"/>
                </a:moveTo>
                <a:lnTo>
                  <a:pt x="0" y="111787"/>
                </a:lnTo>
                <a:lnTo>
                  <a:pt x="141338" y="79860"/>
                </a:lnTo>
                <a:lnTo>
                  <a:pt x="121616" y="75194"/>
                </a:lnTo>
                <a:lnTo>
                  <a:pt x="106293" y="70995"/>
                </a:lnTo>
                <a:lnTo>
                  <a:pt x="94950" y="66611"/>
                </a:lnTo>
                <a:lnTo>
                  <a:pt x="87169" y="61392"/>
                </a:lnTo>
                <a:lnTo>
                  <a:pt x="82531" y="54687"/>
                </a:lnTo>
                <a:lnTo>
                  <a:pt x="80619" y="45846"/>
                </a:lnTo>
                <a:lnTo>
                  <a:pt x="81015" y="34219"/>
                </a:lnTo>
                <a:lnTo>
                  <a:pt x="83300" y="19153"/>
                </a:lnTo>
                <a:lnTo>
                  <a:pt x="87056" y="0"/>
                </a:lnTo>
                <a:close/>
              </a:path>
            </a:pathLst>
          </a:custGeom>
          <a:solidFill>
            <a:srgbClr val="23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56"/>
          <p:cNvSpPr/>
          <p:nvPr/>
        </p:nvSpPr>
        <p:spPr>
          <a:xfrm>
            <a:off x="0" y="0"/>
            <a:ext cx="12192000" cy="5806440"/>
          </a:xfrm>
          <a:custGeom>
            <a:avLst/>
            <a:gdLst/>
            <a:ahLst/>
            <a:cxnLst/>
            <a:rect l="l" t="t" r="r" b="b"/>
            <a:pathLst>
              <a:path w="12192000" h="5806440" extrusionOk="0">
                <a:moveTo>
                  <a:pt x="0" y="5806440"/>
                </a:moveTo>
                <a:lnTo>
                  <a:pt x="12191695" y="5806440"/>
                </a:lnTo>
                <a:lnTo>
                  <a:pt x="12191695" y="0"/>
                </a:lnTo>
                <a:lnTo>
                  <a:pt x="0" y="0"/>
                </a:lnTo>
                <a:lnTo>
                  <a:pt x="0" y="580644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9" name="Google Shape;759;p56"/>
          <p:cNvSpPr/>
          <p:nvPr/>
        </p:nvSpPr>
        <p:spPr>
          <a:xfrm>
            <a:off x="0" y="0"/>
            <a:ext cx="12191696" cy="325974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56"/>
          <p:cNvSpPr/>
          <p:nvPr/>
        </p:nvSpPr>
        <p:spPr>
          <a:xfrm>
            <a:off x="0" y="3259747"/>
            <a:ext cx="12191696" cy="254669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56"/>
          <p:cNvSpPr txBox="1"/>
          <p:nvPr/>
        </p:nvSpPr>
        <p:spPr>
          <a:xfrm>
            <a:off x="368300" y="2847005"/>
            <a:ext cx="7825105" cy="838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0" b="1">
                <a:solidFill>
                  <a:srgbClr val="FFFFFF"/>
                </a:solidFill>
                <a:latin typeface="Verdana"/>
                <a:ea typeface="Verdana"/>
                <a:cs typeface="Verdana"/>
                <a:sym typeface="Verdana"/>
              </a:rPr>
              <a:t>Why Does it Matter?</a:t>
            </a:r>
            <a:endParaRPr sz="5000">
              <a:solidFill>
                <a:schemeClr val="dk1"/>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7"/>
          <p:cNvSpPr/>
          <p:nvPr/>
        </p:nvSpPr>
        <p:spPr>
          <a:xfrm>
            <a:off x="4330509" y="513588"/>
            <a:ext cx="7861185" cy="528742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7" name="Google Shape;767;p57"/>
          <p:cNvSpPr txBox="1">
            <a:spLocks noGrp="1"/>
          </p:cNvSpPr>
          <p:nvPr>
            <p:ph type="title"/>
          </p:nvPr>
        </p:nvSpPr>
        <p:spPr>
          <a:xfrm>
            <a:off x="368300" y="329119"/>
            <a:ext cx="11455400" cy="812800"/>
          </a:xfrm>
          <a:prstGeom prst="rect">
            <a:avLst/>
          </a:prstGeom>
          <a:noFill/>
          <a:ln>
            <a:noFill/>
          </a:ln>
        </p:spPr>
        <p:txBody>
          <a:bodyPr spcFirstLastPara="1" wrap="square" lIns="0" tIns="0" rIns="0" bIns="0" anchor="t" anchorCtr="0">
            <a:noAutofit/>
          </a:bodyPr>
          <a:lstStyle/>
          <a:p>
            <a:pPr marL="12700" lvl="0" indent="0" algn="l" rtl="0">
              <a:lnSpc>
                <a:spcPct val="118593"/>
              </a:lnSpc>
              <a:spcBef>
                <a:spcPts val="0"/>
              </a:spcBef>
              <a:spcAft>
                <a:spcPts val="0"/>
              </a:spcAft>
              <a:buNone/>
            </a:pPr>
            <a:r>
              <a:rPr lang="en-US"/>
              <a:t>Retention</a:t>
            </a:r>
            <a:endParaRPr/>
          </a:p>
        </p:txBody>
      </p:sp>
      <p:sp>
        <p:nvSpPr>
          <p:cNvPr id="768" name="Google Shape;768;p57"/>
          <p:cNvSpPr txBox="1"/>
          <p:nvPr/>
        </p:nvSpPr>
        <p:spPr>
          <a:xfrm>
            <a:off x="261700" y="1570635"/>
            <a:ext cx="5391000" cy="3368100"/>
          </a:xfrm>
          <a:prstGeom prst="rect">
            <a:avLst/>
          </a:prstGeom>
          <a:noFill/>
          <a:ln>
            <a:noFill/>
          </a:ln>
        </p:spPr>
        <p:txBody>
          <a:bodyPr spcFirstLastPara="1" wrap="square" lIns="0" tIns="0" rIns="0" bIns="0" anchor="t" anchorCtr="0">
            <a:noAutofit/>
          </a:bodyPr>
          <a:lstStyle/>
          <a:p>
            <a:pPr marL="12700" marR="5080" lvl="0" indent="0" algn="l" rtl="0">
              <a:lnSpc>
                <a:spcPct val="106451"/>
              </a:lnSpc>
              <a:spcBef>
                <a:spcPts val="0"/>
              </a:spcBef>
              <a:spcAft>
                <a:spcPts val="0"/>
              </a:spcAft>
              <a:buNone/>
            </a:pPr>
            <a:r>
              <a:rPr lang="en-US" sz="2400" b="1">
                <a:solidFill>
                  <a:srgbClr val="231F20"/>
                </a:solidFill>
                <a:latin typeface="Verdana"/>
                <a:ea typeface="Verdana"/>
                <a:cs typeface="Verdana"/>
                <a:sym typeface="Verdana"/>
              </a:rPr>
              <a:t>The easiest student to enroll is one you already have.</a:t>
            </a:r>
            <a:endParaRPr sz="2400">
              <a:solidFill>
                <a:schemeClr val="dk1"/>
              </a:solidFill>
              <a:latin typeface="Verdana"/>
              <a:ea typeface="Verdana"/>
              <a:cs typeface="Verdana"/>
              <a:sym typeface="Verdana"/>
            </a:endParaRPr>
          </a:p>
          <a:p>
            <a:pPr marL="387985" marR="560070" lvl="0" indent="-375919" algn="l" rtl="0">
              <a:lnSpc>
                <a:spcPct val="106451"/>
              </a:lnSpc>
              <a:spcBef>
                <a:spcPts val="1800"/>
              </a:spcBef>
              <a:spcAft>
                <a:spcPts val="0"/>
              </a:spcAft>
              <a:buNone/>
            </a:pPr>
            <a:r>
              <a:rPr lang="en-US" sz="2400">
                <a:solidFill>
                  <a:srgbClr val="AA0072"/>
                </a:solidFill>
                <a:latin typeface="Verdana"/>
                <a:ea typeface="Verdana"/>
                <a:cs typeface="Verdana"/>
                <a:sym typeface="Verdana"/>
              </a:rPr>
              <a:t>+ </a:t>
            </a:r>
            <a:r>
              <a:rPr lang="en-US" sz="2400">
                <a:solidFill>
                  <a:srgbClr val="231F20"/>
                </a:solidFill>
                <a:latin typeface="Verdana"/>
                <a:ea typeface="Verdana"/>
                <a:cs typeface="Verdana"/>
                <a:sym typeface="Verdana"/>
              </a:rPr>
              <a:t>Operationalize retention efforts and the collection and analysis of data.</a:t>
            </a:r>
            <a:endParaRPr sz="2400">
              <a:solidFill>
                <a:schemeClr val="dk1"/>
              </a:solidFill>
              <a:latin typeface="Verdana"/>
              <a:ea typeface="Verdana"/>
              <a:cs typeface="Verdana"/>
              <a:sym typeface="Verdana"/>
            </a:endParaRPr>
          </a:p>
          <a:p>
            <a:pPr marL="387985" marR="1129665" lvl="0" indent="-375919" algn="l" rtl="0">
              <a:lnSpc>
                <a:spcPct val="106451"/>
              </a:lnSpc>
              <a:spcBef>
                <a:spcPts val="1800"/>
              </a:spcBef>
              <a:spcAft>
                <a:spcPts val="0"/>
              </a:spcAft>
              <a:buNone/>
            </a:pPr>
            <a:r>
              <a:rPr lang="en-US" sz="2400">
                <a:solidFill>
                  <a:srgbClr val="00BCDD"/>
                </a:solidFill>
                <a:latin typeface="Verdana"/>
                <a:ea typeface="Verdana"/>
                <a:cs typeface="Verdana"/>
                <a:sym typeface="Verdana"/>
              </a:rPr>
              <a:t>+ </a:t>
            </a:r>
            <a:r>
              <a:rPr lang="en-US" sz="2400">
                <a:solidFill>
                  <a:srgbClr val="231F20"/>
                </a:solidFill>
                <a:latin typeface="Verdana"/>
                <a:ea typeface="Verdana"/>
                <a:cs typeface="Verdana"/>
                <a:sym typeface="Verdana"/>
              </a:rPr>
              <a:t>The head of school must set the example.</a:t>
            </a:r>
            <a:endParaRPr sz="2400">
              <a:solidFill>
                <a:schemeClr val="dk1"/>
              </a:solidFill>
              <a:latin typeface="Verdana"/>
              <a:ea typeface="Verdana"/>
              <a:cs typeface="Verdana"/>
              <a:sym typeface="Verdana"/>
            </a:endParaRPr>
          </a:p>
        </p:txBody>
      </p:sp>
      <p:sp>
        <p:nvSpPr>
          <p:cNvPr id="769" name="Google Shape;769;p57"/>
          <p:cNvSpPr txBox="1"/>
          <p:nvPr/>
        </p:nvSpPr>
        <p:spPr>
          <a:xfrm>
            <a:off x="206925" y="5386000"/>
            <a:ext cx="107163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The Enrollment Management Association,“Being Intentional About Retention,” </a:t>
            </a:r>
            <a:r>
              <a:rPr lang="en-US" i="1">
                <a:latin typeface="Verdana"/>
                <a:ea typeface="Verdana"/>
                <a:cs typeface="Verdana"/>
                <a:sym typeface="Verdana"/>
              </a:rPr>
              <a:t>The Yield</a:t>
            </a:r>
            <a:r>
              <a:rPr lang="en-US">
                <a:latin typeface="Verdana"/>
                <a:ea typeface="Verdana"/>
                <a:cs typeface="Verdana"/>
                <a:sym typeface="Verdana"/>
              </a:rPr>
              <a:t>, Winter 2017-18</a:t>
            </a:r>
            <a:endParaRPr>
              <a:latin typeface="Verdana"/>
              <a:ea typeface="Verdana"/>
              <a:cs typeface="Verdana"/>
              <a:sym typeface="Verdan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58"/>
          <p:cNvSpPr txBox="1"/>
          <p:nvPr/>
        </p:nvSpPr>
        <p:spPr>
          <a:xfrm>
            <a:off x="368300" y="329119"/>
            <a:ext cx="11388725" cy="812800"/>
          </a:xfrm>
          <a:prstGeom prst="rect">
            <a:avLst/>
          </a:prstGeom>
          <a:noFill/>
          <a:ln>
            <a:noFill/>
          </a:ln>
        </p:spPr>
        <p:txBody>
          <a:bodyPr spcFirstLastPara="1" wrap="square" lIns="0" tIns="0" rIns="0" bIns="0" anchor="t" anchorCtr="0">
            <a:noAutofit/>
          </a:bodyPr>
          <a:lstStyle/>
          <a:p>
            <a:pPr marL="12700" marR="0" lvl="0" indent="0" algn="l" rtl="0">
              <a:lnSpc>
                <a:spcPct val="118593"/>
              </a:lnSpc>
              <a:spcBef>
                <a:spcPts val="0"/>
              </a:spcBef>
              <a:spcAft>
                <a:spcPts val="0"/>
              </a:spcAft>
              <a:buNone/>
            </a:pPr>
            <a:r>
              <a:rPr lang="en-US" sz="5000" b="1">
                <a:solidFill>
                  <a:srgbClr val="00BCDD"/>
                </a:solidFill>
                <a:latin typeface="Verdana"/>
                <a:ea typeface="Verdana"/>
                <a:cs typeface="Verdana"/>
                <a:sym typeface="Verdana"/>
              </a:rPr>
              <a:t>You Can’t	Fill	A Leaky Bucket</a:t>
            </a:r>
            <a:endParaRPr sz="5000">
              <a:solidFill>
                <a:schemeClr val="dk1"/>
              </a:solidFill>
              <a:latin typeface="Verdana"/>
              <a:ea typeface="Verdana"/>
              <a:cs typeface="Verdana"/>
              <a:sym typeface="Verdana"/>
            </a:endParaRPr>
          </a:p>
        </p:txBody>
      </p:sp>
      <p:sp>
        <p:nvSpPr>
          <p:cNvPr id="775" name="Google Shape;775;p58"/>
          <p:cNvSpPr txBox="1">
            <a:spLocks noGrp="1"/>
          </p:cNvSpPr>
          <p:nvPr>
            <p:ph type="body" idx="1"/>
          </p:nvPr>
        </p:nvSpPr>
        <p:spPr>
          <a:xfrm>
            <a:off x="384328" y="1218564"/>
            <a:ext cx="11423343" cy="4330700"/>
          </a:xfrm>
          <a:prstGeom prst="rect">
            <a:avLst/>
          </a:prstGeom>
          <a:noFill/>
          <a:ln>
            <a:noFill/>
          </a:ln>
        </p:spPr>
        <p:txBody>
          <a:bodyPr spcFirstLastPara="1" wrap="square" lIns="0" tIns="79625" rIns="0" bIns="0" anchor="t" anchorCtr="0">
            <a:noAutofit/>
          </a:bodyPr>
          <a:lstStyle/>
          <a:p>
            <a:pPr marL="0" lvl="0" indent="0" algn="l" rtl="0">
              <a:lnSpc>
                <a:spcPct val="100000"/>
              </a:lnSpc>
              <a:spcBef>
                <a:spcPts val="0"/>
              </a:spcBef>
              <a:spcAft>
                <a:spcPts val="0"/>
              </a:spcAft>
              <a:buNone/>
            </a:pPr>
            <a:r>
              <a:rPr lang="en-US"/>
              <a:t>New England Schools: </a:t>
            </a:r>
            <a:br>
              <a:rPr lang="en-US"/>
            </a:br>
            <a:r>
              <a:rPr lang="en-US"/>
              <a:t>8.9</a:t>
            </a:r>
            <a:r>
              <a:rPr lang="en-US" sz="2700" baseline="30000"/>
              <a:t>%  </a:t>
            </a:r>
            <a:r>
              <a:rPr lang="en-US" sz="3100"/>
              <a:t>Mean Attrition</a:t>
            </a:r>
            <a:endParaRPr sz="3100"/>
          </a:p>
          <a:p>
            <a:pPr marL="0" lvl="0" indent="0" algn="l" rtl="0">
              <a:lnSpc>
                <a:spcPct val="100000"/>
              </a:lnSpc>
              <a:spcBef>
                <a:spcPts val="1380"/>
              </a:spcBef>
              <a:spcAft>
                <a:spcPts val="0"/>
              </a:spcAft>
              <a:buNone/>
            </a:pPr>
            <a:r>
              <a:rPr lang="en-US" b="0">
                <a:solidFill>
                  <a:srgbClr val="AA0072"/>
                </a:solidFill>
              </a:rPr>
              <a:t>+ </a:t>
            </a:r>
            <a:r>
              <a:rPr lang="en-US" b="0"/>
              <a:t>Connecticut: 9.6</a:t>
            </a:r>
            <a:r>
              <a:rPr lang="en-US" sz="2700" b="0" baseline="30000"/>
              <a:t>%</a:t>
            </a:r>
            <a:endParaRPr sz="2700" baseline="30000"/>
          </a:p>
          <a:p>
            <a:pPr marL="0" lvl="0" indent="0" algn="l" rtl="0">
              <a:lnSpc>
                <a:spcPct val="100000"/>
              </a:lnSpc>
              <a:spcBef>
                <a:spcPts val="1380"/>
              </a:spcBef>
              <a:spcAft>
                <a:spcPts val="0"/>
              </a:spcAft>
              <a:buNone/>
            </a:pPr>
            <a:r>
              <a:rPr lang="en-US" b="0">
                <a:solidFill>
                  <a:srgbClr val="00BCDD"/>
                </a:solidFill>
              </a:rPr>
              <a:t>+ </a:t>
            </a:r>
            <a:r>
              <a:rPr lang="en-US" b="0"/>
              <a:t>Massachusetts: 8.4</a:t>
            </a:r>
            <a:r>
              <a:rPr lang="en-US" sz="2700" b="0" baseline="30000"/>
              <a:t>%</a:t>
            </a:r>
            <a:endParaRPr sz="2700" baseline="30000"/>
          </a:p>
          <a:p>
            <a:pPr marL="0" lvl="0" indent="0" algn="l" rtl="0">
              <a:lnSpc>
                <a:spcPct val="100000"/>
              </a:lnSpc>
              <a:spcBef>
                <a:spcPts val="1380"/>
              </a:spcBef>
              <a:spcAft>
                <a:spcPts val="0"/>
              </a:spcAft>
              <a:buNone/>
            </a:pPr>
            <a:r>
              <a:rPr lang="en-US" b="0">
                <a:solidFill>
                  <a:srgbClr val="F57E24"/>
                </a:solidFill>
              </a:rPr>
              <a:t>+ </a:t>
            </a:r>
            <a:r>
              <a:rPr lang="en-US" b="0"/>
              <a:t>Maine: 10.3</a:t>
            </a:r>
            <a:r>
              <a:rPr lang="en-US" sz="2700" b="0" baseline="30000"/>
              <a:t>%</a:t>
            </a:r>
            <a:endParaRPr sz="2700" baseline="30000"/>
          </a:p>
          <a:p>
            <a:pPr marL="0" lvl="0" indent="0" algn="l" rtl="0">
              <a:lnSpc>
                <a:spcPct val="100000"/>
              </a:lnSpc>
              <a:spcBef>
                <a:spcPts val="1380"/>
              </a:spcBef>
              <a:spcAft>
                <a:spcPts val="0"/>
              </a:spcAft>
              <a:buNone/>
            </a:pPr>
            <a:r>
              <a:rPr lang="en-US" b="0">
                <a:solidFill>
                  <a:srgbClr val="007DA4"/>
                </a:solidFill>
              </a:rPr>
              <a:t>+ </a:t>
            </a:r>
            <a:r>
              <a:rPr lang="en-US" b="0"/>
              <a:t>New Hampshire: 7.5</a:t>
            </a:r>
            <a:r>
              <a:rPr lang="en-US" sz="2700" b="0" baseline="30000"/>
              <a:t>%</a:t>
            </a:r>
            <a:endParaRPr sz="2700" baseline="30000"/>
          </a:p>
          <a:p>
            <a:pPr marL="0" lvl="0" indent="0" algn="l" rtl="0">
              <a:lnSpc>
                <a:spcPct val="119193"/>
              </a:lnSpc>
              <a:spcBef>
                <a:spcPts val="1380"/>
              </a:spcBef>
              <a:spcAft>
                <a:spcPts val="0"/>
              </a:spcAft>
              <a:buNone/>
            </a:pPr>
            <a:r>
              <a:rPr lang="en-US" b="0">
                <a:solidFill>
                  <a:srgbClr val="E9D05D"/>
                </a:solidFill>
              </a:rPr>
              <a:t>+ </a:t>
            </a:r>
            <a:r>
              <a:rPr lang="en-US" b="0"/>
              <a:t>Rhode Island: 9.4</a:t>
            </a:r>
            <a:r>
              <a:rPr lang="en-US" sz="2700" b="0" baseline="30000"/>
              <a:t>%</a:t>
            </a:r>
            <a:endParaRPr sz="2700" baseline="30000"/>
          </a:p>
        </p:txBody>
      </p:sp>
      <p:sp>
        <p:nvSpPr>
          <p:cNvPr id="776" name="Google Shape;776;p58"/>
          <p:cNvSpPr/>
          <p:nvPr/>
        </p:nvSpPr>
        <p:spPr>
          <a:xfrm>
            <a:off x="6509461" y="1059192"/>
            <a:ext cx="5682234" cy="493128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59"/>
          <p:cNvSpPr txBox="1">
            <a:spLocks noGrp="1"/>
          </p:cNvSpPr>
          <p:nvPr>
            <p:ph type="title"/>
          </p:nvPr>
        </p:nvSpPr>
        <p:spPr>
          <a:xfrm>
            <a:off x="129725" y="378875"/>
            <a:ext cx="3211800" cy="4342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400"/>
              <a:t>How much does it cost to enroll a student?</a:t>
            </a:r>
            <a:endParaRPr sz="4400"/>
          </a:p>
        </p:txBody>
      </p:sp>
      <p:sp>
        <p:nvSpPr>
          <p:cNvPr id="782" name="Google Shape;782;p59"/>
          <p:cNvSpPr txBox="1">
            <a:spLocks noGrp="1"/>
          </p:cNvSpPr>
          <p:nvPr>
            <p:ph type="body" idx="1"/>
          </p:nvPr>
        </p:nvSpPr>
        <p:spPr>
          <a:xfrm>
            <a:off x="2606050" y="5139125"/>
            <a:ext cx="9522000" cy="625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400" b="0" i="1"/>
              <a:t>Source</a:t>
            </a:r>
            <a:r>
              <a:rPr lang="en-US" sz="1400" b="0"/>
              <a:t>:</a:t>
            </a:r>
            <a:r>
              <a:rPr lang="en-US" sz="2400"/>
              <a:t> </a:t>
            </a:r>
            <a:r>
              <a:rPr lang="en-US" sz="1400" b="0">
                <a:solidFill>
                  <a:srgbClr val="222222"/>
                </a:solidFill>
                <a:highlight>
                  <a:srgbClr val="FFFFFF"/>
                </a:highlight>
              </a:rPr>
              <a:t>© 2018 Ruffalo Noel Levitz | 2018 Cost of Recruiting an Undergraduate Student Report </a:t>
            </a:r>
            <a:endParaRPr sz="1400" b="0">
              <a:solidFill>
                <a:srgbClr val="222222"/>
              </a:solidFill>
              <a:highlight>
                <a:srgbClr val="FFFFFF"/>
              </a:highlight>
            </a:endParaRPr>
          </a:p>
          <a:p>
            <a:pPr marL="0" lvl="0" indent="0" algn="ctr" rtl="0">
              <a:spcBef>
                <a:spcPts val="0"/>
              </a:spcBef>
              <a:spcAft>
                <a:spcPts val="0"/>
              </a:spcAft>
              <a:buNone/>
            </a:pPr>
            <a:r>
              <a:rPr lang="en-US" sz="1400" b="0">
                <a:solidFill>
                  <a:srgbClr val="222222"/>
                </a:solidFill>
                <a:highlight>
                  <a:srgbClr val="FFFFFF"/>
                </a:highlight>
              </a:rPr>
              <a:t>http://bit.ly/RNLCosttoEnroll</a:t>
            </a:r>
            <a:endParaRPr sz="1400" b="0">
              <a:solidFill>
                <a:srgbClr val="222222"/>
              </a:solidFill>
              <a:highlight>
                <a:srgbClr val="FFFFFF"/>
              </a:highlight>
            </a:endParaRPr>
          </a:p>
        </p:txBody>
      </p:sp>
      <p:pic>
        <p:nvPicPr>
          <p:cNvPr id="783" name="Google Shape;783;p59"/>
          <p:cNvPicPr preferRelativeResize="0"/>
          <p:nvPr/>
        </p:nvPicPr>
        <p:blipFill>
          <a:blip r:embed="rId3">
            <a:alphaModFix/>
          </a:blip>
          <a:stretch>
            <a:fillRect/>
          </a:stretch>
        </p:blipFill>
        <p:spPr>
          <a:xfrm>
            <a:off x="3341525" y="19470"/>
            <a:ext cx="8260675" cy="511965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787"/>
        <p:cNvGrpSpPr/>
        <p:nvPr/>
      </p:nvGrpSpPr>
      <p:grpSpPr>
        <a:xfrm>
          <a:off x="0" y="0"/>
          <a:ext cx="0" cy="0"/>
          <a:chOff x="0" y="0"/>
          <a:chExt cx="0" cy="0"/>
        </a:xfrm>
      </p:grpSpPr>
      <p:sp>
        <p:nvSpPr>
          <p:cNvPr id="788" name="Google Shape;788;p60"/>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9" name="Google Shape;789;p60"/>
          <p:cNvSpPr txBox="1"/>
          <p:nvPr/>
        </p:nvSpPr>
        <p:spPr>
          <a:xfrm>
            <a:off x="368300" y="2302975"/>
            <a:ext cx="10846800" cy="1602900"/>
          </a:xfrm>
          <a:prstGeom prst="rect">
            <a:avLst/>
          </a:prstGeom>
          <a:noFill/>
          <a:ln>
            <a:noFill/>
          </a:ln>
        </p:spPr>
        <p:txBody>
          <a:bodyPr spcFirstLastPara="1" wrap="square" lIns="0" tIns="0" rIns="0" bIns="0" anchor="t" anchorCtr="0">
            <a:noAutofit/>
          </a:bodyPr>
          <a:lstStyle/>
          <a:p>
            <a:pPr marL="12700" marR="5080" lvl="0" indent="0" algn="l" rtl="0">
              <a:lnSpc>
                <a:spcPct val="114583"/>
              </a:lnSpc>
              <a:spcBef>
                <a:spcPts val="0"/>
              </a:spcBef>
              <a:spcAft>
                <a:spcPts val="0"/>
              </a:spcAft>
              <a:buNone/>
            </a:pPr>
            <a:r>
              <a:rPr lang="en-US" sz="4800" b="1">
                <a:solidFill>
                  <a:srgbClr val="FFFFFF"/>
                </a:solidFill>
                <a:latin typeface="Verdana"/>
                <a:ea typeface="Verdana"/>
                <a:cs typeface="Verdana"/>
                <a:sym typeface="Verdana"/>
              </a:rPr>
              <a:t>Chief Revenue Officer Responsibilities</a:t>
            </a:r>
            <a:endParaRPr sz="4800">
              <a:solidFill>
                <a:schemeClr val="dk1"/>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sp>
        <p:nvSpPr>
          <p:cNvPr id="106" name="Google Shape;106;p16"/>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6"/>
          <p:cNvSpPr txBox="1"/>
          <p:nvPr/>
        </p:nvSpPr>
        <p:spPr>
          <a:xfrm>
            <a:off x="198500" y="1473472"/>
            <a:ext cx="11252700" cy="3425100"/>
          </a:xfrm>
          <a:prstGeom prst="rect">
            <a:avLst/>
          </a:prstGeom>
          <a:noFill/>
          <a:ln>
            <a:noFill/>
          </a:ln>
        </p:spPr>
        <p:txBody>
          <a:bodyPr spcFirstLastPara="1" wrap="square" lIns="0" tIns="0" rIns="0" bIns="0" anchor="t" anchorCtr="0">
            <a:noAutofit/>
          </a:bodyPr>
          <a:lstStyle/>
          <a:p>
            <a:pPr marL="12700" marR="5080" lvl="0" indent="0" algn="l" rtl="0">
              <a:lnSpc>
                <a:spcPct val="114583"/>
              </a:lnSpc>
              <a:spcBef>
                <a:spcPts val="0"/>
              </a:spcBef>
              <a:spcAft>
                <a:spcPts val="0"/>
              </a:spcAft>
              <a:buNone/>
            </a:pPr>
            <a:r>
              <a:rPr lang="en-US" sz="4800" b="1">
                <a:solidFill>
                  <a:srgbClr val="FFFFFF"/>
                </a:solidFill>
                <a:latin typeface="Verdana"/>
                <a:ea typeface="Verdana"/>
                <a:cs typeface="Verdana"/>
                <a:sym typeface="Verdana"/>
              </a:rPr>
              <a:t>Economic,	Demographic,	and Technological Forces	Disrupting Tuition Management &amp; Stable	Schools</a:t>
            </a:r>
            <a:endParaRPr sz="4800">
              <a:solidFill>
                <a:schemeClr val="dk1"/>
              </a:solidFill>
              <a:latin typeface="Verdana"/>
              <a:ea typeface="Verdana"/>
              <a:cs typeface="Verdana"/>
              <a:sym typeface="Verdan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61"/>
          <p:cNvPicPr preferRelativeResize="0"/>
          <p:nvPr/>
        </p:nvPicPr>
        <p:blipFill>
          <a:blip r:embed="rId3">
            <a:alphaModFix/>
          </a:blip>
          <a:stretch>
            <a:fillRect/>
          </a:stretch>
        </p:blipFill>
        <p:spPr>
          <a:xfrm>
            <a:off x="2248800" y="96650"/>
            <a:ext cx="8324850" cy="5638800"/>
          </a:xfrm>
          <a:prstGeom prst="rect">
            <a:avLst/>
          </a:prstGeom>
          <a:noFill/>
          <a:ln>
            <a:noFill/>
          </a:ln>
        </p:spPr>
      </p:pic>
      <p:sp>
        <p:nvSpPr>
          <p:cNvPr id="795" name="Google Shape;795;p61"/>
          <p:cNvSpPr txBox="1"/>
          <p:nvPr/>
        </p:nvSpPr>
        <p:spPr>
          <a:xfrm>
            <a:off x="206925" y="5386000"/>
            <a:ext cx="50181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The Enrollment Management Association</a:t>
            </a:r>
            <a:endParaRPr>
              <a:latin typeface="Verdana"/>
              <a:ea typeface="Verdana"/>
              <a:cs typeface="Verdana"/>
              <a:sym typeface="Verdan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62"/>
          <p:cNvSpPr txBox="1">
            <a:spLocks noGrp="1"/>
          </p:cNvSpPr>
          <p:nvPr>
            <p:ph type="title"/>
          </p:nvPr>
        </p:nvSpPr>
        <p:spPr>
          <a:xfrm>
            <a:off x="368300" y="329119"/>
            <a:ext cx="11455500" cy="812700"/>
          </a:xfrm>
          <a:prstGeom prst="rect">
            <a:avLst/>
          </a:prstGeom>
          <a:noFill/>
          <a:ln>
            <a:noFill/>
          </a:ln>
        </p:spPr>
        <p:txBody>
          <a:bodyPr spcFirstLastPara="1" wrap="square" lIns="0" tIns="0" rIns="0" bIns="0" anchor="t" anchorCtr="0">
            <a:noAutofit/>
          </a:bodyPr>
          <a:lstStyle/>
          <a:p>
            <a:pPr marL="12700" lvl="0" indent="0" algn="l" rtl="0">
              <a:lnSpc>
                <a:spcPct val="118593"/>
              </a:lnSpc>
              <a:spcBef>
                <a:spcPts val="0"/>
              </a:spcBef>
              <a:spcAft>
                <a:spcPts val="0"/>
              </a:spcAft>
              <a:buNone/>
            </a:pPr>
            <a:r>
              <a:rPr lang="en-US" sz="4800"/>
              <a:t>The	Enrollment	Manager:</a:t>
            </a:r>
            <a:endParaRPr sz="4800"/>
          </a:p>
        </p:txBody>
      </p:sp>
      <p:sp>
        <p:nvSpPr>
          <p:cNvPr id="801" name="Google Shape;801;p62"/>
          <p:cNvSpPr txBox="1"/>
          <p:nvPr/>
        </p:nvSpPr>
        <p:spPr>
          <a:xfrm>
            <a:off x="368300" y="1298210"/>
            <a:ext cx="10754400" cy="4015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400" b="1">
                <a:solidFill>
                  <a:srgbClr val="231F20"/>
                </a:solidFill>
                <a:latin typeface="Verdana"/>
                <a:ea typeface="Verdana"/>
                <a:cs typeface="Verdana"/>
                <a:sym typeface="Verdana"/>
              </a:rPr>
              <a:t>Your chief revenue generator and a key strategic partner.</a:t>
            </a:r>
            <a:endParaRPr sz="2400">
              <a:solidFill>
                <a:schemeClr val="dk1"/>
              </a:solidFill>
              <a:latin typeface="Verdana"/>
              <a:ea typeface="Verdana"/>
              <a:cs typeface="Verdana"/>
              <a:sym typeface="Verdana"/>
            </a:endParaRPr>
          </a:p>
          <a:p>
            <a:pPr marL="387985" marR="4021453" lvl="0" indent="-375919" algn="l" rtl="0">
              <a:lnSpc>
                <a:spcPct val="106451"/>
              </a:lnSpc>
              <a:spcBef>
                <a:spcPts val="1839"/>
              </a:spcBef>
              <a:spcAft>
                <a:spcPts val="0"/>
              </a:spcAft>
              <a:buNone/>
            </a:pPr>
            <a:r>
              <a:rPr lang="en-US" sz="2400">
                <a:solidFill>
                  <a:srgbClr val="AA0072"/>
                </a:solidFill>
                <a:latin typeface="Verdana"/>
                <a:ea typeface="Verdana"/>
                <a:cs typeface="Verdana"/>
                <a:sym typeface="Verdana"/>
              </a:rPr>
              <a:t>+ </a:t>
            </a:r>
            <a:r>
              <a:rPr lang="en-US" sz="2400">
                <a:solidFill>
                  <a:srgbClr val="231F20"/>
                </a:solidFill>
                <a:latin typeface="Verdana"/>
                <a:ea typeface="Verdana"/>
                <a:cs typeface="Verdana"/>
                <a:sym typeface="Verdana"/>
              </a:rPr>
              <a:t>Develops competitive enrollment strategy within a culture of evidence</a:t>
            </a:r>
            <a:endParaRPr sz="2400">
              <a:solidFill>
                <a:schemeClr val="dk1"/>
              </a:solidFill>
              <a:latin typeface="Verdana"/>
              <a:ea typeface="Verdana"/>
              <a:cs typeface="Verdana"/>
              <a:sym typeface="Verdana"/>
            </a:endParaRPr>
          </a:p>
          <a:p>
            <a:pPr marL="387985" marR="4298950" lvl="0" indent="-375919" algn="l" rtl="0">
              <a:lnSpc>
                <a:spcPct val="106451"/>
              </a:lnSpc>
              <a:spcBef>
                <a:spcPts val="1800"/>
              </a:spcBef>
              <a:spcAft>
                <a:spcPts val="0"/>
              </a:spcAft>
              <a:buNone/>
            </a:pPr>
            <a:r>
              <a:rPr lang="en-US" sz="2400">
                <a:solidFill>
                  <a:srgbClr val="00BCDD"/>
                </a:solidFill>
                <a:latin typeface="Verdana"/>
                <a:ea typeface="Verdana"/>
                <a:cs typeface="Verdana"/>
                <a:sym typeface="Verdana"/>
              </a:rPr>
              <a:t>+ </a:t>
            </a:r>
            <a:r>
              <a:rPr lang="en-US" sz="2400">
                <a:solidFill>
                  <a:srgbClr val="231F20"/>
                </a:solidFill>
                <a:latin typeface="Verdana"/>
                <a:ea typeface="Verdana"/>
                <a:cs typeface="Verdana"/>
                <a:sym typeface="Verdana"/>
              </a:rPr>
              <a:t>Advances the school’s competitive position</a:t>
            </a:r>
            <a:endParaRPr sz="2400">
              <a:solidFill>
                <a:schemeClr val="dk1"/>
              </a:solidFill>
              <a:latin typeface="Verdana"/>
              <a:ea typeface="Verdana"/>
              <a:cs typeface="Verdana"/>
              <a:sym typeface="Verdana"/>
            </a:endParaRPr>
          </a:p>
          <a:p>
            <a:pPr marL="387985" marR="3242945" lvl="0" indent="-375919" algn="l" rtl="0">
              <a:lnSpc>
                <a:spcPct val="106451"/>
              </a:lnSpc>
              <a:spcBef>
                <a:spcPts val="1800"/>
              </a:spcBef>
              <a:spcAft>
                <a:spcPts val="0"/>
              </a:spcAft>
              <a:buNone/>
            </a:pPr>
            <a:r>
              <a:rPr lang="en-US" sz="2400">
                <a:solidFill>
                  <a:srgbClr val="F57E24"/>
                </a:solidFill>
                <a:latin typeface="Verdana"/>
                <a:ea typeface="Verdana"/>
                <a:cs typeface="Verdana"/>
                <a:sym typeface="Verdana"/>
              </a:rPr>
              <a:t>+ </a:t>
            </a:r>
            <a:r>
              <a:rPr lang="en-US" sz="2400">
                <a:solidFill>
                  <a:srgbClr val="231F20"/>
                </a:solidFill>
                <a:latin typeface="Verdana"/>
                <a:ea typeface="Verdana"/>
                <a:cs typeface="Verdana"/>
                <a:sym typeface="Verdana"/>
              </a:rPr>
              <a:t>Provides strategic and tactical leadership for admission, financial aid, retention tracking</a:t>
            </a:r>
            <a:endParaRPr sz="2400">
              <a:solidFill>
                <a:schemeClr val="dk1"/>
              </a:solidFill>
              <a:latin typeface="Verdana"/>
              <a:ea typeface="Verdana"/>
              <a:cs typeface="Verdana"/>
              <a:sym typeface="Verdana"/>
            </a:endParaRPr>
          </a:p>
        </p:txBody>
      </p:sp>
      <p:sp>
        <p:nvSpPr>
          <p:cNvPr id="802" name="Google Shape;802;p62"/>
          <p:cNvSpPr/>
          <p:nvPr/>
        </p:nvSpPr>
        <p:spPr>
          <a:xfrm>
            <a:off x="8000695" y="1783079"/>
            <a:ext cx="3810000" cy="3657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806"/>
        <p:cNvGrpSpPr/>
        <p:nvPr/>
      </p:nvGrpSpPr>
      <p:grpSpPr>
        <a:xfrm>
          <a:off x="0" y="0"/>
          <a:ext cx="0" cy="0"/>
          <a:chOff x="0" y="0"/>
          <a:chExt cx="0" cy="0"/>
        </a:xfrm>
      </p:grpSpPr>
      <p:sp>
        <p:nvSpPr>
          <p:cNvPr id="807" name="Google Shape;807;p63"/>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8" name="Google Shape;808;p63"/>
          <p:cNvSpPr txBox="1"/>
          <p:nvPr/>
        </p:nvSpPr>
        <p:spPr>
          <a:xfrm>
            <a:off x="457650" y="1856206"/>
            <a:ext cx="9623400" cy="2566800"/>
          </a:xfrm>
          <a:prstGeom prst="rect">
            <a:avLst/>
          </a:prstGeom>
          <a:noFill/>
          <a:ln>
            <a:noFill/>
          </a:ln>
        </p:spPr>
        <p:txBody>
          <a:bodyPr spcFirstLastPara="1" wrap="square" lIns="0" tIns="0" rIns="0" bIns="0" anchor="t" anchorCtr="0">
            <a:noAutofit/>
          </a:bodyPr>
          <a:lstStyle/>
          <a:p>
            <a:pPr marL="12700" marR="5080" lvl="0" indent="0" algn="l" rtl="0">
              <a:lnSpc>
                <a:spcPct val="114583"/>
              </a:lnSpc>
              <a:spcBef>
                <a:spcPts val="0"/>
              </a:spcBef>
              <a:spcAft>
                <a:spcPts val="0"/>
              </a:spcAft>
              <a:buNone/>
            </a:pPr>
            <a:r>
              <a:rPr lang="en-US" sz="4800" b="1">
                <a:solidFill>
                  <a:srgbClr val="FFFFFF"/>
                </a:solidFill>
                <a:latin typeface="Verdana"/>
                <a:ea typeface="Verdana"/>
                <a:cs typeface="Verdana"/>
                <a:sym typeface="Verdana"/>
              </a:rPr>
              <a:t>Examples of	Enrollment-Related KPI	Basics</a:t>
            </a:r>
            <a:endParaRPr sz="4800">
              <a:solidFill>
                <a:schemeClr val="dk1"/>
              </a:solidFill>
              <a:latin typeface="Verdana"/>
              <a:ea typeface="Verdana"/>
              <a:cs typeface="Verdana"/>
              <a:sym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812"/>
        <p:cNvGrpSpPr/>
        <p:nvPr/>
      </p:nvGrpSpPr>
      <p:grpSpPr>
        <a:xfrm>
          <a:off x="0" y="0"/>
          <a:ext cx="0" cy="0"/>
          <a:chOff x="0" y="0"/>
          <a:chExt cx="0" cy="0"/>
        </a:xfrm>
      </p:grpSpPr>
      <p:sp>
        <p:nvSpPr>
          <p:cNvPr id="813" name="Google Shape;813;p64"/>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4" name="Google Shape;814;p64"/>
          <p:cNvSpPr txBox="1"/>
          <p:nvPr/>
        </p:nvSpPr>
        <p:spPr>
          <a:xfrm>
            <a:off x="446775" y="902950"/>
            <a:ext cx="11477100" cy="4275000"/>
          </a:xfrm>
          <a:prstGeom prst="rect">
            <a:avLst/>
          </a:prstGeom>
          <a:noFill/>
          <a:ln>
            <a:noFill/>
          </a:ln>
        </p:spPr>
        <p:txBody>
          <a:bodyPr spcFirstLastPara="1" wrap="square" lIns="0" tIns="0" rIns="0" bIns="0" anchor="t" anchorCtr="0">
            <a:noAutofit/>
          </a:bodyPr>
          <a:lstStyle/>
          <a:p>
            <a:pPr marL="699770" marR="0" lvl="0" indent="-585470" algn="l" rtl="0">
              <a:lnSpc>
                <a:spcPct val="100000"/>
              </a:lnSpc>
              <a:spcBef>
                <a:spcPts val="0"/>
              </a:spcBef>
              <a:spcAft>
                <a:spcPts val="0"/>
              </a:spcAft>
              <a:buClr>
                <a:srgbClr val="F57E24"/>
              </a:buClr>
              <a:buSzPts val="3200"/>
              <a:buFont typeface="Verdana"/>
              <a:buAutoNum type="arabicPeriod"/>
            </a:pPr>
            <a:r>
              <a:rPr lang="en-US" sz="3200" b="1">
                <a:solidFill>
                  <a:srgbClr val="231F20"/>
                </a:solidFill>
                <a:latin typeface="Verdana"/>
                <a:ea typeface="Verdana"/>
                <a:cs typeface="Verdana"/>
                <a:sym typeface="Verdana"/>
              </a:rPr>
              <a:t>Top three reasons why families choose </a:t>
            </a:r>
            <a:br>
              <a:rPr lang="en-US" sz="3200" b="1">
                <a:solidFill>
                  <a:srgbClr val="231F20"/>
                </a:solidFill>
                <a:latin typeface="Verdana"/>
                <a:ea typeface="Verdana"/>
                <a:cs typeface="Verdana"/>
                <a:sym typeface="Verdana"/>
              </a:rPr>
            </a:br>
            <a:r>
              <a:rPr lang="en-US" sz="3200" b="1">
                <a:solidFill>
                  <a:srgbClr val="231F20"/>
                </a:solidFill>
                <a:latin typeface="Verdana"/>
                <a:ea typeface="Verdana"/>
                <a:cs typeface="Verdana"/>
                <a:sym typeface="Verdana"/>
              </a:rPr>
              <a:t>your school</a:t>
            </a:r>
            <a:endParaRPr sz="3200" b="1">
              <a:solidFill>
                <a:schemeClr val="dk1"/>
              </a:solidFill>
              <a:latin typeface="Verdana"/>
              <a:ea typeface="Verdana"/>
              <a:cs typeface="Verdana"/>
              <a:sym typeface="Verdana"/>
            </a:endParaRPr>
          </a:p>
          <a:p>
            <a:pPr marL="699770" marR="0" lvl="0" indent="-585470" algn="l" rtl="0">
              <a:lnSpc>
                <a:spcPct val="100000"/>
              </a:lnSpc>
              <a:spcBef>
                <a:spcPts val="615"/>
              </a:spcBef>
              <a:spcAft>
                <a:spcPts val="0"/>
              </a:spcAft>
              <a:buClr>
                <a:srgbClr val="F57E24"/>
              </a:buClr>
              <a:buSzPts val="3200"/>
              <a:buFont typeface="Verdana"/>
              <a:buAutoNum type="arabicPeriod"/>
            </a:pPr>
            <a:r>
              <a:rPr lang="en-US" sz="3200" b="1">
                <a:solidFill>
                  <a:srgbClr val="231F20"/>
                </a:solidFill>
                <a:latin typeface="Verdana"/>
                <a:ea typeface="Verdana"/>
                <a:cs typeface="Verdana"/>
                <a:sym typeface="Verdana"/>
              </a:rPr>
              <a:t>Top three reasons why they don’t</a:t>
            </a:r>
            <a:endParaRPr sz="3200" b="1">
              <a:solidFill>
                <a:schemeClr val="dk1"/>
              </a:solidFill>
              <a:latin typeface="Verdana"/>
              <a:ea typeface="Verdana"/>
              <a:cs typeface="Verdana"/>
              <a:sym typeface="Verdana"/>
            </a:endParaRPr>
          </a:p>
          <a:p>
            <a:pPr marL="699770" marR="0" lvl="0" indent="-585470" algn="l" rtl="0">
              <a:lnSpc>
                <a:spcPct val="100000"/>
              </a:lnSpc>
              <a:spcBef>
                <a:spcPts val="615"/>
              </a:spcBef>
              <a:spcAft>
                <a:spcPts val="0"/>
              </a:spcAft>
              <a:buClr>
                <a:srgbClr val="F57E24"/>
              </a:buClr>
              <a:buSzPts val="3200"/>
              <a:buFont typeface="Verdana"/>
              <a:buAutoNum type="arabicPeriod"/>
            </a:pPr>
            <a:r>
              <a:rPr lang="en-US" sz="3200" b="1">
                <a:solidFill>
                  <a:srgbClr val="231F20"/>
                </a:solidFill>
                <a:latin typeface="Verdana"/>
                <a:ea typeface="Verdana"/>
                <a:cs typeface="Verdana"/>
                <a:sym typeface="Verdana"/>
              </a:rPr>
              <a:t>Top three crossovers/competitors</a:t>
            </a:r>
            <a:endParaRPr sz="3200" b="1">
              <a:solidFill>
                <a:schemeClr val="dk1"/>
              </a:solidFill>
              <a:latin typeface="Verdana"/>
              <a:ea typeface="Verdana"/>
              <a:cs typeface="Verdana"/>
              <a:sym typeface="Verdana"/>
            </a:endParaRPr>
          </a:p>
          <a:p>
            <a:pPr marL="699770" marR="0" lvl="0" indent="-585470" algn="l" rtl="0">
              <a:lnSpc>
                <a:spcPct val="100000"/>
              </a:lnSpc>
              <a:spcBef>
                <a:spcPts val="615"/>
              </a:spcBef>
              <a:spcAft>
                <a:spcPts val="0"/>
              </a:spcAft>
              <a:buClr>
                <a:srgbClr val="F57E24"/>
              </a:buClr>
              <a:buSzPts val="3200"/>
              <a:buFont typeface="Verdana"/>
              <a:buAutoNum type="arabicPeriod"/>
            </a:pPr>
            <a:r>
              <a:rPr lang="en-US" sz="3200" b="1">
                <a:solidFill>
                  <a:srgbClr val="231F20"/>
                </a:solidFill>
                <a:latin typeface="Verdana"/>
                <a:ea typeface="Verdana"/>
                <a:cs typeface="Verdana"/>
                <a:sym typeface="Verdana"/>
              </a:rPr>
              <a:t>Win-loss record with overlap schools</a:t>
            </a:r>
            <a:endParaRPr sz="3200" b="1">
              <a:solidFill>
                <a:schemeClr val="dk1"/>
              </a:solidFill>
              <a:latin typeface="Verdana"/>
              <a:ea typeface="Verdana"/>
              <a:cs typeface="Verdana"/>
              <a:sym typeface="Verdana"/>
            </a:endParaRPr>
          </a:p>
          <a:p>
            <a:pPr marL="699770" marR="0" lvl="0" indent="-585470" algn="l" rtl="0">
              <a:lnSpc>
                <a:spcPct val="100000"/>
              </a:lnSpc>
              <a:spcBef>
                <a:spcPts val="615"/>
              </a:spcBef>
              <a:spcAft>
                <a:spcPts val="0"/>
              </a:spcAft>
              <a:buClr>
                <a:srgbClr val="F57E24"/>
              </a:buClr>
              <a:buSzPts val="3200"/>
              <a:buFont typeface="Verdana"/>
              <a:buAutoNum type="arabicPeriod"/>
            </a:pPr>
            <a:r>
              <a:rPr lang="en-US" sz="3200" b="1">
                <a:solidFill>
                  <a:srgbClr val="231F20"/>
                </a:solidFill>
                <a:latin typeface="Verdana"/>
                <a:ea typeface="Verdana"/>
                <a:cs typeface="Verdana"/>
                <a:sym typeface="Verdana"/>
              </a:rPr>
              <a:t>Yield by category of student</a:t>
            </a:r>
            <a:endParaRPr sz="3200" b="1">
              <a:solidFill>
                <a:schemeClr val="dk1"/>
              </a:solidFill>
              <a:latin typeface="Verdana"/>
              <a:ea typeface="Verdana"/>
              <a:cs typeface="Verdana"/>
              <a:sym typeface="Verdana"/>
            </a:endParaRPr>
          </a:p>
          <a:p>
            <a:pPr marL="699770" marR="0" lvl="0" indent="-585470" algn="l" rtl="0">
              <a:lnSpc>
                <a:spcPct val="100000"/>
              </a:lnSpc>
              <a:spcBef>
                <a:spcPts val="615"/>
              </a:spcBef>
              <a:spcAft>
                <a:spcPts val="0"/>
              </a:spcAft>
              <a:buClr>
                <a:srgbClr val="F57E24"/>
              </a:buClr>
              <a:buSzPts val="3200"/>
              <a:buFont typeface="Verdana"/>
              <a:buAutoNum type="arabicPeriod"/>
            </a:pPr>
            <a:r>
              <a:rPr lang="en-US" sz="3200" b="1">
                <a:solidFill>
                  <a:srgbClr val="231F20"/>
                </a:solidFill>
                <a:latin typeface="Verdana"/>
                <a:ea typeface="Verdana"/>
                <a:cs typeface="Verdana"/>
                <a:sym typeface="Verdana"/>
              </a:rPr>
              <a:t>Why do families leave your school?</a:t>
            </a:r>
            <a:endParaRPr sz="3200" b="1">
              <a:solidFill>
                <a:schemeClr val="dk1"/>
              </a:solidFill>
              <a:latin typeface="Verdana"/>
              <a:ea typeface="Verdana"/>
              <a:cs typeface="Verdana"/>
              <a:sym typeface="Verdana"/>
            </a:endParaRPr>
          </a:p>
        </p:txBody>
      </p:sp>
      <p:sp>
        <p:nvSpPr>
          <p:cNvPr id="815" name="Google Shape;815;p64"/>
          <p:cNvSpPr txBox="1"/>
          <p:nvPr/>
        </p:nvSpPr>
        <p:spPr>
          <a:xfrm>
            <a:off x="206925" y="5386000"/>
            <a:ext cx="50181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The Enrollment Management Association</a:t>
            </a:r>
            <a:endParaRPr>
              <a:latin typeface="Verdana"/>
              <a:ea typeface="Verdana"/>
              <a:cs typeface="Verdana"/>
              <a:sym typeface="Verdan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819"/>
        <p:cNvGrpSpPr/>
        <p:nvPr/>
      </p:nvGrpSpPr>
      <p:grpSpPr>
        <a:xfrm>
          <a:off x="0" y="0"/>
          <a:ext cx="0" cy="0"/>
          <a:chOff x="0" y="0"/>
          <a:chExt cx="0" cy="0"/>
        </a:xfrm>
      </p:grpSpPr>
      <p:sp>
        <p:nvSpPr>
          <p:cNvPr id="820" name="Google Shape;820;p65"/>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21" name="Google Shape;821;p65"/>
          <p:cNvPicPr preferRelativeResize="0"/>
          <p:nvPr/>
        </p:nvPicPr>
        <p:blipFill>
          <a:blip r:embed="rId4">
            <a:alphaModFix/>
          </a:blip>
          <a:stretch>
            <a:fillRect/>
          </a:stretch>
        </p:blipFill>
        <p:spPr>
          <a:xfrm>
            <a:off x="0" y="0"/>
            <a:ext cx="12192000" cy="6858000"/>
          </a:xfrm>
          <a:prstGeom prst="rect">
            <a:avLst/>
          </a:prstGeom>
          <a:noFill/>
          <a:ln>
            <a:noFill/>
          </a:ln>
        </p:spPr>
      </p:pic>
      <p:sp>
        <p:nvSpPr>
          <p:cNvPr id="822" name="Google Shape;822;p65"/>
          <p:cNvSpPr txBox="1"/>
          <p:nvPr/>
        </p:nvSpPr>
        <p:spPr>
          <a:xfrm>
            <a:off x="195775" y="5452900"/>
            <a:ext cx="50181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The Enrollment Management Association</a:t>
            </a:r>
            <a:endParaRPr>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6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828" name="Google Shape;828;p66"/>
          <p:cNvSpPr txBox="1"/>
          <p:nvPr/>
        </p:nvSpPr>
        <p:spPr>
          <a:xfrm>
            <a:off x="0" y="5517675"/>
            <a:ext cx="47694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Viewpoint School</a:t>
            </a:r>
            <a:endParaRPr>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67"/>
          <p:cNvPicPr preferRelativeResize="0"/>
          <p:nvPr/>
        </p:nvPicPr>
        <p:blipFill>
          <a:blip r:embed="rId3">
            <a:alphaModFix/>
          </a:blip>
          <a:stretch>
            <a:fillRect/>
          </a:stretch>
        </p:blipFill>
        <p:spPr>
          <a:xfrm>
            <a:off x="0" y="0"/>
            <a:ext cx="12192000" cy="6858000"/>
          </a:xfrm>
          <a:prstGeom prst="rect">
            <a:avLst/>
          </a:prstGeom>
          <a:noFill/>
          <a:ln>
            <a:noFill/>
          </a:ln>
        </p:spPr>
      </p:pic>
      <p:sp>
        <p:nvSpPr>
          <p:cNvPr id="834" name="Google Shape;834;p67"/>
          <p:cNvSpPr txBox="1"/>
          <p:nvPr/>
        </p:nvSpPr>
        <p:spPr>
          <a:xfrm>
            <a:off x="0" y="5517675"/>
            <a:ext cx="47694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Viewpoint School</a:t>
            </a:r>
            <a:endParaRPr>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838"/>
        <p:cNvGrpSpPr/>
        <p:nvPr/>
      </p:nvGrpSpPr>
      <p:grpSpPr>
        <a:xfrm>
          <a:off x="0" y="0"/>
          <a:ext cx="0" cy="0"/>
          <a:chOff x="0" y="0"/>
          <a:chExt cx="0" cy="0"/>
        </a:xfrm>
      </p:grpSpPr>
      <p:sp>
        <p:nvSpPr>
          <p:cNvPr id="839" name="Google Shape;839;p68"/>
          <p:cNvSpPr/>
          <p:nvPr/>
        </p:nvSpPr>
        <p:spPr>
          <a:xfrm>
            <a:off x="7973568" y="1365503"/>
            <a:ext cx="451103" cy="12192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0" name="Google Shape;840;p68"/>
          <p:cNvSpPr/>
          <p:nvPr/>
        </p:nvSpPr>
        <p:spPr>
          <a:xfrm>
            <a:off x="6010655" y="1877567"/>
            <a:ext cx="4876800" cy="85343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68"/>
          <p:cNvSpPr/>
          <p:nvPr/>
        </p:nvSpPr>
        <p:spPr>
          <a:xfrm>
            <a:off x="1292352" y="2621279"/>
            <a:ext cx="4291584" cy="21945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2" name="Google Shape;842;p68"/>
          <p:cNvSpPr/>
          <p:nvPr/>
        </p:nvSpPr>
        <p:spPr>
          <a:xfrm>
            <a:off x="3718559" y="3998976"/>
            <a:ext cx="4852416" cy="1560576"/>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68"/>
          <p:cNvSpPr/>
          <p:nvPr/>
        </p:nvSpPr>
        <p:spPr>
          <a:xfrm>
            <a:off x="0" y="5779008"/>
            <a:ext cx="12179808" cy="1060704"/>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4" name="Google Shape;844;p68"/>
          <p:cNvSpPr/>
          <p:nvPr/>
        </p:nvSpPr>
        <p:spPr>
          <a:xfrm>
            <a:off x="8003848" y="772668"/>
            <a:ext cx="1310640" cy="0"/>
          </a:xfrm>
          <a:custGeom>
            <a:avLst/>
            <a:gdLst/>
            <a:ahLst/>
            <a:cxnLst/>
            <a:rect l="l" t="t" r="r" b="b"/>
            <a:pathLst>
              <a:path w="1310640" h="120000" extrusionOk="0">
                <a:moveTo>
                  <a:pt x="0" y="0"/>
                </a:moveTo>
                <a:lnTo>
                  <a:pt x="1310606" y="0"/>
                </a:lnTo>
              </a:path>
            </a:pathLst>
          </a:custGeom>
          <a:noFill/>
          <a:ln w="15225" cap="flat" cmpd="sng">
            <a:solidFill>
              <a:srgbClr val="67C8C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5" name="Google Shape;845;p68"/>
          <p:cNvSpPr/>
          <p:nvPr/>
        </p:nvSpPr>
        <p:spPr>
          <a:xfrm>
            <a:off x="6495125" y="685800"/>
            <a:ext cx="3977640" cy="0"/>
          </a:xfrm>
          <a:custGeom>
            <a:avLst/>
            <a:gdLst/>
            <a:ahLst/>
            <a:cxnLst/>
            <a:rect l="l" t="t" r="r" b="b"/>
            <a:pathLst>
              <a:path w="3977640" h="120000" extrusionOk="0">
                <a:moveTo>
                  <a:pt x="0" y="0"/>
                </a:moveTo>
                <a:lnTo>
                  <a:pt x="3977540" y="0"/>
                </a:lnTo>
              </a:path>
            </a:pathLst>
          </a:custGeom>
          <a:noFill/>
          <a:ln w="9525" cap="flat" cmpd="sng">
            <a:solidFill>
              <a:srgbClr val="ACAFA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6" name="Google Shape;846;p68"/>
          <p:cNvSpPr/>
          <p:nvPr/>
        </p:nvSpPr>
        <p:spPr>
          <a:xfrm>
            <a:off x="6613995" y="966216"/>
            <a:ext cx="125095" cy="859790"/>
          </a:xfrm>
          <a:custGeom>
            <a:avLst/>
            <a:gdLst/>
            <a:ahLst/>
            <a:cxnLst/>
            <a:rect l="l" t="t" r="r" b="b"/>
            <a:pathLst>
              <a:path w="125095" h="859789" extrusionOk="0">
                <a:moveTo>
                  <a:pt x="0" y="0"/>
                </a:moveTo>
                <a:lnTo>
                  <a:pt x="124964" y="0"/>
                </a:lnTo>
                <a:lnTo>
                  <a:pt x="124964" y="859536"/>
                </a:lnTo>
                <a:lnTo>
                  <a:pt x="0" y="859536"/>
                </a:lnTo>
                <a:lnTo>
                  <a:pt x="0" y="0"/>
                </a:lnTo>
                <a:close/>
              </a:path>
            </a:pathLst>
          </a:custGeom>
          <a:solidFill>
            <a:srgbClr val="444F7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7" name="Google Shape;847;p68"/>
          <p:cNvSpPr/>
          <p:nvPr/>
        </p:nvSpPr>
        <p:spPr>
          <a:xfrm>
            <a:off x="1728172" y="1834895"/>
            <a:ext cx="3472179" cy="0"/>
          </a:xfrm>
          <a:custGeom>
            <a:avLst/>
            <a:gdLst/>
            <a:ahLst/>
            <a:cxnLst/>
            <a:rect l="l" t="t" r="r" b="b"/>
            <a:pathLst>
              <a:path w="3472179" h="120000" extrusionOk="0">
                <a:moveTo>
                  <a:pt x="0" y="0"/>
                </a:moveTo>
                <a:lnTo>
                  <a:pt x="3471585" y="0"/>
                </a:lnTo>
              </a:path>
            </a:pathLst>
          </a:custGeom>
          <a:noFill/>
          <a:ln w="9525" cap="flat" cmpd="sng">
            <a:solidFill>
              <a:srgbClr val="AFAFA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8" name="Google Shape;848;p68"/>
          <p:cNvSpPr/>
          <p:nvPr/>
        </p:nvSpPr>
        <p:spPr>
          <a:xfrm>
            <a:off x="7999276" y="777240"/>
            <a:ext cx="0" cy="607060"/>
          </a:xfrm>
          <a:custGeom>
            <a:avLst/>
            <a:gdLst/>
            <a:ahLst/>
            <a:cxnLst/>
            <a:rect l="l" t="t" r="r" b="b"/>
            <a:pathLst>
              <a:path w="120000" h="607060" extrusionOk="0">
                <a:moveTo>
                  <a:pt x="0" y="606552"/>
                </a:moveTo>
                <a:lnTo>
                  <a:pt x="0" y="0"/>
                </a:lnTo>
              </a:path>
            </a:pathLst>
          </a:custGeom>
          <a:noFill/>
          <a:ln w="15225" cap="flat" cmpd="sng">
            <a:solidFill>
              <a:srgbClr val="70CCD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68"/>
          <p:cNvSpPr/>
          <p:nvPr/>
        </p:nvSpPr>
        <p:spPr>
          <a:xfrm>
            <a:off x="6321394" y="3742944"/>
            <a:ext cx="0" cy="975360"/>
          </a:xfrm>
          <a:custGeom>
            <a:avLst/>
            <a:gdLst/>
            <a:ahLst/>
            <a:cxnLst/>
            <a:rect l="l" t="t" r="r" b="b"/>
            <a:pathLst>
              <a:path w="120000" h="975360" extrusionOk="0">
                <a:moveTo>
                  <a:pt x="0" y="975359"/>
                </a:moveTo>
                <a:lnTo>
                  <a:pt x="0" y="0"/>
                </a:lnTo>
              </a:path>
            </a:pathLst>
          </a:custGeom>
          <a:noFill/>
          <a:ln w="82275" cap="flat" cmpd="sng">
            <a:solidFill>
              <a:srgbClr val="4FA3B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0" name="Google Shape;850;p68"/>
          <p:cNvSpPr/>
          <p:nvPr/>
        </p:nvSpPr>
        <p:spPr>
          <a:xfrm>
            <a:off x="7130618" y="3852671"/>
            <a:ext cx="0" cy="859790"/>
          </a:xfrm>
          <a:custGeom>
            <a:avLst/>
            <a:gdLst/>
            <a:ahLst/>
            <a:cxnLst/>
            <a:rect l="l" t="t" r="r" b="b"/>
            <a:pathLst>
              <a:path w="120000" h="859789" extrusionOk="0">
                <a:moveTo>
                  <a:pt x="0" y="859536"/>
                </a:moveTo>
                <a:lnTo>
                  <a:pt x="0" y="0"/>
                </a:lnTo>
              </a:path>
            </a:pathLst>
          </a:custGeom>
          <a:noFill/>
          <a:ln w="51800" cap="flat" cmpd="sng">
            <a:solidFill>
              <a:srgbClr val="4890C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1" name="Google Shape;851;p68"/>
          <p:cNvSpPr txBox="1"/>
          <p:nvPr/>
        </p:nvSpPr>
        <p:spPr>
          <a:xfrm>
            <a:off x="2364680" y="386359"/>
            <a:ext cx="7797165" cy="28130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50">
                <a:solidFill>
                  <a:srgbClr val="424241"/>
                </a:solidFill>
                <a:latin typeface="Arial"/>
                <a:ea typeface="Arial"/>
                <a:cs typeface="Arial"/>
                <a:sym typeface="Arial"/>
              </a:rPr>
              <a:t>ACCEPTED  </a:t>
            </a:r>
            <a:r>
              <a:rPr lang="en-US" sz="950">
                <a:solidFill>
                  <a:srgbClr val="505050"/>
                </a:solidFill>
                <a:latin typeface="Arial"/>
                <a:ea typeface="Arial"/>
                <a:cs typeface="Arial"/>
                <a:sym typeface="Arial"/>
              </a:rPr>
              <a:t>FOR ADMISS </a:t>
            </a:r>
            <a:r>
              <a:rPr lang="en-US" sz="950">
                <a:solidFill>
                  <a:srgbClr val="747474"/>
                </a:solidFill>
                <a:latin typeface="Arial"/>
                <a:ea typeface="Arial"/>
                <a:cs typeface="Arial"/>
                <a:sym typeface="Arial"/>
              </a:rPr>
              <a:t>I</a:t>
            </a:r>
            <a:r>
              <a:rPr lang="en-US" sz="950">
                <a:solidFill>
                  <a:srgbClr val="424241"/>
                </a:solidFill>
                <a:latin typeface="Arial"/>
                <a:ea typeface="Arial"/>
                <a:cs typeface="Arial"/>
                <a:sym typeface="Arial"/>
              </a:rPr>
              <a:t>ON </a:t>
            </a:r>
            <a:r>
              <a:rPr lang="en-US" sz="950">
                <a:solidFill>
                  <a:srgbClr val="505050"/>
                </a:solidFill>
                <a:latin typeface="Arial"/>
                <a:ea typeface="Arial"/>
                <a:cs typeface="Arial"/>
                <a:sym typeface="Arial"/>
              </a:rPr>
              <a:t>BUT </a:t>
            </a:r>
            <a:r>
              <a:rPr lang="en-US" sz="950">
                <a:solidFill>
                  <a:srgbClr val="424241"/>
                </a:solidFill>
                <a:latin typeface="Arial"/>
                <a:ea typeface="Arial"/>
                <a:cs typeface="Arial"/>
                <a:sym typeface="Arial"/>
              </a:rPr>
              <a:t>DEC</a:t>
            </a:r>
            <a:r>
              <a:rPr lang="en-US" sz="950">
                <a:solidFill>
                  <a:srgbClr val="646464"/>
                </a:solidFill>
                <a:latin typeface="Arial"/>
                <a:ea typeface="Arial"/>
                <a:cs typeface="Arial"/>
                <a:sym typeface="Arial"/>
              </a:rPr>
              <a:t>LI</a:t>
            </a:r>
            <a:r>
              <a:rPr lang="en-US" sz="950">
                <a:solidFill>
                  <a:srgbClr val="424241"/>
                </a:solidFill>
                <a:latin typeface="Arial"/>
                <a:ea typeface="Arial"/>
                <a:cs typeface="Arial"/>
                <a:sym typeface="Arial"/>
              </a:rPr>
              <a:t>NED</a:t>
            </a:r>
            <a:endParaRPr sz="950">
              <a:solidFill>
                <a:schemeClr val="dk1"/>
              </a:solidFill>
              <a:latin typeface="Arial"/>
              <a:ea typeface="Arial"/>
              <a:cs typeface="Arial"/>
              <a:sym typeface="Arial"/>
            </a:endParaRPr>
          </a:p>
          <a:p>
            <a:pPr marL="4133215" marR="0" lvl="0" indent="0" algn="l" rtl="0">
              <a:lnSpc>
                <a:spcPct val="100000"/>
              </a:lnSpc>
              <a:spcBef>
                <a:spcPts val="40"/>
              </a:spcBef>
              <a:spcAft>
                <a:spcPts val="0"/>
              </a:spcAft>
              <a:buNone/>
            </a:pPr>
            <a:r>
              <a:rPr lang="en-US" sz="850">
                <a:solidFill>
                  <a:srgbClr val="747474"/>
                </a:solidFill>
                <a:latin typeface="Arial"/>
                <a:ea typeface="Arial"/>
                <a:cs typeface="Arial"/>
                <a:sym typeface="Arial"/>
              </a:rPr>
              <a:t>Decision Process: Reasons </a:t>
            </a:r>
            <a:r>
              <a:rPr lang="en-US" sz="850">
                <a:solidFill>
                  <a:srgbClr val="858587"/>
                </a:solidFill>
                <a:latin typeface="Arial"/>
                <a:ea typeface="Arial"/>
                <a:cs typeface="Arial"/>
                <a:sym typeface="Arial"/>
              </a:rPr>
              <a:t>Families </a:t>
            </a:r>
            <a:r>
              <a:rPr lang="en-US" sz="850">
                <a:solidFill>
                  <a:srgbClr val="747474"/>
                </a:solidFill>
                <a:latin typeface="Arial"/>
                <a:ea typeface="Arial"/>
                <a:cs typeface="Arial"/>
                <a:sym typeface="Arial"/>
              </a:rPr>
              <a:t>Did Not Choose </a:t>
            </a:r>
            <a:r>
              <a:rPr lang="en-US" sz="850">
                <a:solidFill>
                  <a:srgbClr val="858587"/>
                </a:solidFill>
                <a:latin typeface="Arial"/>
                <a:ea typeface="Arial"/>
                <a:cs typeface="Arial"/>
                <a:sym typeface="Arial"/>
              </a:rPr>
              <a:t>to </a:t>
            </a:r>
            <a:r>
              <a:rPr lang="en-US" sz="850">
                <a:solidFill>
                  <a:srgbClr val="747474"/>
                </a:solidFill>
                <a:latin typeface="Arial"/>
                <a:ea typeface="Arial"/>
                <a:cs typeface="Arial"/>
                <a:sym typeface="Arial"/>
              </a:rPr>
              <a:t>Enroll </a:t>
            </a:r>
            <a:r>
              <a:rPr lang="en-US" sz="850">
                <a:solidFill>
                  <a:srgbClr val="646464"/>
                </a:solidFill>
                <a:latin typeface="Arial"/>
                <a:ea typeface="Arial"/>
                <a:cs typeface="Arial"/>
                <a:sym typeface="Arial"/>
              </a:rPr>
              <a:t>at </a:t>
            </a:r>
            <a:r>
              <a:rPr lang="en-US" sz="850">
                <a:solidFill>
                  <a:srgbClr val="747474"/>
                </a:solidFill>
                <a:latin typeface="Arial"/>
                <a:ea typeface="Arial"/>
                <a:cs typeface="Arial"/>
                <a:sym typeface="Arial"/>
              </a:rPr>
              <a:t>Viewpoint</a:t>
            </a:r>
            <a:endParaRPr sz="850">
              <a:solidFill>
                <a:schemeClr val="dk1"/>
              </a:solidFill>
              <a:latin typeface="Arial"/>
              <a:ea typeface="Arial"/>
              <a:cs typeface="Arial"/>
              <a:sym typeface="Arial"/>
            </a:endParaRPr>
          </a:p>
        </p:txBody>
      </p:sp>
      <p:sp>
        <p:nvSpPr>
          <p:cNvPr id="852" name="Google Shape;852;p68"/>
          <p:cNvSpPr txBox="1"/>
          <p:nvPr/>
        </p:nvSpPr>
        <p:spPr>
          <a:xfrm>
            <a:off x="1715472" y="1060296"/>
            <a:ext cx="2578735" cy="729615"/>
          </a:xfrm>
          <a:prstGeom prst="rect">
            <a:avLst/>
          </a:prstGeom>
          <a:noFill/>
          <a:ln>
            <a:noFill/>
          </a:ln>
        </p:spPr>
        <p:txBody>
          <a:bodyPr spcFirstLastPara="1" wrap="square" lIns="0" tIns="0" rIns="0" bIns="0" anchor="t" anchorCtr="0">
            <a:noAutofit/>
          </a:bodyPr>
          <a:lstStyle/>
          <a:p>
            <a:pPr marL="21590" marR="0" lvl="0" indent="0" algn="l" rtl="0">
              <a:lnSpc>
                <a:spcPct val="116000"/>
              </a:lnSpc>
              <a:spcBef>
                <a:spcPts val="0"/>
              </a:spcBef>
              <a:spcAft>
                <a:spcPts val="0"/>
              </a:spcAft>
              <a:buNone/>
            </a:pPr>
            <a:r>
              <a:rPr lang="en-US" sz="2250">
                <a:solidFill>
                  <a:srgbClr val="424241"/>
                </a:solidFill>
                <a:latin typeface="Arial"/>
                <a:ea typeface="Arial"/>
                <a:cs typeface="Arial"/>
                <a:sym typeface="Arial"/>
              </a:rPr>
              <a:t>2017-18 </a:t>
            </a:r>
            <a:r>
              <a:rPr lang="en-US" sz="2250">
                <a:solidFill>
                  <a:srgbClr val="505050"/>
                </a:solidFill>
                <a:latin typeface="Arial"/>
                <a:ea typeface="Arial"/>
                <a:cs typeface="Arial"/>
                <a:sym typeface="Arial"/>
              </a:rPr>
              <a:t>Non-Enrollee</a:t>
            </a:r>
            <a:endParaRPr sz="2250">
              <a:solidFill>
                <a:schemeClr val="dk1"/>
              </a:solidFill>
              <a:latin typeface="Arial"/>
              <a:ea typeface="Arial"/>
              <a:cs typeface="Arial"/>
              <a:sym typeface="Arial"/>
            </a:endParaRPr>
          </a:p>
          <a:p>
            <a:pPr marL="12700" marR="0" lvl="0" indent="0" algn="l" rtl="0">
              <a:lnSpc>
                <a:spcPct val="116896"/>
              </a:lnSpc>
              <a:spcBef>
                <a:spcPts val="0"/>
              </a:spcBef>
              <a:spcAft>
                <a:spcPts val="0"/>
              </a:spcAft>
              <a:buNone/>
            </a:pPr>
            <a:r>
              <a:rPr lang="en-US" sz="2900" b="1">
                <a:solidFill>
                  <a:srgbClr val="424241"/>
                </a:solidFill>
                <a:latin typeface="Arial"/>
                <a:ea typeface="Arial"/>
                <a:cs typeface="Arial"/>
                <a:sym typeface="Arial"/>
              </a:rPr>
              <a:t>Survey Results</a:t>
            </a:r>
            <a:endParaRPr sz="2900">
              <a:solidFill>
                <a:schemeClr val="dk1"/>
              </a:solidFill>
              <a:latin typeface="Arial"/>
              <a:ea typeface="Arial"/>
              <a:cs typeface="Arial"/>
              <a:sym typeface="Arial"/>
            </a:endParaRPr>
          </a:p>
        </p:txBody>
      </p:sp>
      <p:sp>
        <p:nvSpPr>
          <p:cNvPr id="853" name="Google Shape;853;p68"/>
          <p:cNvSpPr txBox="1"/>
          <p:nvPr/>
        </p:nvSpPr>
        <p:spPr>
          <a:xfrm>
            <a:off x="6851224" y="1071162"/>
            <a:ext cx="1155700" cy="939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7200" b="1">
                <a:solidFill>
                  <a:srgbClr val="444F6E"/>
                </a:solidFill>
                <a:latin typeface="Times New Roman"/>
                <a:ea typeface="Times New Roman"/>
                <a:cs typeface="Times New Roman"/>
                <a:sym typeface="Times New Roman"/>
              </a:rPr>
              <a:t>1.</a:t>
            </a:r>
            <a:r>
              <a:rPr lang="en-US" sz="2300">
                <a:solidFill>
                  <a:srgbClr val="444F6E"/>
                </a:solidFill>
                <a:latin typeface="Arial"/>
                <a:ea typeface="Arial"/>
                <a:cs typeface="Arial"/>
                <a:sym typeface="Arial"/>
              </a:rPr>
              <a:t>II</a:t>
            </a:r>
            <a:endParaRPr sz="2300">
              <a:solidFill>
                <a:schemeClr val="dk1"/>
              </a:solidFill>
              <a:latin typeface="Arial"/>
              <a:ea typeface="Arial"/>
              <a:cs typeface="Arial"/>
              <a:sym typeface="Arial"/>
            </a:endParaRPr>
          </a:p>
        </p:txBody>
      </p:sp>
      <p:sp>
        <p:nvSpPr>
          <p:cNvPr id="854" name="Google Shape;854;p68"/>
          <p:cNvSpPr txBox="1"/>
          <p:nvPr/>
        </p:nvSpPr>
        <p:spPr>
          <a:xfrm>
            <a:off x="9667505" y="793677"/>
            <a:ext cx="1007744" cy="521970"/>
          </a:xfrm>
          <a:prstGeom prst="rect">
            <a:avLst/>
          </a:prstGeom>
          <a:noFill/>
          <a:ln>
            <a:noFill/>
          </a:ln>
        </p:spPr>
        <p:txBody>
          <a:bodyPr spcFirstLastPara="1" wrap="square" lIns="0" tIns="0" rIns="0" bIns="0" anchor="t" anchorCtr="0">
            <a:noAutofit/>
          </a:bodyPr>
          <a:lstStyle/>
          <a:p>
            <a:pPr marL="12700" marR="5080" lvl="0" indent="0" algn="l" rtl="0">
              <a:lnSpc>
                <a:spcPct val="111500"/>
              </a:lnSpc>
              <a:spcBef>
                <a:spcPts val="0"/>
              </a:spcBef>
              <a:spcAft>
                <a:spcPts val="0"/>
              </a:spcAft>
              <a:buNone/>
            </a:pPr>
            <a:r>
              <a:rPr lang="en-US" sz="550">
                <a:solidFill>
                  <a:srgbClr val="858587"/>
                </a:solidFill>
                <a:latin typeface="Times New Roman"/>
                <a:ea typeface="Times New Roman"/>
                <a:cs typeface="Times New Roman"/>
                <a:sym typeface="Times New Roman"/>
              </a:rPr>
              <a:t>Oia</a:t>
            </a:r>
            <a:r>
              <a:rPr lang="en-US" sz="550">
                <a:solidFill>
                  <a:srgbClr val="646464"/>
                </a:solidFill>
                <a:latin typeface="Times New Roman"/>
                <a:ea typeface="Times New Roman"/>
                <a:cs typeface="Times New Roman"/>
                <a:sym typeface="Times New Roman"/>
              </a:rPr>
              <a:t>rt </a:t>
            </a:r>
            <a:r>
              <a:rPr lang="en-US" sz="550">
                <a:solidFill>
                  <a:srgbClr val="858587"/>
                </a:solidFill>
                <a:latin typeface="Times New Roman"/>
                <a:ea typeface="Times New Roman"/>
                <a:cs typeface="Times New Roman"/>
                <a:sym typeface="Times New Roman"/>
              </a:rPr>
              <a:t>diepicts </a:t>
            </a:r>
            <a:r>
              <a:rPr lang="en-US" sz="550">
                <a:solidFill>
                  <a:srgbClr val="646464"/>
                </a:solidFill>
                <a:latin typeface="Times New Roman"/>
                <a:ea typeface="Times New Roman"/>
                <a:cs typeface="Times New Roman"/>
                <a:sym typeface="Times New Roman"/>
              </a:rPr>
              <a:t>a</a:t>
            </a:r>
            <a:r>
              <a:rPr lang="en-US" sz="550">
                <a:solidFill>
                  <a:srgbClr val="858587"/>
                </a:solidFill>
                <a:latin typeface="Times New Roman"/>
                <a:ea typeface="Times New Roman"/>
                <a:cs typeface="Times New Roman"/>
                <a:sym typeface="Times New Roman"/>
              </a:rPr>
              <a:t>ns</a:t>
            </a:r>
            <a:r>
              <a:rPr lang="en-US" sz="550">
                <a:solidFill>
                  <a:srgbClr val="646464"/>
                </a:solidFill>
                <a:latin typeface="Times New Roman"/>
                <a:ea typeface="Times New Roman"/>
                <a:cs typeface="Times New Roman"/>
                <a:sym typeface="Times New Roman"/>
              </a:rPr>
              <a:t>we t</a:t>
            </a:r>
            <a:r>
              <a:rPr lang="en-US" sz="550">
                <a:solidFill>
                  <a:srgbClr val="858587"/>
                </a:solidFill>
                <a:latin typeface="Times New Roman"/>
                <a:ea typeface="Times New Roman"/>
                <a:cs typeface="Times New Roman"/>
                <a:sym typeface="Times New Roman"/>
              </a:rPr>
              <a:t>o </a:t>
            </a:r>
            <a:r>
              <a:rPr lang="en-US" sz="550">
                <a:solidFill>
                  <a:srgbClr val="646464"/>
                </a:solidFill>
                <a:latin typeface="Times New Roman"/>
                <a:ea typeface="Times New Roman"/>
                <a:cs typeface="Times New Roman"/>
                <a:sym typeface="Times New Roman"/>
              </a:rPr>
              <a:t>the </a:t>
            </a:r>
            <a:r>
              <a:rPr lang="en-US" sz="550">
                <a:solidFill>
                  <a:srgbClr val="646464"/>
                </a:solidFill>
                <a:latin typeface="Arial"/>
                <a:ea typeface="Arial"/>
                <a:cs typeface="Arial"/>
                <a:sym typeface="Arial"/>
              </a:rPr>
              <a:t>que</a:t>
            </a:r>
            <a:r>
              <a:rPr lang="en-US" sz="550">
                <a:solidFill>
                  <a:srgbClr val="858587"/>
                </a:solidFill>
                <a:latin typeface="Arial"/>
                <a:ea typeface="Arial"/>
                <a:cs typeface="Arial"/>
                <a:sym typeface="Arial"/>
              </a:rPr>
              <a:t>s</a:t>
            </a:r>
            <a:r>
              <a:rPr lang="en-US" sz="550">
                <a:solidFill>
                  <a:srgbClr val="505050"/>
                </a:solidFill>
                <a:latin typeface="Arial"/>
                <a:ea typeface="Arial"/>
                <a:cs typeface="Arial"/>
                <a:sym typeface="Arial"/>
              </a:rPr>
              <a:t>tion </a:t>
            </a:r>
            <a:r>
              <a:rPr lang="en-US" sz="550">
                <a:solidFill>
                  <a:srgbClr val="858587"/>
                </a:solidFill>
                <a:latin typeface="Arial"/>
                <a:ea typeface="Arial"/>
                <a:cs typeface="Arial"/>
                <a:sym typeface="Arial"/>
              </a:rPr>
              <a:t>"</a:t>
            </a:r>
            <a:r>
              <a:rPr lang="en-US" sz="550">
                <a:solidFill>
                  <a:srgbClr val="646464"/>
                </a:solidFill>
                <a:latin typeface="Arial"/>
                <a:ea typeface="Arial"/>
                <a:cs typeface="Arial"/>
                <a:sym typeface="Arial"/>
              </a:rPr>
              <a:t>Please </a:t>
            </a:r>
            <a:r>
              <a:rPr lang="en-US" sz="550">
                <a:solidFill>
                  <a:srgbClr val="747474"/>
                </a:solidFill>
                <a:latin typeface="Arial"/>
                <a:ea typeface="Arial"/>
                <a:cs typeface="Arial"/>
                <a:sym typeface="Arial"/>
              </a:rPr>
              <a:t>select </a:t>
            </a:r>
            <a:r>
              <a:rPr lang="en-US" sz="550">
                <a:solidFill>
                  <a:srgbClr val="9C9C9C"/>
                </a:solidFill>
                <a:latin typeface="Arial"/>
                <a:ea typeface="Arial"/>
                <a:cs typeface="Arial"/>
                <a:sym typeface="Arial"/>
              </a:rPr>
              <a:t>th</a:t>
            </a:r>
            <a:r>
              <a:rPr lang="en-US" sz="550">
                <a:solidFill>
                  <a:srgbClr val="646464"/>
                </a:solidFill>
                <a:latin typeface="Arial"/>
                <a:ea typeface="Arial"/>
                <a:cs typeface="Arial"/>
                <a:sym typeface="Arial"/>
              </a:rPr>
              <a:t>e MAIN </a:t>
            </a:r>
            <a:r>
              <a:rPr lang="en-US" sz="450">
                <a:solidFill>
                  <a:srgbClr val="646464"/>
                </a:solidFill>
                <a:latin typeface="Arial"/>
                <a:ea typeface="Arial"/>
                <a:cs typeface="Arial"/>
                <a:sym typeface="Arial"/>
              </a:rPr>
              <a:t>re:isc</a:t>
            </a:r>
            <a:r>
              <a:rPr lang="en-US" sz="450">
                <a:solidFill>
                  <a:srgbClr val="858587"/>
                </a:solidFill>
                <a:latin typeface="Arial"/>
                <a:ea typeface="Arial"/>
                <a:cs typeface="Arial"/>
                <a:sym typeface="Arial"/>
              </a:rPr>
              <a:t>n{</a:t>
            </a:r>
            <a:r>
              <a:rPr lang="en-US" sz="450">
                <a:solidFill>
                  <a:srgbClr val="646464"/>
                </a:solidFill>
                <a:latin typeface="Arial"/>
                <a:ea typeface="Arial"/>
                <a:cs typeface="Arial"/>
                <a:sym typeface="Arial"/>
              </a:rPr>
              <a:t>s</a:t>
            </a:r>
            <a:r>
              <a:rPr lang="en-US" sz="450">
                <a:solidFill>
                  <a:srgbClr val="858587"/>
                </a:solidFill>
                <a:latin typeface="Arial"/>
                <a:ea typeface="Arial"/>
                <a:cs typeface="Arial"/>
                <a:sym typeface="Arial"/>
              </a:rPr>
              <a:t>} </a:t>
            </a:r>
            <a:r>
              <a:rPr lang="en-US" sz="450">
                <a:solidFill>
                  <a:srgbClr val="646464"/>
                </a:solidFill>
                <a:latin typeface="Arial"/>
                <a:ea typeface="Arial"/>
                <a:cs typeface="Arial"/>
                <a:sym typeface="Arial"/>
              </a:rPr>
              <a:t>you </a:t>
            </a:r>
            <a:r>
              <a:rPr lang="en-US" sz="450">
                <a:solidFill>
                  <a:srgbClr val="858587"/>
                </a:solidFill>
                <a:latin typeface="Arial"/>
                <a:ea typeface="Arial"/>
                <a:cs typeface="Arial"/>
                <a:sym typeface="Arial"/>
              </a:rPr>
              <a:t>ch</a:t>
            </a:r>
            <a:r>
              <a:rPr lang="en-US" sz="450">
                <a:solidFill>
                  <a:srgbClr val="646464"/>
                </a:solidFill>
                <a:latin typeface="Arial"/>
                <a:ea typeface="Arial"/>
                <a:cs typeface="Arial"/>
                <a:sym typeface="Arial"/>
              </a:rPr>
              <a:t>oose </a:t>
            </a:r>
            <a:r>
              <a:rPr lang="en-US" sz="450">
                <a:solidFill>
                  <a:srgbClr val="747474"/>
                </a:solidFill>
                <a:latin typeface="Arial"/>
                <a:ea typeface="Arial"/>
                <a:cs typeface="Arial"/>
                <a:sym typeface="Arial"/>
              </a:rPr>
              <a:t>not </a:t>
            </a:r>
            <a:r>
              <a:rPr lang="en-US" sz="450">
                <a:solidFill>
                  <a:srgbClr val="424241"/>
                </a:solidFill>
                <a:latin typeface="Arial"/>
                <a:ea typeface="Arial"/>
                <a:cs typeface="Arial"/>
                <a:sym typeface="Arial"/>
              </a:rPr>
              <a:t>t</a:t>
            </a:r>
            <a:r>
              <a:rPr lang="en-US" sz="450">
                <a:solidFill>
                  <a:srgbClr val="646464"/>
                </a:solidFill>
                <a:latin typeface="Arial"/>
                <a:ea typeface="Arial"/>
                <a:cs typeface="Arial"/>
                <a:sym typeface="Arial"/>
              </a:rPr>
              <a:t>o </a:t>
            </a:r>
            <a:r>
              <a:rPr lang="en-US" sz="450">
                <a:solidFill>
                  <a:srgbClr val="747474"/>
                </a:solidFill>
                <a:latin typeface="Arial"/>
                <a:ea typeface="Arial"/>
                <a:cs typeface="Arial"/>
                <a:sym typeface="Arial"/>
              </a:rPr>
              <a:t>erYoll </a:t>
            </a:r>
            <a:r>
              <a:rPr lang="en-US" sz="500">
                <a:solidFill>
                  <a:srgbClr val="747474"/>
                </a:solidFill>
                <a:latin typeface="Arial"/>
                <a:ea typeface="Arial"/>
                <a:cs typeface="Arial"/>
                <a:sym typeface="Arial"/>
              </a:rPr>
              <a:t>ifl V.ewpornt </a:t>
            </a:r>
            <a:r>
              <a:rPr lang="en-US" sz="500">
                <a:solidFill>
                  <a:srgbClr val="646464"/>
                </a:solidFill>
                <a:latin typeface="Arial"/>
                <a:ea typeface="Arial"/>
                <a:cs typeface="Arial"/>
                <a:sym typeface="Arial"/>
              </a:rPr>
              <a:t>SChoo</a:t>
            </a:r>
            <a:r>
              <a:rPr lang="en-US" sz="500">
                <a:solidFill>
                  <a:srgbClr val="9C9C9C"/>
                </a:solidFill>
                <a:latin typeface="Arial"/>
                <a:ea typeface="Arial"/>
                <a:cs typeface="Arial"/>
                <a:sym typeface="Arial"/>
              </a:rPr>
              <a:t>l</a:t>
            </a:r>
            <a:r>
              <a:rPr lang="en-US" sz="500">
                <a:solidFill>
                  <a:srgbClr val="646464"/>
                </a:solidFill>
                <a:latin typeface="Arial"/>
                <a:ea typeface="Arial"/>
                <a:cs typeface="Arial"/>
                <a:sym typeface="Arial"/>
              </a:rPr>
              <a:t>.</a:t>
            </a:r>
            <a:r>
              <a:rPr lang="en-US" sz="500">
                <a:solidFill>
                  <a:srgbClr val="858587"/>
                </a:solidFill>
                <a:latin typeface="Arial"/>
                <a:ea typeface="Arial"/>
                <a:cs typeface="Arial"/>
                <a:sym typeface="Arial"/>
              </a:rPr>
              <a:t>.. </a:t>
            </a:r>
            <a:r>
              <a:rPr lang="en-US" sz="500">
                <a:solidFill>
                  <a:srgbClr val="646464"/>
                </a:solidFill>
                <a:latin typeface="Arial"/>
                <a:ea typeface="Arial"/>
                <a:cs typeface="Arial"/>
                <a:sym typeface="Arial"/>
              </a:rPr>
              <a:t>Fam</a:t>
            </a:r>
            <a:r>
              <a:rPr lang="en-US" sz="500">
                <a:solidFill>
                  <a:srgbClr val="858587"/>
                </a:solidFill>
                <a:latin typeface="Arial"/>
                <a:ea typeface="Arial"/>
                <a:cs typeface="Arial"/>
                <a:sym typeface="Arial"/>
              </a:rPr>
              <a:t>ili</a:t>
            </a:r>
            <a:r>
              <a:rPr lang="en-US" sz="500">
                <a:solidFill>
                  <a:srgbClr val="646464"/>
                </a:solidFill>
                <a:latin typeface="Arial"/>
                <a:ea typeface="Arial"/>
                <a:cs typeface="Arial"/>
                <a:sym typeface="Arial"/>
              </a:rPr>
              <a:t>es </a:t>
            </a:r>
            <a:r>
              <a:rPr lang="en-US" sz="500">
                <a:solidFill>
                  <a:srgbClr val="858587"/>
                </a:solidFill>
                <a:latin typeface="Arial"/>
                <a:ea typeface="Arial"/>
                <a:cs typeface="Arial"/>
                <a:sym typeface="Arial"/>
              </a:rPr>
              <a:t>cou</a:t>
            </a:r>
            <a:r>
              <a:rPr lang="en-US" sz="500">
                <a:solidFill>
                  <a:srgbClr val="AAAAAC"/>
                </a:solidFill>
                <a:latin typeface="Arial"/>
                <a:ea typeface="Arial"/>
                <a:cs typeface="Arial"/>
                <a:sym typeface="Arial"/>
              </a:rPr>
              <a:t>l</a:t>
            </a:r>
            <a:r>
              <a:rPr lang="en-US" sz="500">
                <a:solidFill>
                  <a:srgbClr val="747474"/>
                </a:solidFill>
                <a:latin typeface="Arial"/>
                <a:ea typeface="Arial"/>
                <a:cs typeface="Arial"/>
                <a:sym typeface="Arial"/>
              </a:rPr>
              <a:t>d make up </a:t>
            </a:r>
            <a:r>
              <a:rPr lang="en-US" sz="500">
                <a:solidFill>
                  <a:srgbClr val="505050"/>
                </a:solidFill>
                <a:latin typeface="Arial"/>
                <a:ea typeface="Arial"/>
                <a:cs typeface="Arial"/>
                <a:sym typeface="Arial"/>
              </a:rPr>
              <a:t>10 th</a:t>
            </a:r>
            <a:r>
              <a:rPr lang="en-US" sz="500">
                <a:solidFill>
                  <a:srgbClr val="858587"/>
                </a:solidFill>
                <a:latin typeface="Arial"/>
                <a:ea typeface="Arial"/>
                <a:cs typeface="Arial"/>
                <a:sym typeface="Arial"/>
              </a:rPr>
              <a:t>ree</a:t>
            </a:r>
            <a:endParaRPr sz="500">
              <a:solidFill>
                <a:schemeClr val="dk1"/>
              </a:solidFill>
              <a:latin typeface="Arial"/>
              <a:ea typeface="Arial"/>
              <a:cs typeface="Arial"/>
              <a:sym typeface="Arial"/>
            </a:endParaRPr>
          </a:p>
          <a:p>
            <a:pPr marL="12700" marR="0" lvl="0" indent="0" algn="l" rtl="0">
              <a:lnSpc>
                <a:spcPct val="100000"/>
              </a:lnSpc>
              <a:spcBef>
                <a:spcPts val="20"/>
              </a:spcBef>
              <a:spcAft>
                <a:spcPts val="0"/>
              </a:spcAft>
              <a:buNone/>
            </a:pPr>
            <a:r>
              <a:rPr lang="en-US" sz="550">
                <a:solidFill>
                  <a:srgbClr val="747474"/>
                </a:solidFill>
                <a:latin typeface="Times New Roman"/>
                <a:ea typeface="Times New Roman"/>
                <a:cs typeface="Times New Roman"/>
                <a:sym typeface="Times New Roman"/>
              </a:rPr>
              <a:t>se</a:t>
            </a:r>
            <a:r>
              <a:rPr lang="en-US" sz="550">
                <a:solidFill>
                  <a:srgbClr val="AAAAAC"/>
                </a:solidFill>
                <a:latin typeface="Times New Roman"/>
                <a:ea typeface="Times New Roman"/>
                <a:cs typeface="Times New Roman"/>
                <a:sym typeface="Times New Roman"/>
              </a:rPr>
              <a:t>l</a:t>
            </a:r>
            <a:r>
              <a:rPr lang="en-US" sz="550">
                <a:solidFill>
                  <a:srgbClr val="646464"/>
                </a:solidFill>
                <a:latin typeface="Times New Roman"/>
                <a:ea typeface="Times New Roman"/>
                <a:cs typeface="Times New Roman"/>
                <a:sym typeface="Times New Roman"/>
              </a:rPr>
              <a:t>eaions.</a:t>
            </a:r>
            <a:endParaRPr sz="550">
              <a:solidFill>
                <a:schemeClr val="dk1"/>
              </a:solidFill>
              <a:latin typeface="Times New Roman"/>
              <a:ea typeface="Times New Roman"/>
              <a:cs typeface="Times New Roman"/>
              <a:sym typeface="Times New Roman"/>
            </a:endParaRPr>
          </a:p>
        </p:txBody>
      </p:sp>
      <p:sp>
        <p:nvSpPr>
          <p:cNvPr id="855" name="Google Shape;855;p68"/>
          <p:cNvSpPr txBox="1"/>
          <p:nvPr/>
        </p:nvSpPr>
        <p:spPr>
          <a:xfrm>
            <a:off x="8125256" y="853096"/>
            <a:ext cx="1221740" cy="433070"/>
          </a:xfrm>
          <a:prstGeom prst="rect">
            <a:avLst/>
          </a:prstGeom>
          <a:noFill/>
          <a:ln>
            <a:noFill/>
          </a:ln>
        </p:spPr>
        <p:txBody>
          <a:bodyPr spcFirstLastPara="1" wrap="square" lIns="0" tIns="0" rIns="0" bIns="0" anchor="t" anchorCtr="0">
            <a:noAutofit/>
          </a:bodyPr>
          <a:lstStyle/>
          <a:p>
            <a:pPr marL="12700" marR="96520" lvl="0" indent="2540" algn="l" rtl="0">
              <a:lnSpc>
                <a:spcPct val="110800"/>
              </a:lnSpc>
              <a:spcBef>
                <a:spcPts val="0"/>
              </a:spcBef>
              <a:spcAft>
                <a:spcPts val="0"/>
              </a:spcAft>
              <a:buNone/>
            </a:pPr>
            <a:r>
              <a:rPr lang="en-US" sz="650">
                <a:solidFill>
                  <a:srgbClr val="747474"/>
                </a:solidFill>
                <a:latin typeface="Arial"/>
                <a:ea typeface="Arial"/>
                <a:cs typeface="Arial"/>
                <a:sym typeface="Arial"/>
              </a:rPr>
              <a:t>"He </a:t>
            </a:r>
            <a:r>
              <a:rPr lang="en-US" sz="650">
                <a:solidFill>
                  <a:srgbClr val="858587"/>
                </a:solidFill>
                <a:latin typeface="Arial"/>
                <a:ea typeface="Arial"/>
                <a:cs typeface="Arial"/>
                <a:sym typeface="Arial"/>
              </a:rPr>
              <a:t>w</a:t>
            </a:r>
            <a:r>
              <a:rPr lang="en-US" sz="650">
                <a:solidFill>
                  <a:srgbClr val="646464"/>
                </a:solidFill>
                <a:latin typeface="Arial"/>
                <a:ea typeface="Arial"/>
                <a:cs typeface="Arial"/>
                <a:sym typeface="Arial"/>
              </a:rPr>
              <a:t>anted a </a:t>
            </a:r>
            <a:r>
              <a:rPr lang="en-US" sz="650">
                <a:solidFill>
                  <a:srgbClr val="747474"/>
                </a:solidFill>
                <a:latin typeface="Arial"/>
                <a:ea typeface="Arial"/>
                <a:cs typeface="Arial"/>
                <a:sym typeface="Arial"/>
              </a:rPr>
              <a:t>school </a:t>
            </a:r>
            <a:r>
              <a:rPr lang="en-US" sz="650">
                <a:solidFill>
                  <a:srgbClr val="646464"/>
                </a:solidFill>
                <a:latin typeface="Arial"/>
                <a:ea typeface="Arial"/>
                <a:cs typeface="Arial"/>
                <a:sym typeface="Arial"/>
              </a:rPr>
              <a:t>that </a:t>
            </a:r>
            <a:r>
              <a:rPr lang="en-US" sz="650">
                <a:solidFill>
                  <a:srgbClr val="747474"/>
                </a:solidFill>
                <a:latin typeface="Arial"/>
                <a:ea typeface="Arial"/>
                <a:cs typeface="Arial"/>
                <a:sym typeface="Arial"/>
              </a:rPr>
              <a:t>was </a:t>
            </a:r>
            <a:r>
              <a:rPr lang="en-US" sz="650">
                <a:solidFill>
                  <a:srgbClr val="646464"/>
                </a:solidFill>
                <a:latin typeface="Arial"/>
                <a:ea typeface="Arial"/>
                <a:cs typeface="Arial"/>
                <a:sym typeface="Arial"/>
              </a:rPr>
              <a:t>closer </a:t>
            </a:r>
            <a:r>
              <a:rPr lang="en-US" sz="650">
                <a:solidFill>
                  <a:srgbClr val="747474"/>
                </a:solidFill>
                <a:latin typeface="Arial"/>
                <a:ea typeface="Arial"/>
                <a:cs typeface="Arial"/>
                <a:sym typeface="Arial"/>
              </a:rPr>
              <a:t>to </a:t>
            </a:r>
            <a:r>
              <a:rPr lang="en-US" sz="650">
                <a:solidFill>
                  <a:srgbClr val="646464"/>
                </a:solidFill>
                <a:latin typeface="Arial"/>
                <a:ea typeface="Arial"/>
                <a:cs typeface="Arial"/>
                <a:sym typeface="Arial"/>
              </a:rPr>
              <a:t>our house </a:t>
            </a:r>
            <a:r>
              <a:rPr lang="en-US" sz="650">
                <a:solidFill>
                  <a:srgbClr val="9C9C9C"/>
                </a:solidFill>
                <a:latin typeface="Arial"/>
                <a:ea typeface="Arial"/>
                <a:cs typeface="Arial"/>
                <a:sym typeface="Arial"/>
              </a:rPr>
              <a:t>[</a:t>
            </a:r>
            <a:r>
              <a:rPr lang="en-US" sz="650">
                <a:solidFill>
                  <a:srgbClr val="858587"/>
                </a:solidFill>
                <a:latin typeface="Arial"/>
                <a:ea typeface="Arial"/>
                <a:cs typeface="Arial"/>
                <a:sym typeface="Arial"/>
              </a:rPr>
              <a:t>.</a:t>
            </a:r>
            <a:r>
              <a:rPr lang="en-US" sz="650">
                <a:solidFill>
                  <a:srgbClr val="646464"/>
                </a:solidFill>
                <a:latin typeface="Arial"/>
                <a:ea typeface="Arial"/>
                <a:cs typeface="Arial"/>
                <a:sym typeface="Arial"/>
              </a:rPr>
              <a:t>.</a:t>
            </a:r>
            <a:r>
              <a:rPr lang="en-US" sz="650">
                <a:solidFill>
                  <a:srgbClr val="858587"/>
                </a:solidFill>
                <a:latin typeface="Arial"/>
                <a:ea typeface="Arial"/>
                <a:cs typeface="Arial"/>
                <a:sym typeface="Arial"/>
              </a:rPr>
              <a:t>.</a:t>
            </a:r>
            <a:r>
              <a:rPr lang="en-US" sz="650">
                <a:solidFill>
                  <a:srgbClr val="747474"/>
                </a:solidFill>
                <a:latin typeface="Arial"/>
                <a:ea typeface="Arial"/>
                <a:cs typeface="Arial"/>
                <a:sym typeface="Arial"/>
              </a:rPr>
              <a:t>)</a:t>
            </a:r>
            <a:endParaRPr sz="650">
              <a:solidFill>
                <a:schemeClr val="dk1"/>
              </a:solidFill>
              <a:latin typeface="Arial"/>
              <a:ea typeface="Arial"/>
              <a:cs typeface="Arial"/>
              <a:sym typeface="Arial"/>
            </a:endParaRPr>
          </a:p>
          <a:p>
            <a:pPr marL="12700" marR="0" lvl="0" indent="0" algn="l" rtl="0">
              <a:lnSpc>
                <a:spcPct val="100000"/>
              </a:lnSpc>
              <a:spcBef>
                <a:spcPts val="60"/>
              </a:spcBef>
              <a:spcAft>
                <a:spcPts val="0"/>
              </a:spcAft>
              <a:buNone/>
            </a:pPr>
            <a:r>
              <a:rPr lang="en-US" sz="650">
                <a:solidFill>
                  <a:srgbClr val="747474"/>
                </a:solidFill>
                <a:latin typeface="Arial"/>
                <a:ea typeface="Arial"/>
                <a:cs typeface="Arial"/>
                <a:sym typeface="Arial"/>
              </a:rPr>
              <a:t>Viewpoi</a:t>
            </a:r>
            <a:r>
              <a:rPr lang="en-US" sz="650">
                <a:solidFill>
                  <a:srgbClr val="505050"/>
                </a:solidFill>
                <a:latin typeface="Arial"/>
                <a:ea typeface="Arial"/>
                <a:cs typeface="Arial"/>
                <a:sym typeface="Arial"/>
              </a:rPr>
              <a:t>nt </a:t>
            </a:r>
            <a:r>
              <a:rPr lang="en-US" sz="650">
                <a:solidFill>
                  <a:srgbClr val="858587"/>
                </a:solidFill>
                <a:latin typeface="Arial"/>
                <a:ea typeface="Arial"/>
                <a:cs typeface="Arial"/>
                <a:sym typeface="Arial"/>
              </a:rPr>
              <a:t>i</a:t>
            </a:r>
            <a:r>
              <a:rPr lang="en-US" sz="650" u="sng">
                <a:solidFill>
                  <a:srgbClr val="646464"/>
                </a:solidFill>
                <a:latin typeface="Arial"/>
                <a:ea typeface="Arial"/>
                <a:cs typeface="Arial"/>
                <a:sym typeface="Arial"/>
              </a:rPr>
              <a:t> s </a:t>
            </a:r>
            <a:r>
              <a:rPr lang="en-US" sz="650" u="sng">
                <a:solidFill>
                  <a:srgbClr val="747474"/>
                </a:solidFill>
                <a:latin typeface="Arial"/>
                <a:ea typeface="Arial"/>
                <a:cs typeface="Arial"/>
                <a:sym typeface="Arial"/>
              </a:rPr>
              <a:t>su</a:t>
            </a:r>
            <a:r>
              <a:rPr lang="en-US" sz="650" u="sng">
                <a:solidFill>
                  <a:srgbClr val="505050"/>
                </a:solidFill>
                <a:latin typeface="Arial"/>
                <a:ea typeface="Arial"/>
                <a:cs typeface="Arial"/>
                <a:sym typeface="Arial"/>
              </a:rPr>
              <a:t>pe</a:t>
            </a:r>
            <a:r>
              <a:rPr lang="en-US" sz="650" u="sng">
                <a:solidFill>
                  <a:srgbClr val="747474"/>
                </a:solidFill>
                <a:latin typeface="Arial"/>
                <a:ea typeface="Arial"/>
                <a:cs typeface="Arial"/>
                <a:sym typeface="Arial"/>
              </a:rPr>
              <a:t>rior </a:t>
            </a:r>
            <a:r>
              <a:rPr lang="en-US" sz="650" u="sng">
                <a:solidFill>
                  <a:srgbClr val="858587"/>
                </a:solidFill>
                <a:latin typeface="Arial"/>
                <a:ea typeface="Arial"/>
                <a:cs typeface="Arial"/>
                <a:sym typeface="Arial"/>
              </a:rPr>
              <a:t>i</a:t>
            </a:r>
            <a:r>
              <a:rPr lang="en-US" sz="650" u="sng">
                <a:solidFill>
                  <a:srgbClr val="646464"/>
                </a:solidFill>
                <a:latin typeface="Arial"/>
                <a:ea typeface="Arial"/>
                <a:cs typeface="Arial"/>
                <a:sym typeface="Arial"/>
              </a:rPr>
              <a:t>n every 	</a:t>
            </a:r>
            <a:endParaRPr sz="650">
              <a:solidFill>
                <a:schemeClr val="dk1"/>
              </a:solidFill>
              <a:latin typeface="Arial"/>
              <a:ea typeface="Arial"/>
              <a:cs typeface="Arial"/>
              <a:sym typeface="Arial"/>
            </a:endParaRPr>
          </a:p>
          <a:p>
            <a:pPr marL="18415" marR="0" lvl="0" indent="0" algn="l" rtl="0">
              <a:lnSpc>
                <a:spcPct val="100000"/>
              </a:lnSpc>
              <a:spcBef>
                <a:spcPts val="130"/>
              </a:spcBef>
              <a:spcAft>
                <a:spcPts val="0"/>
              </a:spcAft>
              <a:buNone/>
            </a:pPr>
            <a:r>
              <a:rPr lang="en-US" sz="600">
                <a:solidFill>
                  <a:srgbClr val="646464"/>
                </a:solidFill>
                <a:latin typeface="Arial"/>
                <a:ea typeface="Arial"/>
                <a:cs typeface="Arial"/>
                <a:sym typeface="Arial"/>
              </a:rPr>
              <a:t>regard other </a:t>
            </a:r>
            <a:r>
              <a:rPr lang="en-US" sz="600">
                <a:solidFill>
                  <a:srgbClr val="747474"/>
                </a:solidFill>
                <a:latin typeface="Arial"/>
                <a:ea typeface="Arial"/>
                <a:cs typeface="Arial"/>
                <a:sym typeface="Arial"/>
              </a:rPr>
              <a:t>than </a:t>
            </a:r>
            <a:r>
              <a:rPr lang="en-US" sz="600">
                <a:solidFill>
                  <a:srgbClr val="858587"/>
                </a:solidFill>
                <a:latin typeface="Arial"/>
                <a:ea typeface="Arial"/>
                <a:cs typeface="Arial"/>
                <a:sym typeface="Arial"/>
              </a:rPr>
              <a:t>l</a:t>
            </a:r>
            <a:r>
              <a:rPr lang="en-US" sz="600">
                <a:solidFill>
                  <a:srgbClr val="646464"/>
                </a:solidFill>
                <a:latin typeface="Arial"/>
                <a:ea typeface="Arial"/>
                <a:cs typeface="Arial"/>
                <a:sym typeface="Arial"/>
              </a:rPr>
              <a:t>ocation</a:t>
            </a:r>
            <a:r>
              <a:rPr lang="en-US" sz="600">
                <a:solidFill>
                  <a:srgbClr val="9C9C9C"/>
                </a:solidFill>
                <a:latin typeface="Arial"/>
                <a:ea typeface="Arial"/>
                <a:cs typeface="Arial"/>
                <a:sym typeface="Arial"/>
              </a:rPr>
              <a:t>."</a:t>
            </a:r>
            <a:endParaRPr sz="600">
              <a:solidFill>
                <a:schemeClr val="dk1"/>
              </a:solidFill>
              <a:latin typeface="Arial"/>
              <a:ea typeface="Arial"/>
              <a:cs typeface="Arial"/>
              <a:sym typeface="Arial"/>
            </a:endParaRPr>
          </a:p>
        </p:txBody>
      </p:sp>
      <p:sp>
        <p:nvSpPr>
          <p:cNvPr id="856" name="Google Shape;856;p68"/>
          <p:cNvSpPr txBox="1"/>
          <p:nvPr/>
        </p:nvSpPr>
        <p:spPr>
          <a:xfrm>
            <a:off x="9661411" y="1394133"/>
            <a:ext cx="1083310" cy="606425"/>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
                <a:solidFill>
                  <a:srgbClr val="505050"/>
                </a:solidFill>
                <a:latin typeface="Times New Roman"/>
                <a:ea typeface="Times New Roman"/>
                <a:cs typeface="Times New Roman"/>
                <a:sym typeface="Times New Roman"/>
              </a:rPr>
              <a:t>i</a:t>
            </a:r>
            <a:r>
              <a:rPr lang="en-US" sz="500">
                <a:solidFill>
                  <a:srgbClr val="747474"/>
                </a:solidFill>
                <a:latin typeface="Times New Roman"/>
                <a:ea typeface="Times New Roman"/>
                <a:cs typeface="Times New Roman"/>
                <a:sym typeface="Times New Roman"/>
              </a:rPr>
              <a:t>h  fol</a:t>
            </a:r>
            <a:r>
              <a:rPr lang="en-US" sz="500">
                <a:solidFill>
                  <a:srgbClr val="AAAAAC"/>
                </a:solidFill>
                <a:latin typeface="Times New Roman"/>
                <a:ea typeface="Times New Roman"/>
                <a:cs typeface="Times New Roman"/>
                <a:sym typeface="Times New Roman"/>
              </a:rPr>
              <a:t>l</a:t>
            </a:r>
            <a:r>
              <a:rPr lang="en-US" sz="500">
                <a:solidFill>
                  <a:srgbClr val="747474"/>
                </a:solidFill>
                <a:latin typeface="Times New Roman"/>
                <a:ea typeface="Times New Roman"/>
                <a:cs typeface="Times New Roman"/>
                <a:sym typeface="Times New Roman"/>
              </a:rPr>
              <a:t>ov</a:t>
            </a:r>
            <a:r>
              <a:rPr lang="en-US" sz="500">
                <a:solidFill>
                  <a:srgbClr val="424241"/>
                </a:solidFill>
                <a:latin typeface="Times New Roman"/>
                <a:ea typeface="Times New Roman"/>
                <a:cs typeface="Times New Roman"/>
                <a:sym typeface="Times New Roman"/>
              </a:rPr>
              <a:t>-</a:t>
            </a:r>
            <a:r>
              <a:rPr lang="en-US" sz="500">
                <a:solidFill>
                  <a:srgbClr val="747474"/>
                </a:solidFill>
                <a:latin typeface="Times New Roman"/>
                <a:ea typeface="Times New Roman"/>
                <a:cs typeface="Times New Roman"/>
                <a:sym typeface="Times New Roman"/>
              </a:rPr>
              <a:t>up </a:t>
            </a:r>
            <a:r>
              <a:rPr lang="en-US" sz="550">
                <a:solidFill>
                  <a:srgbClr val="858587"/>
                </a:solidFill>
                <a:latin typeface="Times New Roman"/>
                <a:ea typeface="Times New Roman"/>
                <a:cs typeface="Times New Roman"/>
                <a:sym typeface="Times New Roman"/>
              </a:rPr>
              <a:t>qu</a:t>
            </a:r>
            <a:r>
              <a:rPr lang="en-US" sz="550">
                <a:solidFill>
                  <a:srgbClr val="646464"/>
                </a:solidFill>
                <a:latin typeface="Times New Roman"/>
                <a:ea typeface="Times New Roman"/>
                <a:cs typeface="Times New Roman"/>
                <a:sym typeface="Times New Roman"/>
              </a:rPr>
              <a:t>estio</a:t>
            </a:r>
            <a:r>
              <a:rPr lang="en-US" sz="550">
                <a:solidFill>
                  <a:srgbClr val="858587"/>
                </a:solidFill>
                <a:latin typeface="Times New Roman"/>
                <a:ea typeface="Times New Roman"/>
                <a:cs typeface="Times New Roman"/>
                <a:sym typeface="Times New Roman"/>
              </a:rPr>
              <a:t>n </a:t>
            </a:r>
            <a:r>
              <a:rPr lang="en-US" sz="500">
                <a:solidFill>
                  <a:srgbClr val="747474"/>
                </a:solidFill>
                <a:latin typeface="Times New Roman"/>
                <a:ea typeface="Times New Roman"/>
                <a:cs typeface="Times New Roman"/>
                <a:sym typeface="Times New Roman"/>
              </a:rPr>
              <a:t>r'eque-Sttd  </a:t>
            </a:r>
            <a:r>
              <a:rPr lang="en-US" sz="500">
                <a:solidFill>
                  <a:srgbClr val="646464"/>
                </a:solidFill>
                <a:latin typeface="Times New Roman"/>
                <a:ea typeface="Times New Roman"/>
                <a:cs typeface="Times New Roman"/>
                <a:sym typeface="Times New Roman"/>
              </a:rPr>
              <a:t>a</a:t>
            </a:r>
            <a:endParaRPr sz="500">
              <a:solidFill>
                <a:schemeClr val="dk1"/>
              </a:solidFill>
              <a:latin typeface="Times New Roman"/>
              <a:ea typeface="Times New Roman"/>
              <a:cs typeface="Times New Roman"/>
              <a:sym typeface="Times New Roman"/>
            </a:endParaRPr>
          </a:p>
          <a:p>
            <a:pPr marL="18415" marR="94615" lvl="0" indent="0" algn="l" rtl="0">
              <a:lnSpc>
                <a:spcPct val="106500"/>
              </a:lnSpc>
              <a:spcBef>
                <a:spcPts val="20"/>
              </a:spcBef>
              <a:spcAft>
                <a:spcPts val="0"/>
              </a:spcAft>
              <a:buNone/>
            </a:pPr>
            <a:r>
              <a:rPr lang="en-US" sz="500">
                <a:solidFill>
                  <a:srgbClr val="505050"/>
                </a:solidFill>
                <a:latin typeface="Arial"/>
                <a:ea typeface="Arial"/>
                <a:cs typeface="Arial"/>
                <a:sym typeface="Arial"/>
              </a:rPr>
              <a:t>na</a:t>
            </a:r>
            <a:r>
              <a:rPr lang="en-US" sz="500">
                <a:solidFill>
                  <a:srgbClr val="747474"/>
                </a:solidFill>
                <a:latin typeface="Arial"/>
                <a:ea typeface="Arial"/>
                <a:cs typeface="Arial"/>
                <a:sym typeface="Arial"/>
              </a:rPr>
              <a:t>rrat</a:t>
            </a:r>
            <a:r>
              <a:rPr lang="en-US" sz="500">
                <a:solidFill>
                  <a:srgbClr val="505050"/>
                </a:solidFill>
                <a:latin typeface="Arial"/>
                <a:ea typeface="Arial"/>
                <a:cs typeface="Arial"/>
                <a:sym typeface="Arial"/>
              </a:rPr>
              <a:t>iv</a:t>
            </a:r>
            <a:r>
              <a:rPr lang="en-US" sz="500">
                <a:solidFill>
                  <a:srgbClr val="747474"/>
                </a:solidFill>
                <a:latin typeface="Arial"/>
                <a:ea typeface="Arial"/>
                <a:cs typeface="Arial"/>
                <a:sym typeface="Arial"/>
              </a:rPr>
              <a:t>e </a:t>
            </a:r>
            <a:r>
              <a:rPr lang="en-US" sz="500">
                <a:solidFill>
                  <a:srgbClr val="646464"/>
                </a:solidFill>
                <a:latin typeface="Arial"/>
                <a:ea typeface="Arial"/>
                <a:cs typeface="Arial"/>
                <a:sym typeface="Arial"/>
              </a:rPr>
              <a:t>respo</a:t>
            </a:r>
            <a:r>
              <a:rPr lang="en-US" sz="500">
                <a:solidFill>
                  <a:srgbClr val="858587"/>
                </a:solidFill>
                <a:latin typeface="Arial"/>
                <a:ea typeface="Arial"/>
                <a:cs typeface="Arial"/>
                <a:sym typeface="Arial"/>
              </a:rPr>
              <a:t>nse. </a:t>
            </a:r>
            <a:r>
              <a:rPr lang="en-US" sz="500">
                <a:solidFill>
                  <a:srgbClr val="646464"/>
                </a:solidFill>
                <a:latin typeface="Arial"/>
                <a:ea typeface="Arial"/>
                <a:cs typeface="Arial"/>
                <a:sym typeface="Arial"/>
              </a:rPr>
              <a:t>Theme</a:t>
            </a:r>
            <a:r>
              <a:rPr lang="en-US" sz="500">
                <a:solidFill>
                  <a:srgbClr val="858587"/>
                </a:solidFill>
                <a:latin typeface="Arial"/>
                <a:ea typeface="Arial"/>
                <a:cs typeface="Arial"/>
                <a:sym typeface="Arial"/>
              </a:rPr>
              <a:t>s </a:t>
            </a:r>
            <a:r>
              <a:rPr lang="en-US" sz="550">
                <a:solidFill>
                  <a:srgbClr val="505050"/>
                </a:solidFill>
                <a:latin typeface="Times New Roman"/>
                <a:ea typeface="Times New Roman"/>
                <a:cs typeface="Times New Roman"/>
                <a:sym typeface="Times New Roman"/>
              </a:rPr>
              <a:t>ind</a:t>
            </a:r>
            <a:r>
              <a:rPr lang="en-US" sz="550">
                <a:solidFill>
                  <a:srgbClr val="858587"/>
                </a:solidFill>
                <a:latin typeface="Times New Roman"/>
                <a:ea typeface="Times New Roman"/>
                <a:cs typeface="Times New Roman"/>
                <a:sym typeface="Times New Roman"/>
              </a:rPr>
              <a:t>utl </a:t>
            </a:r>
            <a:r>
              <a:rPr lang="en-US" sz="550">
                <a:solidFill>
                  <a:srgbClr val="646464"/>
                </a:solidFill>
                <a:latin typeface="Times New Roman"/>
                <a:ea typeface="Times New Roman"/>
                <a:cs typeface="Times New Roman"/>
                <a:sym typeface="Times New Roman"/>
              </a:rPr>
              <a:t>ed </a:t>
            </a:r>
            <a:r>
              <a:rPr lang="en-US" sz="550">
                <a:solidFill>
                  <a:srgbClr val="AAAAAC"/>
                </a:solidFill>
                <a:latin typeface="Times New Roman"/>
                <a:ea typeface="Times New Roman"/>
                <a:cs typeface="Times New Roman"/>
                <a:sym typeface="Times New Roman"/>
              </a:rPr>
              <a:t>l</a:t>
            </a:r>
            <a:r>
              <a:rPr lang="en-US" sz="550">
                <a:solidFill>
                  <a:srgbClr val="646464"/>
                </a:solidFill>
                <a:latin typeface="Times New Roman"/>
                <a:ea typeface="Times New Roman"/>
                <a:cs typeface="Times New Roman"/>
                <a:sym typeface="Times New Roman"/>
              </a:rPr>
              <a:t>ame</a:t>
            </a:r>
            <a:r>
              <a:rPr lang="en-US" sz="550">
                <a:solidFill>
                  <a:srgbClr val="858587"/>
                </a:solidFill>
                <a:latin typeface="Times New Roman"/>
                <a:ea typeface="Times New Roman"/>
                <a:cs typeface="Times New Roman"/>
                <a:sym typeface="Times New Roman"/>
              </a:rPr>
              <a:t>n</a:t>
            </a:r>
            <a:r>
              <a:rPr lang="en-US" sz="550">
                <a:solidFill>
                  <a:srgbClr val="505050"/>
                </a:solidFill>
                <a:latin typeface="Times New Roman"/>
                <a:ea typeface="Times New Roman"/>
                <a:cs typeface="Times New Roman"/>
                <a:sym typeface="Times New Roman"/>
              </a:rPr>
              <a:t>t</a:t>
            </a:r>
            <a:r>
              <a:rPr lang="en-US" sz="550">
                <a:solidFill>
                  <a:srgbClr val="747474"/>
                </a:solidFill>
                <a:latin typeface="Times New Roman"/>
                <a:ea typeface="Times New Roman"/>
                <a:cs typeface="Times New Roman"/>
                <a:sym typeface="Times New Roman"/>
              </a:rPr>
              <a:t>s </a:t>
            </a:r>
            <a:r>
              <a:rPr lang="en-US" sz="550">
                <a:solidFill>
                  <a:srgbClr val="505050"/>
                </a:solidFill>
                <a:latin typeface="Times New Roman"/>
                <a:ea typeface="Times New Roman"/>
                <a:cs typeface="Times New Roman"/>
                <a:sym typeface="Times New Roman"/>
              </a:rPr>
              <a:t>about </a:t>
            </a:r>
            <a:r>
              <a:rPr lang="en-US" sz="550">
                <a:solidFill>
                  <a:srgbClr val="646464"/>
                </a:solidFill>
                <a:latin typeface="Times New Roman"/>
                <a:ea typeface="Times New Roman"/>
                <a:cs typeface="Times New Roman"/>
                <a:sym typeface="Times New Roman"/>
              </a:rPr>
              <a:t>diStance</a:t>
            </a:r>
            <a:r>
              <a:rPr lang="en-US" sz="550">
                <a:solidFill>
                  <a:srgbClr val="858587"/>
                </a:solidFill>
                <a:latin typeface="Times New Roman"/>
                <a:ea typeface="Times New Roman"/>
                <a:cs typeface="Times New Roman"/>
                <a:sym typeface="Times New Roman"/>
              </a:rPr>
              <a:t>, </a:t>
            </a:r>
            <a:r>
              <a:rPr lang="en-US" sz="500">
                <a:solidFill>
                  <a:srgbClr val="747474"/>
                </a:solidFill>
                <a:latin typeface="Times New Roman"/>
                <a:ea typeface="Times New Roman"/>
                <a:cs typeface="Times New Roman"/>
                <a:sym typeface="Times New Roman"/>
              </a:rPr>
              <a:t>choos.ing to s.1ay wi</a:t>
            </a:r>
            <a:r>
              <a:rPr lang="en-US" sz="500">
                <a:solidFill>
                  <a:srgbClr val="505050"/>
                </a:solidFill>
                <a:latin typeface="Times New Roman"/>
                <a:ea typeface="Times New Roman"/>
                <a:cs typeface="Times New Roman"/>
                <a:sym typeface="Times New Roman"/>
              </a:rPr>
              <a:t>th </a:t>
            </a:r>
            <a:r>
              <a:rPr lang="en-US" sz="500">
                <a:solidFill>
                  <a:srgbClr val="646464"/>
                </a:solidFill>
                <a:latin typeface="Times New Roman"/>
                <a:ea typeface="Times New Roman"/>
                <a:cs typeface="Times New Roman"/>
                <a:sym typeface="Times New Roman"/>
              </a:rPr>
              <a:t>fr</a:t>
            </a:r>
            <a:r>
              <a:rPr lang="en-US" sz="500">
                <a:solidFill>
                  <a:srgbClr val="858587"/>
                </a:solidFill>
                <a:latin typeface="Times New Roman"/>
                <a:ea typeface="Times New Roman"/>
                <a:cs typeface="Times New Roman"/>
                <a:sym typeface="Times New Roman"/>
              </a:rPr>
              <a:t>i</a:t>
            </a:r>
            <a:r>
              <a:rPr lang="en-US" sz="500">
                <a:solidFill>
                  <a:srgbClr val="646464"/>
                </a:solidFill>
                <a:latin typeface="Times New Roman"/>
                <a:ea typeface="Times New Roman"/>
                <a:cs typeface="Times New Roman"/>
                <a:sym typeface="Times New Roman"/>
              </a:rPr>
              <a:t>e</a:t>
            </a:r>
            <a:r>
              <a:rPr lang="en-US" sz="500">
                <a:solidFill>
                  <a:srgbClr val="858587"/>
                </a:solidFill>
                <a:latin typeface="Times New Roman"/>
                <a:ea typeface="Times New Roman"/>
                <a:cs typeface="Times New Roman"/>
                <a:sym typeface="Times New Roman"/>
              </a:rPr>
              <a:t>n</a:t>
            </a:r>
            <a:r>
              <a:rPr lang="en-US" sz="500">
                <a:solidFill>
                  <a:srgbClr val="646464"/>
                </a:solidFill>
                <a:latin typeface="Times New Roman"/>
                <a:ea typeface="Times New Roman"/>
                <a:cs typeface="Times New Roman"/>
                <a:sym typeface="Times New Roman"/>
              </a:rPr>
              <a:t>d</a:t>
            </a:r>
            <a:r>
              <a:rPr lang="en-US" sz="500">
                <a:solidFill>
                  <a:srgbClr val="858587"/>
                </a:solidFill>
                <a:latin typeface="Times New Roman"/>
                <a:ea typeface="Times New Roman"/>
                <a:cs typeface="Times New Roman"/>
                <a:sym typeface="Times New Roman"/>
              </a:rPr>
              <a:t>s.,</a:t>
            </a:r>
            <a:endParaRPr sz="500">
              <a:solidFill>
                <a:schemeClr val="dk1"/>
              </a:solidFill>
              <a:latin typeface="Times New Roman"/>
              <a:ea typeface="Times New Roman"/>
              <a:cs typeface="Times New Roman"/>
              <a:sym typeface="Times New Roman"/>
            </a:endParaRPr>
          </a:p>
          <a:p>
            <a:pPr marL="12700" marR="0" lvl="0" indent="0" algn="l" rtl="0">
              <a:lnSpc>
                <a:spcPct val="100000"/>
              </a:lnSpc>
              <a:spcBef>
                <a:spcPts val="70"/>
              </a:spcBef>
              <a:spcAft>
                <a:spcPts val="0"/>
              </a:spcAft>
              <a:buNone/>
            </a:pPr>
            <a:r>
              <a:rPr lang="en-US" sz="500">
                <a:solidFill>
                  <a:srgbClr val="747474"/>
                </a:solidFill>
                <a:latin typeface="Arial"/>
                <a:ea typeface="Arial"/>
                <a:cs typeface="Arial"/>
                <a:sym typeface="Arial"/>
              </a:rPr>
              <a:t>following </a:t>
            </a:r>
            <a:r>
              <a:rPr lang="en-US" sz="500">
                <a:solidFill>
                  <a:srgbClr val="646464"/>
                </a:solidFill>
                <a:latin typeface="Arial"/>
                <a:ea typeface="Arial"/>
                <a:cs typeface="Arial"/>
                <a:sym typeface="Arial"/>
              </a:rPr>
              <a:t>sibl</a:t>
            </a:r>
            <a:r>
              <a:rPr lang="en-US" sz="500">
                <a:solidFill>
                  <a:srgbClr val="858587"/>
                </a:solidFill>
                <a:latin typeface="Arial"/>
                <a:ea typeface="Arial"/>
                <a:cs typeface="Arial"/>
                <a:sym typeface="Arial"/>
              </a:rPr>
              <a:t>in</a:t>
            </a:r>
            <a:r>
              <a:rPr lang="en-US" sz="500">
                <a:solidFill>
                  <a:srgbClr val="646464"/>
                </a:solidFill>
                <a:latin typeface="Arial"/>
                <a:ea typeface="Arial"/>
                <a:cs typeface="Arial"/>
                <a:sym typeface="Arial"/>
              </a:rPr>
              <a:t>gs, </a:t>
            </a:r>
            <a:r>
              <a:rPr lang="en-US" sz="500">
                <a:solidFill>
                  <a:srgbClr val="747474"/>
                </a:solidFill>
                <a:latin typeface="Arial"/>
                <a:ea typeface="Arial"/>
                <a:cs typeface="Arial"/>
                <a:sym typeface="Arial"/>
              </a:rPr>
              <a:t>se</a:t>
            </a:r>
            <a:r>
              <a:rPr lang="en-US" sz="500">
                <a:solidFill>
                  <a:srgbClr val="9C9C9C"/>
                </a:solidFill>
                <a:latin typeface="Arial"/>
                <a:ea typeface="Arial"/>
                <a:cs typeface="Arial"/>
                <a:sym typeface="Arial"/>
              </a:rPr>
              <a:t>l</a:t>
            </a:r>
            <a:r>
              <a:rPr lang="en-US" sz="500">
                <a:solidFill>
                  <a:srgbClr val="747474"/>
                </a:solidFill>
                <a:latin typeface="Arial"/>
                <a:ea typeface="Arial"/>
                <a:cs typeface="Arial"/>
                <a:sym typeface="Arial"/>
              </a:rPr>
              <a:t>e-ct</a:t>
            </a:r>
            <a:r>
              <a:rPr lang="en-US" sz="500">
                <a:solidFill>
                  <a:srgbClr val="9C9C9C"/>
                </a:solidFill>
                <a:latin typeface="Arial"/>
                <a:ea typeface="Arial"/>
                <a:cs typeface="Arial"/>
                <a:sym typeface="Arial"/>
              </a:rPr>
              <a:t>i</a:t>
            </a:r>
            <a:r>
              <a:rPr lang="en-US" sz="500">
                <a:solidFill>
                  <a:srgbClr val="505050"/>
                </a:solidFill>
                <a:latin typeface="Arial"/>
                <a:ea typeface="Arial"/>
                <a:cs typeface="Arial"/>
                <a:sym typeface="Arial"/>
              </a:rPr>
              <a:t>n</a:t>
            </a:r>
            <a:r>
              <a:rPr lang="en-US" sz="500">
                <a:solidFill>
                  <a:srgbClr val="747474"/>
                </a:solidFill>
                <a:latin typeface="Arial"/>
                <a:ea typeface="Arial"/>
                <a:cs typeface="Arial"/>
                <a:sym typeface="Arial"/>
              </a:rPr>
              <a:t>g .ijlSch</a:t>
            </a:r>
            <a:r>
              <a:rPr lang="en-US" sz="500">
                <a:solidFill>
                  <a:srgbClr val="505050"/>
                </a:solidFill>
                <a:latin typeface="Arial"/>
                <a:ea typeface="Arial"/>
                <a:cs typeface="Arial"/>
                <a:sym typeface="Arial"/>
              </a:rPr>
              <a:t>oo</a:t>
            </a:r>
            <a:r>
              <a:rPr lang="en-US" sz="500">
                <a:solidFill>
                  <a:srgbClr val="9C9C9C"/>
                </a:solidFill>
                <a:latin typeface="Arial"/>
                <a:ea typeface="Arial"/>
                <a:cs typeface="Arial"/>
                <a:sym typeface="Arial"/>
              </a:rPr>
              <a:t>l</a:t>
            </a:r>
            <a:endParaRPr sz="500">
              <a:solidFill>
                <a:schemeClr val="dk1"/>
              </a:solidFill>
              <a:latin typeface="Arial"/>
              <a:ea typeface="Arial"/>
              <a:cs typeface="Arial"/>
              <a:sym typeface="Arial"/>
            </a:endParaRPr>
          </a:p>
          <a:p>
            <a:pPr marL="15240" marR="0" lvl="0" indent="0" algn="l" rtl="0">
              <a:lnSpc>
                <a:spcPct val="100000"/>
              </a:lnSpc>
              <a:spcBef>
                <a:spcPts val="45"/>
              </a:spcBef>
              <a:spcAft>
                <a:spcPts val="0"/>
              </a:spcAft>
              <a:buNone/>
            </a:pPr>
            <a:r>
              <a:rPr lang="en-US" sz="550">
                <a:solidFill>
                  <a:srgbClr val="747474"/>
                </a:solidFill>
                <a:latin typeface="Arial"/>
                <a:ea typeface="Arial"/>
                <a:cs typeface="Arial"/>
                <a:sym typeface="Arial"/>
              </a:rPr>
              <a:t>for' </a:t>
            </a:r>
            <a:r>
              <a:rPr lang="en-US" sz="500">
                <a:solidFill>
                  <a:srgbClr val="505050"/>
                </a:solidFill>
                <a:latin typeface="Arial"/>
                <a:ea typeface="Arial"/>
                <a:cs typeface="Arial"/>
                <a:sym typeface="Arial"/>
              </a:rPr>
              <a:t>rel</a:t>
            </a:r>
            <a:r>
              <a:rPr lang="en-US" sz="500">
                <a:solidFill>
                  <a:srgbClr val="858587"/>
                </a:solidFill>
                <a:latin typeface="Arial"/>
                <a:ea typeface="Arial"/>
                <a:cs typeface="Arial"/>
                <a:sym typeface="Arial"/>
              </a:rPr>
              <a:t>i</a:t>
            </a:r>
            <a:r>
              <a:rPr lang="en-US" sz="500">
                <a:solidFill>
                  <a:srgbClr val="646464"/>
                </a:solidFill>
                <a:latin typeface="Arial"/>
                <a:ea typeface="Arial"/>
                <a:cs typeface="Arial"/>
                <a:sym typeface="Arial"/>
              </a:rPr>
              <a:t>ir</a:t>
            </a:r>
            <a:r>
              <a:rPr lang="en-US" sz="500">
                <a:solidFill>
                  <a:srgbClr val="9C9C9C"/>
                </a:solidFill>
                <a:latin typeface="Arial"/>
                <a:ea typeface="Arial"/>
                <a:cs typeface="Arial"/>
                <a:sym typeface="Arial"/>
              </a:rPr>
              <a:t>i</a:t>
            </a:r>
            <a:r>
              <a:rPr lang="en-US" sz="500">
                <a:solidFill>
                  <a:srgbClr val="646464"/>
                </a:solidFill>
                <a:latin typeface="Arial"/>
                <a:ea typeface="Arial"/>
                <a:cs typeface="Arial"/>
                <a:sym typeface="Arial"/>
              </a:rPr>
              <a:t>o </a:t>
            </a:r>
            <a:r>
              <a:rPr lang="en-US" sz="500">
                <a:solidFill>
                  <a:srgbClr val="505050"/>
                </a:solidFill>
                <a:latin typeface="Arial"/>
                <a:ea typeface="Arial"/>
                <a:cs typeface="Arial"/>
                <a:sym typeface="Arial"/>
              </a:rPr>
              <a:t>rea  </a:t>
            </a:r>
            <a:r>
              <a:rPr lang="en-US" sz="500">
                <a:solidFill>
                  <a:srgbClr val="747474"/>
                </a:solidFill>
                <a:latin typeface="Arial"/>
                <a:ea typeface="Arial"/>
                <a:cs typeface="Arial"/>
                <a:sym typeface="Arial"/>
              </a:rPr>
              <a:t>on.</a:t>
            </a:r>
            <a:r>
              <a:rPr lang="en-US" sz="500">
                <a:solidFill>
                  <a:srgbClr val="646464"/>
                </a:solidFill>
                <a:latin typeface="Arial"/>
                <a:ea typeface="Arial"/>
                <a:cs typeface="Arial"/>
                <a:sym typeface="Arial"/>
              </a:rPr>
              <a:t>o</a:t>
            </a:r>
            <a:r>
              <a:rPr lang="en-US" sz="500">
                <a:solidFill>
                  <a:srgbClr val="858587"/>
                </a:solidFill>
                <a:latin typeface="Arial"/>
                <a:ea typeface="Arial"/>
                <a:cs typeface="Arial"/>
                <a:sym typeface="Arial"/>
              </a:rPr>
              <a:t>r </a:t>
            </a:r>
            <a:r>
              <a:rPr lang="en-US" sz="500">
                <a:solidFill>
                  <a:srgbClr val="646464"/>
                </a:solidFill>
                <a:latin typeface="Arial"/>
                <a:ea typeface="Arial"/>
                <a:cs typeface="Arial"/>
                <a:sym typeface="Arial"/>
              </a:rPr>
              <a:t>opt</a:t>
            </a:r>
            <a:r>
              <a:rPr lang="en-US" sz="500">
                <a:solidFill>
                  <a:srgbClr val="858587"/>
                </a:solidFill>
                <a:latin typeface="Arial"/>
                <a:ea typeface="Arial"/>
                <a:cs typeface="Arial"/>
                <a:sym typeface="Arial"/>
              </a:rPr>
              <a:t>i</a:t>
            </a:r>
            <a:r>
              <a:rPr lang="en-US" sz="500">
                <a:solidFill>
                  <a:srgbClr val="646464"/>
                </a:solidFill>
                <a:latin typeface="Arial"/>
                <a:ea typeface="Arial"/>
                <a:cs typeface="Arial"/>
                <a:sym typeface="Arial"/>
              </a:rPr>
              <a:t>nr: </a:t>
            </a:r>
            <a:r>
              <a:rPr lang="en-US" sz="500">
                <a:solidFill>
                  <a:srgbClr val="747474"/>
                </a:solidFill>
                <a:latin typeface="Arial"/>
                <a:ea typeface="Arial"/>
                <a:cs typeface="Arial"/>
                <a:sym typeface="Arial"/>
              </a:rPr>
              <a:t>fo</a:t>
            </a:r>
            <a:r>
              <a:rPr lang="en-US" sz="500">
                <a:solidFill>
                  <a:srgbClr val="424241"/>
                </a:solidFill>
                <a:latin typeface="Arial"/>
                <a:ea typeface="Arial"/>
                <a:cs typeface="Arial"/>
                <a:sym typeface="Arial"/>
              </a:rPr>
              <a:t>r</a:t>
            </a:r>
            <a:endParaRPr sz="500">
              <a:solidFill>
                <a:schemeClr val="dk1"/>
              </a:solidFill>
              <a:latin typeface="Arial"/>
              <a:ea typeface="Arial"/>
              <a:cs typeface="Arial"/>
              <a:sym typeface="Arial"/>
            </a:endParaRPr>
          </a:p>
          <a:p>
            <a:pPr marL="18415" marR="0" lvl="0" indent="0" algn="l" rtl="0">
              <a:lnSpc>
                <a:spcPct val="100000"/>
              </a:lnSpc>
              <a:spcBef>
                <a:spcPts val="35"/>
              </a:spcBef>
              <a:spcAft>
                <a:spcPts val="0"/>
              </a:spcAft>
              <a:buNone/>
            </a:pPr>
            <a:r>
              <a:rPr lang="en-US" sz="500">
                <a:solidFill>
                  <a:srgbClr val="505050"/>
                </a:solidFill>
                <a:latin typeface="Times New Roman"/>
                <a:ea typeface="Times New Roman"/>
                <a:cs typeface="Times New Roman"/>
                <a:sym typeface="Times New Roman"/>
              </a:rPr>
              <a:t>b</a:t>
            </a:r>
            <a:r>
              <a:rPr lang="en-US" sz="500">
                <a:solidFill>
                  <a:srgbClr val="858587"/>
                </a:solidFill>
                <a:latin typeface="Times New Roman"/>
                <a:ea typeface="Times New Roman"/>
                <a:cs typeface="Times New Roman"/>
                <a:sym typeface="Times New Roman"/>
              </a:rPr>
              <a:t>oa </a:t>
            </a:r>
            <a:r>
              <a:rPr lang="en-US" sz="500">
                <a:solidFill>
                  <a:srgbClr val="424241"/>
                </a:solidFill>
                <a:latin typeface="Times New Roman"/>
                <a:ea typeface="Times New Roman"/>
                <a:cs typeface="Times New Roman"/>
                <a:sym typeface="Times New Roman"/>
              </a:rPr>
              <a:t>r</a:t>
            </a:r>
            <a:r>
              <a:rPr lang="en-US" sz="500">
                <a:solidFill>
                  <a:srgbClr val="747474"/>
                </a:solidFill>
                <a:latin typeface="Times New Roman"/>
                <a:ea typeface="Times New Roman"/>
                <a:cs typeface="Times New Roman"/>
                <a:sym typeface="Times New Roman"/>
              </a:rPr>
              <a:t>di</a:t>
            </a:r>
            <a:r>
              <a:rPr lang="en-US" sz="500">
                <a:solidFill>
                  <a:srgbClr val="505050"/>
                </a:solidFill>
                <a:latin typeface="Times New Roman"/>
                <a:ea typeface="Times New Roman"/>
                <a:cs typeface="Times New Roman"/>
                <a:sym typeface="Times New Roman"/>
              </a:rPr>
              <a:t>n</a:t>
            </a:r>
            <a:r>
              <a:rPr lang="en-US" sz="500">
                <a:solidFill>
                  <a:srgbClr val="747474"/>
                </a:solidFill>
                <a:latin typeface="Times New Roman"/>
                <a:ea typeface="Times New Roman"/>
                <a:cs typeface="Times New Roman"/>
                <a:sym typeface="Times New Roman"/>
              </a:rPr>
              <a:t>g </a:t>
            </a:r>
            <a:r>
              <a:rPr lang="en-US" sz="500">
                <a:solidFill>
                  <a:srgbClr val="858587"/>
                </a:solidFill>
                <a:latin typeface="Times New Roman"/>
                <a:ea typeface="Times New Roman"/>
                <a:cs typeface="Times New Roman"/>
                <a:sym typeface="Times New Roman"/>
              </a:rPr>
              <a:t>s.chool</a:t>
            </a:r>
            <a:r>
              <a:rPr lang="en-US" sz="500">
                <a:solidFill>
                  <a:srgbClr val="AAAAAC"/>
                </a:solidFill>
                <a:latin typeface="Times New Roman"/>
                <a:ea typeface="Times New Roman"/>
                <a:cs typeface="Times New Roman"/>
                <a:sym typeface="Times New Roman"/>
              </a:rPr>
              <a:t>.</a:t>
            </a:r>
            <a:endParaRPr sz="500">
              <a:solidFill>
                <a:schemeClr val="dk1"/>
              </a:solidFill>
              <a:latin typeface="Times New Roman"/>
              <a:ea typeface="Times New Roman"/>
              <a:cs typeface="Times New Roman"/>
              <a:sym typeface="Times New Roman"/>
            </a:endParaRPr>
          </a:p>
        </p:txBody>
      </p:sp>
      <p:sp>
        <p:nvSpPr>
          <p:cNvPr id="857" name="Google Shape;857;p68"/>
          <p:cNvSpPr txBox="1"/>
          <p:nvPr/>
        </p:nvSpPr>
        <p:spPr>
          <a:xfrm>
            <a:off x="7853991" y="1261213"/>
            <a:ext cx="1681480" cy="9271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4100">
                <a:solidFill>
                  <a:srgbClr val="444F6E"/>
                </a:solidFill>
                <a:latin typeface="Arial"/>
                <a:ea typeface="Arial"/>
                <a:cs typeface="Arial"/>
                <a:sym typeface="Arial"/>
              </a:rPr>
              <a:t>• • • • </a:t>
            </a:r>
            <a:r>
              <a:rPr lang="en-US" sz="10650" baseline="-25000">
                <a:solidFill>
                  <a:srgbClr val="444F6E"/>
                </a:solidFill>
                <a:latin typeface="Times New Roman"/>
                <a:ea typeface="Times New Roman"/>
                <a:cs typeface="Times New Roman"/>
                <a:sym typeface="Times New Roman"/>
              </a:rPr>
              <a:t>- - </a:t>
            </a:r>
            <a:r>
              <a:rPr lang="en-US" sz="8850" baseline="-25000">
                <a:solidFill>
                  <a:srgbClr val="444F6E"/>
                </a:solidFill>
                <a:latin typeface="Arial"/>
                <a:ea typeface="Arial"/>
                <a:cs typeface="Arial"/>
                <a:sym typeface="Arial"/>
              </a:rPr>
              <a:t>-</a:t>
            </a:r>
            <a:endParaRPr sz="8850" baseline="-25000">
              <a:solidFill>
                <a:schemeClr val="dk1"/>
              </a:solidFill>
              <a:latin typeface="Arial"/>
              <a:ea typeface="Arial"/>
              <a:cs typeface="Arial"/>
              <a:sym typeface="Arial"/>
            </a:endParaRPr>
          </a:p>
        </p:txBody>
      </p:sp>
      <p:sp>
        <p:nvSpPr>
          <p:cNvPr id="858" name="Google Shape;858;p68"/>
          <p:cNvSpPr txBox="1"/>
          <p:nvPr/>
        </p:nvSpPr>
        <p:spPr>
          <a:xfrm>
            <a:off x="1822150" y="1974664"/>
            <a:ext cx="751840" cy="643255"/>
          </a:xfrm>
          <a:prstGeom prst="rect">
            <a:avLst/>
          </a:prstGeom>
          <a:noFill/>
          <a:ln>
            <a:noFill/>
          </a:ln>
        </p:spPr>
        <p:txBody>
          <a:bodyPr spcFirstLastPara="1" wrap="square" lIns="0" tIns="0" rIns="0" bIns="0" anchor="t" anchorCtr="0">
            <a:noAutofit/>
          </a:bodyPr>
          <a:lstStyle/>
          <a:p>
            <a:pPr marL="21590" marR="0" lvl="0" indent="0" algn="ctr" rtl="0">
              <a:lnSpc>
                <a:spcPct val="112426"/>
              </a:lnSpc>
              <a:spcBef>
                <a:spcPts val="0"/>
              </a:spcBef>
              <a:spcAft>
                <a:spcPts val="0"/>
              </a:spcAft>
              <a:buNone/>
            </a:pPr>
            <a:r>
              <a:rPr lang="en-US" sz="3050">
                <a:solidFill>
                  <a:srgbClr val="5785BC"/>
                </a:solidFill>
                <a:latin typeface="Arial"/>
                <a:ea typeface="Arial"/>
                <a:cs typeface="Arial"/>
                <a:sym typeface="Arial"/>
              </a:rPr>
              <a:t>m</a:t>
            </a:r>
            <a:endParaRPr sz="3050">
              <a:solidFill>
                <a:schemeClr val="dk1"/>
              </a:solidFill>
              <a:latin typeface="Arial"/>
              <a:ea typeface="Arial"/>
              <a:cs typeface="Arial"/>
              <a:sym typeface="Arial"/>
            </a:endParaRPr>
          </a:p>
          <a:p>
            <a:pPr marL="0" marR="0" lvl="0" indent="0" algn="ctr" rtl="0">
              <a:lnSpc>
                <a:spcPct val="86000"/>
              </a:lnSpc>
              <a:spcBef>
                <a:spcPts val="0"/>
              </a:spcBef>
              <a:spcAft>
                <a:spcPts val="0"/>
              </a:spcAft>
              <a:buNone/>
            </a:pPr>
            <a:r>
              <a:rPr lang="en-US" sz="1000">
                <a:solidFill>
                  <a:srgbClr val="747474"/>
                </a:solidFill>
                <a:latin typeface="Times New Roman"/>
                <a:ea typeface="Times New Roman"/>
                <a:cs typeface="Times New Roman"/>
                <a:sym typeface="Times New Roman"/>
              </a:rPr>
              <a:t>VI EWPOI NT</a:t>
            </a:r>
            <a:endParaRPr sz="1000">
              <a:solidFill>
                <a:schemeClr val="dk1"/>
              </a:solidFill>
              <a:latin typeface="Times New Roman"/>
              <a:ea typeface="Times New Roman"/>
              <a:cs typeface="Times New Roman"/>
              <a:sym typeface="Times New Roman"/>
            </a:endParaRPr>
          </a:p>
          <a:p>
            <a:pPr marL="4445" marR="0" lvl="0" indent="0" algn="ctr" rtl="0">
              <a:lnSpc>
                <a:spcPct val="109523"/>
              </a:lnSpc>
              <a:spcBef>
                <a:spcPts val="0"/>
              </a:spcBef>
              <a:spcAft>
                <a:spcPts val="0"/>
              </a:spcAft>
              <a:buNone/>
            </a:pPr>
            <a:r>
              <a:rPr lang="en-US" sz="1050">
                <a:solidFill>
                  <a:srgbClr val="646464"/>
                </a:solidFill>
                <a:latin typeface="Times New Roman"/>
                <a:ea typeface="Times New Roman"/>
                <a:cs typeface="Times New Roman"/>
                <a:sym typeface="Times New Roman"/>
              </a:rPr>
              <a:t>SCHOO</a:t>
            </a:r>
            <a:r>
              <a:rPr lang="en-US" sz="1050">
                <a:solidFill>
                  <a:srgbClr val="858587"/>
                </a:solidFill>
                <a:latin typeface="Times New Roman"/>
                <a:ea typeface="Times New Roman"/>
                <a:cs typeface="Times New Roman"/>
                <a:sym typeface="Times New Roman"/>
              </a:rPr>
              <a:t>L</a:t>
            </a:r>
            <a:endParaRPr sz="1050">
              <a:solidFill>
                <a:schemeClr val="dk1"/>
              </a:solidFill>
              <a:latin typeface="Times New Roman"/>
              <a:ea typeface="Times New Roman"/>
              <a:cs typeface="Times New Roman"/>
              <a:sym typeface="Times New Roman"/>
            </a:endParaRPr>
          </a:p>
        </p:txBody>
      </p:sp>
      <p:sp>
        <p:nvSpPr>
          <p:cNvPr id="859" name="Google Shape;859;p68"/>
          <p:cNvSpPr txBox="1"/>
          <p:nvPr/>
        </p:nvSpPr>
        <p:spPr>
          <a:xfrm>
            <a:off x="1709376" y="1896266"/>
            <a:ext cx="1163320" cy="13335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850">
                <a:solidFill>
                  <a:srgbClr val="505050"/>
                </a:solidFill>
                <a:latin typeface="Arial"/>
                <a:ea typeface="Arial"/>
                <a:cs typeface="Arial"/>
                <a:sym typeface="Arial"/>
              </a:rPr>
              <a:t>O </a:t>
            </a:r>
            <a:r>
              <a:rPr lang="en-US" sz="850">
                <a:solidFill>
                  <a:srgbClr val="747474"/>
                </a:solidFill>
                <a:latin typeface="Arial"/>
                <a:ea typeface="Arial"/>
                <a:cs typeface="Arial"/>
                <a:sym typeface="Arial"/>
              </a:rPr>
              <a:t>F F </a:t>
            </a:r>
            <a:r>
              <a:rPr lang="en-US" sz="850">
                <a:solidFill>
                  <a:srgbClr val="505050"/>
                </a:solidFill>
                <a:latin typeface="Arial"/>
                <a:ea typeface="Arial"/>
                <a:cs typeface="Arial"/>
                <a:sym typeface="Arial"/>
              </a:rPr>
              <a:t>I CE  </a:t>
            </a:r>
            <a:r>
              <a:rPr lang="en-US" sz="850">
                <a:solidFill>
                  <a:srgbClr val="646464"/>
                </a:solidFill>
                <a:latin typeface="Arial"/>
                <a:ea typeface="Arial"/>
                <a:cs typeface="Arial"/>
                <a:sym typeface="Arial"/>
              </a:rPr>
              <a:t>OF ADMISS </a:t>
            </a:r>
            <a:r>
              <a:rPr lang="en-US" sz="850">
                <a:solidFill>
                  <a:srgbClr val="858587"/>
                </a:solidFill>
                <a:latin typeface="Arial"/>
                <a:ea typeface="Arial"/>
                <a:cs typeface="Arial"/>
                <a:sym typeface="Arial"/>
              </a:rPr>
              <a:t>I</a:t>
            </a:r>
            <a:r>
              <a:rPr lang="en-US" sz="850">
                <a:solidFill>
                  <a:srgbClr val="505050"/>
                </a:solidFill>
                <a:latin typeface="Arial"/>
                <a:ea typeface="Arial"/>
                <a:cs typeface="Arial"/>
                <a:sym typeface="Arial"/>
              </a:rPr>
              <a:t>ON</a:t>
            </a:r>
            <a:endParaRPr sz="850">
              <a:solidFill>
                <a:schemeClr val="dk1"/>
              </a:solidFill>
              <a:latin typeface="Arial"/>
              <a:ea typeface="Arial"/>
              <a:cs typeface="Arial"/>
              <a:sym typeface="Arial"/>
            </a:endParaRPr>
          </a:p>
        </p:txBody>
      </p:sp>
      <p:sp>
        <p:nvSpPr>
          <p:cNvPr id="860" name="Google Shape;860;p68"/>
          <p:cNvSpPr txBox="1"/>
          <p:nvPr/>
        </p:nvSpPr>
        <p:spPr>
          <a:xfrm>
            <a:off x="4190386" y="3180228"/>
            <a:ext cx="4297045" cy="600075"/>
          </a:xfrm>
          <a:prstGeom prst="rect">
            <a:avLst/>
          </a:prstGeom>
          <a:noFill/>
          <a:ln>
            <a:noFill/>
          </a:ln>
        </p:spPr>
        <p:txBody>
          <a:bodyPr spcFirstLastPara="1" wrap="square" lIns="0" tIns="0" rIns="0" bIns="0" anchor="t" anchorCtr="0">
            <a:noAutofit/>
          </a:bodyPr>
          <a:lstStyle/>
          <a:p>
            <a:pPr marL="12700" marR="671830" lvl="0" indent="8890" algn="l" rtl="0">
              <a:lnSpc>
                <a:spcPct val="102899"/>
              </a:lnSpc>
              <a:spcBef>
                <a:spcPts val="0"/>
              </a:spcBef>
              <a:spcAft>
                <a:spcPts val="0"/>
              </a:spcAft>
              <a:buNone/>
            </a:pPr>
            <a:r>
              <a:rPr lang="en-US" sz="1050">
                <a:solidFill>
                  <a:srgbClr val="747474"/>
                </a:solidFill>
                <a:latin typeface="Arial"/>
                <a:ea typeface="Arial"/>
                <a:cs typeface="Arial"/>
                <a:sym typeface="Arial"/>
              </a:rPr>
              <a:t>Decision </a:t>
            </a:r>
            <a:r>
              <a:rPr lang="en-US" sz="1050">
                <a:solidFill>
                  <a:srgbClr val="646464"/>
                </a:solidFill>
                <a:latin typeface="Arial"/>
                <a:ea typeface="Arial"/>
                <a:cs typeface="Arial"/>
                <a:sym typeface="Arial"/>
              </a:rPr>
              <a:t>Process: </a:t>
            </a:r>
            <a:r>
              <a:rPr lang="en-US" sz="1050">
                <a:solidFill>
                  <a:srgbClr val="747474"/>
                </a:solidFill>
                <a:latin typeface="Arial"/>
                <a:ea typeface="Arial"/>
                <a:cs typeface="Arial"/>
                <a:sym typeface="Arial"/>
              </a:rPr>
              <a:t>Characteristics  Families Assoc </a:t>
            </a:r>
            <a:r>
              <a:rPr lang="en-US" sz="1050">
                <a:solidFill>
                  <a:srgbClr val="9C9C9C"/>
                </a:solidFill>
                <a:latin typeface="Arial"/>
                <a:ea typeface="Arial"/>
                <a:cs typeface="Arial"/>
                <a:sym typeface="Arial"/>
              </a:rPr>
              <a:t>i</a:t>
            </a:r>
            <a:r>
              <a:rPr lang="en-US" sz="1050">
                <a:solidFill>
                  <a:srgbClr val="646464"/>
                </a:solidFill>
                <a:latin typeface="Arial"/>
                <a:ea typeface="Arial"/>
                <a:cs typeface="Arial"/>
                <a:sym typeface="Arial"/>
              </a:rPr>
              <a:t>ate </a:t>
            </a:r>
            <a:r>
              <a:rPr lang="en-US" sz="1050">
                <a:solidFill>
                  <a:srgbClr val="747474"/>
                </a:solidFill>
                <a:latin typeface="Arial"/>
                <a:ea typeface="Arial"/>
                <a:cs typeface="Arial"/>
                <a:sym typeface="Arial"/>
              </a:rPr>
              <a:t>with Viewpoint Compared to the Schools Where They </a:t>
            </a:r>
            <a:r>
              <a:rPr lang="en-US" sz="1050">
                <a:solidFill>
                  <a:srgbClr val="646464"/>
                </a:solidFill>
                <a:latin typeface="Arial"/>
                <a:ea typeface="Arial"/>
                <a:cs typeface="Arial"/>
                <a:sym typeface="Arial"/>
              </a:rPr>
              <a:t>En</a:t>
            </a:r>
            <a:r>
              <a:rPr lang="en-US" sz="1050">
                <a:solidFill>
                  <a:srgbClr val="858587"/>
                </a:solidFill>
                <a:latin typeface="Arial"/>
                <a:ea typeface="Arial"/>
                <a:cs typeface="Arial"/>
                <a:sym typeface="Arial"/>
              </a:rPr>
              <a:t>rolle</a:t>
            </a:r>
            <a:r>
              <a:rPr lang="en-US" sz="1050">
                <a:solidFill>
                  <a:srgbClr val="646464"/>
                </a:solidFill>
                <a:latin typeface="Arial"/>
                <a:ea typeface="Arial"/>
                <a:cs typeface="Arial"/>
                <a:sym typeface="Arial"/>
              </a:rPr>
              <a:t>d</a:t>
            </a:r>
            <a:endParaRPr sz="1050">
              <a:solidFill>
                <a:schemeClr val="dk1"/>
              </a:solidFill>
              <a:latin typeface="Arial"/>
              <a:ea typeface="Arial"/>
              <a:cs typeface="Arial"/>
              <a:sym typeface="Arial"/>
            </a:endParaRPr>
          </a:p>
          <a:p>
            <a:pPr marL="0" marR="5080" lvl="0" indent="0" algn="r" rtl="0">
              <a:lnSpc>
                <a:spcPct val="100000"/>
              </a:lnSpc>
              <a:spcBef>
                <a:spcPts val="844"/>
              </a:spcBef>
              <a:spcAft>
                <a:spcPts val="0"/>
              </a:spcAft>
              <a:buNone/>
            </a:pPr>
            <a:r>
              <a:rPr lang="en-US" sz="550">
                <a:solidFill>
                  <a:srgbClr val="747474"/>
                </a:solidFill>
                <a:latin typeface="Times New Roman"/>
                <a:ea typeface="Times New Roman"/>
                <a:cs typeface="Times New Roman"/>
                <a:sym typeface="Times New Roman"/>
              </a:rPr>
              <a:t>Cha</a:t>
            </a:r>
            <a:r>
              <a:rPr lang="en-US" sz="550">
                <a:solidFill>
                  <a:srgbClr val="424241"/>
                </a:solidFill>
                <a:latin typeface="Times New Roman"/>
                <a:ea typeface="Times New Roman"/>
                <a:cs typeface="Times New Roman"/>
                <a:sym typeface="Times New Roman"/>
              </a:rPr>
              <a:t>r</a:t>
            </a:r>
            <a:r>
              <a:rPr lang="en-US" sz="550">
                <a:solidFill>
                  <a:srgbClr val="9C9C9C"/>
                </a:solidFill>
                <a:latin typeface="Times New Roman"/>
                <a:ea typeface="Times New Roman"/>
                <a:cs typeface="Times New Roman"/>
                <a:sym typeface="Times New Roman"/>
              </a:rPr>
              <a:t>t </a:t>
            </a:r>
            <a:r>
              <a:rPr lang="en-US" sz="550">
                <a:solidFill>
                  <a:srgbClr val="505050"/>
                </a:solidFill>
                <a:latin typeface="Times New Roman"/>
                <a:ea typeface="Times New Roman"/>
                <a:cs typeface="Times New Roman"/>
                <a:sym typeface="Times New Roman"/>
              </a:rPr>
              <a:t>r</a:t>
            </a:r>
            <a:r>
              <a:rPr lang="en-US" sz="550">
                <a:solidFill>
                  <a:srgbClr val="858587"/>
                </a:solidFill>
                <a:latin typeface="Times New Roman"/>
                <a:ea typeface="Times New Roman"/>
                <a:cs typeface="Times New Roman"/>
                <a:sym typeface="Times New Roman"/>
              </a:rPr>
              <a:t>eprese</a:t>
            </a:r>
            <a:r>
              <a:rPr lang="en-US" sz="550">
                <a:solidFill>
                  <a:srgbClr val="646464"/>
                </a:solidFill>
                <a:latin typeface="Times New Roman"/>
                <a:ea typeface="Times New Roman"/>
                <a:cs typeface="Times New Roman"/>
                <a:sym typeface="Times New Roman"/>
              </a:rPr>
              <a:t>nts: </a:t>
            </a:r>
            <a:r>
              <a:rPr lang="en-US" sz="400">
                <a:solidFill>
                  <a:srgbClr val="747474"/>
                </a:solidFill>
                <a:latin typeface="Times New Roman"/>
                <a:ea typeface="Times New Roman"/>
                <a:cs typeface="Times New Roman"/>
                <a:sym typeface="Times New Roman"/>
              </a:rPr>
              <a:t>OJ </a:t>
            </a:r>
            <a:r>
              <a:rPr lang="en-US" sz="550">
                <a:solidFill>
                  <a:srgbClr val="747474"/>
                </a:solidFill>
                <a:latin typeface="Times New Roman"/>
                <a:ea typeface="Times New Roman"/>
                <a:cs typeface="Times New Roman"/>
                <a:sym typeface="Times New Roman"/>
              </a:rPr>
              <a:t>compa </a:t>
            </a:r>
            <a:r>
              <a:rPr lang="en-US" sz="550">
                <a:solidFill>
                  <a:srgbClr val="424241"/>
                </a:solidFill>
                <a:latin typeface="Times New Roman"/>
                <a:ea typeface="Times New Roman"/>
                <a:cs typeface="Times New Roman"/>
                <a:sym typeface="Times New Roman"/>
              </a:rPr>
              <a:t>r </a:t>
            </a:r>
            <a:r>
              <a:rPr lang="en-US" sz="550">
                <a:solidFill>
                  <a:srgbClr val="646464"/>
                </a:solidFill>
                <a:latin typeface="Times New Roman"/>
                <a:ea typeface="Times New Roman"/>
                <a:cs typeface="Times New Roman"/>
                <a:sym typeface="Times New Roman"/>
              </a:rPr>
              <a:t>i</a:t>
            </a:r>
            <a:r>
              <a:rPr lang="en-US" sz="550">
                <a:solidFill>
                  <a:srgbClr val="858587"/>
                </a:solidFill>
                <a:latin typeface="Times New Roman"/>
                <a:ea typeface="Times New Roman"/>
                <a:cs typeface="Times New Roman"/>
                <a:sym typeface="Times New Roman"/>
              </a:rPr>
              <a:t>son </a:t>
            </a:r>
            <a:r>
              <a:rPr lang="en-US" sz="550">
                <a:solidFill>
                  <a:srgbClr val="747474"/>
                </a:solidFill>
                <a:latin typeface="Times New Roman"/>
                <a:ea typeface="Times New Roman"/>
                <a:cs typeface="Times New Roman"/>
                <a:sym typeface="Times New Roman"/>
              </a:rPr>
              <a:t>in</a:t>
            </a:r>
            <a:endParaRPr sz="550">
              <a:solidFill>
                <a:schemeClr val="dk1"/>
              </a:solidFill>
              <a:latin typeface="Times New Roman"/>
              <a:ea typeface="Times New Roman"/>
              <a:cs typeface="Times New Roman"/>
              <a:sym typeface="Times New Roman"/>
            </a:endParaRPr>
          </a:p>
          <a:p>
            <a:pPr marL="0" marR="135255" lvl="0" indent="0" algn="r" rtl="0">
              <a:lnSpc>
                <a:spcPct val="100000"/>
              </a:lnSpc>
              <a:spcBef>
                <a:spcPts val="60"/>
              </a:spcBef>
              <a:spcAft>
                <a:spcPts val="0"/>
              </a:spcAft>
              <a:buNone/>
            </a:pPr>
            <a:r>
              <a:rPr lang="en-US" sz="500">
                <a:solidFill>
                  <a:srgbClr val="747474"/>
                </a:solidFill>
                <a:latin typeface="Times New Roman"/>
                <a:ea typeface="Times New Roman"/>
                <a:cs typeface="Times New Roman"/>
                <a:sym typeface="Times New Roman"/>
              </a:rPr>
              <a:t>res</a:t>
            </a:r>
            <a:r>
              <a:rPr lang="en-US" sz="500">
                <a:solidFill>
                  <a:srgbClr val="505050"/>
                </a:solidFill>
                <a:latin typeface="Times New Roman"/>
                <a:ea typeface="Times New Roman"/>
                <a:cs typeface="Times New Roman"/>
                <a:sym typeface="Times New Roman"/>
              </a:rPr>
              <a:t>po </a:t>
            </a:r>
            <a:r>
              <a:rPr lang="en-US" sz="500">
                <a:solidFill>
                  <a:srgbClr val="858587"/>
                </a:solidFill>
                <a:latin typeface="Times New Roman"/>
                <a:ea typeface="Times New Roman"/>
                <a:cs typeface="Times New Roman"/>
                <a:sym typeface="Times New Roman"/>
              </a:rPr>
              <a:t>ns</a:t>
            </a:r>
            <a:r>
              <a:rPr lang="en-US" sz="500">
                <a:solidFill>
                  <a:srgbClr val="646464"/>
                </a:solidFill>
                <a:latin typeface="Times New Roman"/>
                <a:ea typeface="Times New Roman"/>
                <a:cs typeface="Times New Roman"/>
                <a:sym typeface="Times New Roman"/>
              </a:rPr>
              <a:t>es. to lwo q</a:t>
            </a:r>
            <a:r>
              <a:rPr lang="en-US" sz="500">
                <a:solidFill>
                  <a:srgbClr val="858587"/>
                </a:solidFill>
                <a:latin typeface="Times New Roman"/>
                <a:ea typeface="Times New Roman"/>
                <a:cs typeface="Times New Roman"/>
                <a:sym typeface="Times New Roman"/>
              </a:rPr>
              <a:t>uesti</a:t>
            </a:r>
            <a:r>
              <a:rPr lang="en-US" sz="500">
                <a:solidFill>
                  <a:srgbClr val="646464"/>
                </a:solidFill>
                <a:latin typeface="Times New Roman"/>
                <a:ea typeface="Times New Roman"/>
                <a:cs typeface="Times New Roman"/>
                <a:sym typeface="Times New Roman"/>
              </a:rPr>
              <a:t>ons </a:t>
            </a:r>
            <a:r>
              <a:rPr lang="en-US" sz="500">
                <a:solidFill>
                  <a:srgbClr val="858587"/>
                </a:solidFill>
                <a:latin typeface="Times New Roman"/>
                <a:ea typeface="Times New Roman"/>
                <a:cs typeface="Times New Roman"/>
                <a:sym typeface="Times New Roman"/>
              </a:rPr>
              <a:t>:</a:t>
            </a:r>
            <a:endParaRPr sz="500">
              <a:solidFill>
                <a:schemeClr val="dk1"/>
              </a:solidFill>
              <a:latin typeface="Times New Roman"/>
              <a:ea typeface="Times New Roman"/>
              <a:cs typeface="Times New Roman"/>
              <a:sym typeface="Times New Roman"/>
            </a:endParaRPr>
          </a:p>
        </p:txBody>
      </p:sp>
      <p:sp>
        <p:nvSpPr>
          <p:cNvPr id="861" name="Google Shape;861;p68"/>
          <p:cNvSpPr txBox="1"/>
          <p:nvPr/>
        </p:nvSpPr>
        <p:spPr>
          <a:xfrm>
            <a:off x="5004182" y="4580375"/>
            <a:ext cx="599440" cy="24765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750">
                <a:solidFill>
                  <a:srgbClr val="4690C8"/>
                </a:solidFill>
                <a:latin typeface="Arial"/>
                <a:ea typeface="Arial"/>
                <a:cs typeface="Arial"/>
                <a:sym typeface="Arial"/>
              </a:rPr>
              <a:t>•</a:t>
            </a:r>
            <a:r>
              <a:rPr lang="en-US" sz="1750">
                <a:solidFill>
                  <a:srgbClr val="5DBDA1"/>
                </a:solidFill>
                <a:latin typeface="Arial"/>
                <a:ea typeface="Arial"/>
                <a:cs typeface="Arial"/>
                <a:sym typeface="Arial"/>
              </a:rPr>
              <a:t>·</a:t>
            </a:r>
            <a:r>
              <a:rPr lang="en-US" sz="1750">
                <a:solidFill>
                  <a:srgbClr val="4690C8"/>
                </a:solidFill>
                <a:latin typeface="Arial"/>
                <a:ea typeface="Arial"/>
                <a:cs typeface="Arial"/>
                <a:sym typeface="Arial"/>
              </a:rPr>
              <a:t>•</a:t>
            </a:r>
            <a:r>
              <a:rPr lang="en-US" sz="1750">
                <a:solidFill>
                  <a:srgbClr val="5DBDA1"/>
                </a:solidFill>
                <a:latin typeface="Arial"/>
                <a:ea typeface="Arial"/>
                <a:cs typeface="Arial"/>
                <a:sym typeface="Arial"/>
              </a:rPr>
              <a:t>• </a:t>
            </a:r>
            <a:r>
              <a:rPr lang="en-US" sz="1750">
                <a:solidFill>
                  <a:srgbClr val="4FA5B3"/>
                </a:solidFill>
                <a:latin typeface="Arial"/>
                <a:ea typeface="Arial"/>
                <a:cs typeface="Arial"/>
                <a:sym typeface="Arial"/>
              </a:rPr>
              <a:t>II</a:t>
            </a:r>
            <a:endParaRPr sz="1750">
              <a:solidFill>
                <a:schemeClr val="dk1"/>
              </a:solidFill>
              <a:latin typeface="Arial"/>
              <a:ea typeface="Arial"/>
              <a:cs typeface="Arial"/>
              <a:sym typeface="Arial"/>
            </a:endParaRPr>
          </a:p>
        </p:txBody>
      </p:sp>
      <p:sp>
        <p:nvSpPr>
          <p:cNvPr id="862" name="Google Shape;862;p68"/>
          <p:cNvSpPr txBox="1"/>
          <p:nvPr/>
        </p:nvSpPr>
        <p:spPr>
          <a:xfrm>
            <a:off x="5897224" y="4112921"/>
            <a:ext cx="1398905" cy="7493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750">
                <a:solidFill>
                  <a:srgbClr val="5DBDA1"/>
                </a:solidFill>
                <a:latin typeface="Arial"/>
                <a:ea typeface="Arial"/>
                <a:cs typeface="Arial"/>
                <a:sym typeface="Arial"/>
              </a:rPr>
              <a:t>I</a:t>
            </a:r>
            <a:r>
              <a:rPr lang="en-US" sz="4400">
                <a:solidFill>
                  <a:srgbClr val="4690C8"/>
                </a:solidFill>
                <a:latin typeface="Arial"/>
                <a:ea typeface="Arial"/>
                <a:cs typeface="Arial"/>
                <a:sym typeface="Arial"/>
              </a:rPr>
              <a:t>I</a:t>
            </a:r>
            <a:r>
              <a:rPr lang="en-US" sz="4400">
                <a:solidFill>
                  <a:srgbClr val="5DBDA1"/>
                </a:solidFill>
                <a:latin typeface="Arial"/>
                <a:ea typeface="Arial"/>
                <a:cs typeface="Arial"/>
                <a:sym typeface="Arial"/>
              </a:rPr>
              <a:t>I	</a:t>
            </a:r>
            <a:r>
              <a:rPr lang="en-US" sz="5700">
                <a:solidFill>
                  <a:srgbClr val="5DBDA1"/>
                </a:solidFill>
                <a:latin typeface="Arial"/>
                <a:ea typeface="Arial"/>
                <a:cs typeface="Arial"/>
                <a:sym typeface="Arial"/>
              </a:rPr>
              <a:t>I</a:t>
            </a:r>
            <a:endParaRPr sz="5700">
              <a:solidFill>
                <a:schemeClr val="dk1"/>
              </a:solidFill>
              <a:latin typeface="Arial"/>
              <a:ea typeface="Arial"/>
              <a:cs typeface="Arial"/>
              <a:sym typeface="Arial"/>
            </a:endParaRPr>
          </a:p>
        </p:txBody>
      </p:sp>
      <p:sp>
        <p:nvSpPr>
          <p:cNvPr id="863" name="Google Shape;863;p68"/>
          <p:cNvSpPr txBox="1"/>
          <p:nvPr/>
        </p:nvSpPr>
        <p:spPr>
          <a:xfrm>
            <a:off x="6671396" y="4344468"/>
            <a:ext cx="391795" cy="46355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3450">
                <a:solidFill>
                  <a:srgbClr val="4690C8"/>
                </a:solidFill>
                <a:latin typeface="Arial"/>
                <a:ea typeface="Arial"/>
                <a:cs typeface="Arial"/>
                <a:sym typeface="Arial"/>
              </a:rPr>
              <a:t>.</a:t>
            </a:r>
            <a:r>
              <a:rPr lang="en-US" sz="3450">
                <a:solidFill>
                  <a:srgbClr val="5DBDA1"/>
                </a:solidFill>
                <a:latin typeface="Arial"/>
                <a:ea typeface="Arial"/>
                <a:cs typeface="Arial"/>
                <a:sym typeface="Arial"/>
              </a:rPr>
              <a:t>I</a:t>
            </a:r>
            <a:r>
              <a:rPr lang="en-US" sz="1150">
                <a:solidFill>
                  <a:srgbClr val="4FA5B3"/>
                </a:solidFill>
                <a:latin typeface="Arial"/>
                <a:ea typeface="Arial"/>
                <a:cs typeface="Arial"/>
                <a:sym typeface="Arial"/>
              </a:rPr>
              <a:t>II</a:t>
            </a:r>
            <a:endParaRPr sz="1150">
              <a:solidFill>
                <a:schemeClr val="dk1"/>
              </a:solidFill>
              <a:latin typeface="Arial"/>
              <a:ea typeface="Arial"/>
              <a:cs typeface="Arial"/>
              <a:sym typeface="Arial"/>
            </a:endParaRPr>
          </a:p>
        </p:txBody>
      </p:sp>
      <p:sp>
        <p:nvSpPr>
          <p:cNvPr id="864" name="Google Shape;864;p68"/>
          <p:cNvSpPr txBox="1"/>
          <p:nvPr/>
        </p:nvSpPr>
        <p:spPr>
          <a:xfrm>
            <a:off x="7512624" y="3861668"/>
            <a:ext cx="948055" cy="430530"/>
          </a:xfrm>
          <a:prstGeom prst="rect">
            <a:avLst/>
          </a:prstGeom>
          <a:noFill/>
          <a:ln>
            <a:noFill/>
          </a:ln>
        </p:spPr>
        <p:txBody>
          <a:bodyPr spcFirstLastPara="1" wrap="square" lIns="0" tIns="0" rIns="0" bIns="0" anchor="t" anchorCtr="0">
            <a:noAutofit/>
          </a:bodyPr>
          <a:lstStyle/>
          <a:p>
            <a:pPr marL="15240" marR="0" lvl="0" indent="0" algn="l" rtl="0">
              <a:lnSpc>
                <a:spcPct val="120000"/>
              </a:lnSpc>
              <a:spcBef>
                <a:spcPts val="0"/>
              </a:spcBef>
              <a:spcAft>
                <a:spcPts val="0"/>
              </a:spcAft>
              <a:buNone/>
            </a:pPr>
            <a:r>
              <a:rPr lang="en-US" sz="500">
                <a:solidFill>
                  <a:srgbClr val="747474"/>
                </a:solidFill>
                <a:latin typeface="Arial"/>
                <a:ea typeface="Arial"/>
                <a:cs typeface="Arial"/>
                <a:sym typeface="Arial"/>
              </a:rPr>
              <a:t>"The </a:t>
            </a:r>
            <a:r>
              <a:rPr lang="en-US" sz="500">
                <a:solidFill>
                  <a:srgbClr val="646464"/>
                </a:solidFill>
                <a:latin typeface="Arial"/>
                <a:ea typeface="Arial"/>
                <a:cs typeface="Arial"/>
                <a:sym typeface="Arial"/>
              </a:rPr>
              <a:t>fol</a:t>
            </a:r>
            <a:r>
              <a:rPr lang="en-US" sz="500">
                <a:solidFill>
                  <a:srgbClr val="AAAAAC"/>
                </a:solidFill>
                <a:latin typeface="Arial"/>
                <a:ea typeface="Arial"/>
                <a:cs typeface="Arial"/>
                <a:sym typeface="Arial"/>
              </a:rPr>
              <a:t>l</a:t>
            </a:r>
            <a:r>
              <a:rPr lang="en-US" sz="500">
                <a:solidFill>
                  <a:srgbClr val="747474"/>
                </a:solidFill>
                <a:latin typeface="Arial"/>
                <a:ea typeface="Arial"/>
                <a:cs typeface="Arial"/>
                <a:sym typeface="Arial"/>
              </a:rPr>
              <a:t>ow</a:t>
            </a:r>
            <a:r>
              <a:rPr lang="en-US" sz="500">
                <a:solidFill>
                  <a:srgbClr val="AAAAAC"/>
                </a:solidFill>
                <a:latin typeface="Arial"/>
                <a:ea typeface="Arial"/>
                <a:cs typeface="Arial"/>
                <a:sym typeface="Arial"/>
              </a:rPr>
              <a:t>i</a:t>
            </a:r>
            <a:r>
              <a:rPr lang="en-US" sz="500">
                <a:solidFill>
                  <a:srgbClr val="646464"/>
                </a:solidFill>
                <a:latin typeface="Arial"/>
                <a:ea typeface="Arial"/>
                <a:cs typeface="Arial"/>
                <a:sym typeface="Arial"/>
              </a:rPr>
              <a:t>ng </a:t>
            </a:r>
            <a:r>
              <a:rPr lang="en-US" sz="500">
                <a:solidFill>
                  <a:srgbClr val="AAAAAC"/>
                </a:solidFill>
                <a:latin typeface="Arial"/>
                <a:ea typeface="Arial"/>
                <a:cs typeface="Arial"/>
                <a:sym typeface="Arial"/>
              </a:rPr>
              <a:t>i</a:t>
            </a:r>
            <a:r>
              <a:rPr lang="en-US" sz="500">
                <a:solidFill>
                  <a:srgbClr val="747474"/>
                </a:solidFill>
                <a:latin typeface="Arial"/>
                <a:ea typeface="Arial"/>
                <a:cs typeface="Arial"/>
                <a:sym typeface="Arial"/>
              </a:rPr>
              <a:t>s </a:t>
            </a:r>
            <a:r>
              <a:rPr lang="en-US" sz="500">
                <a:solidFill>
                  <a:srgbClr val="646464"/>
                </a:solidFill>
                <a:latin typeface="Arial"/>
                <a:ea typeface="Arial"/>
                <a:cs typeface="Arial"/>
                <a:sym typeface="Arial"/>
              </a:rPr>
              <a:t>a </a:t>
            </a:r>
            <a:r>
              <a:rPr lang="en-US" sz="500">
                <a:solidFill>
                  <a:srgbClr val="858587"/>
                </a:solidFill>
                <a:latin typeface="Times New Roman"/>
                <a:ea typeface="Times New Roman"/>
                <a:cs typeface="Times New Roman"/>
                <a:sym typeface="Times New Roman"/>
              </a:rPr>
              <a:t>li</a:t>
            </a:r>
            <a:r>
              <a:rPr lang="en-US" sz="500">
                <a:solidFill>
                  <a:srgbClr val="646464"/>
                </a:solidFill>
                <a:latin typeface="Times New Roman"/>
                <a:ea typeface="Times New Roman"/>
                <a:cs typeface="Times New Roman"/>
                <a:sym typeface="Times New Roman"/>
              </a:rPr>
              <a:t>st </a:t>
            </a:r>
            <a:r>
              <a:rPr lang="en-US" sz="500">
                <a:solidFill>
                  <a:srgbClr val="646464"/>
                </a:solidFill>
                <a:latin typeface="Arial"/>
                <a:ea typeface="Arial"/>
                <a:cs typeface="Arial"/>
                <a:sym typeface="Arial"/>
              </a:rPr>
              <a:t>of </a:t>
            </a:r>
            <a:r>
              <a:rPr lang="en-US" sz="500">
                <a:solidFill>
                  <a:srgbClr val="AAAAAC"/>
                </a:solidFill>
                <a:latin typeface="Arial"/>
                <a:ea typeface="Arial"/>
                <a:cs typeface="Arial"/>
                <a:sym typeface="Arial"/>
              </a:rPr>
              <a:t>f</a:t>
            </a:r>
            <a:r>
              <a:rPr lang="en-US" sz="500">
                <a:solidFill>
                  <a:srgbClr val="646464"/>
                </a:solidFill>
                <a:latin typeface="Arial"/>
                <a:ea typeface="Arial"/>
                <a:cs typeface="Arial"/>
                <a:sym typeface="Arial"/>
              </a:rPr>
              <a:t>mages</a:t>
            </a:r>
            <a:endParaRPr sz="500">
              <a:solidFill>
                <a:schemeClr val="dk1"/>
              </a:solidFill>
              <a:latin typeface="Arial"/>
              <a:ea typeface="Arial"/>
              <a:cs typeface="Arial"/>
              <a:sym typeface="Arial"/>
            </a:endParaRPr>
          </a:p>
          <a:p>
            <a:pPr marL="12700" marR="0" lvl="0" indent="0" algn="l" rtl="0">
              <a:lnSpc>
                <a:spcPct val="100000"/>
              </a:lnSpc>
              <a:spcBef>
                <a:spcPts val="0"/>
              </a:spcBef>
              <a:spcAft>
                <a:spcPts val="0"/>
              </a:spcAft>
              <a:buNone/>
            </a:pPr>
            <a:r>
              <a:rPr lang="en-US" sz="500" i="1">
                <a:solidFill>
                  <a:srgbClr val="9C9C9C"/>
                </a:solidFill>
                <a:latin typeface="Arial"/>
                <a:ea typeface="Arial"/>
                <a:cs typeface="Arial"/>
                <a:sym typeface="Arial"/>
              </a:rPr>
              <a:t>or </a:t>
            </a:r>
            <a:r>
              <a:rPr lang="en-US" sz="550">
                <a:solidFill>
                  <a:srgbClr val="747474"/>
                </a:solidFill>
                <a:latin typeface="Times New Roman"/>
                <a:ea typeface="Times New Roman"/>
                <a:cs typeface="Times New Roman"/>
                <a:sym typeface="Times New Roman"/>
              </a:rPr>
              <a:t>dlaracteristics </a:t>
            </a:r>
            <a:r>
              <a:rPr lang="en-US" sz="550">
                <a:solidFill>
                  <a:srgbClr val="646464"/>
                </a:solidFill>
                <a:latin typeface="Times New Roman"/>
                <a:ea typeface="Times New Roman"/>
                <a:cs typeface="Times New Roman"/>
                <a:sym typeface="Times New Roman"/>
              </a:rPr>
              <a:t>p  </a:t>
            </a:r>
            <a:r>
              <a:rPr lang="en-US" sz="550">
                <a:solidFill>
                  <a:srgbClr val="858587"/>
                </a:solidFill>
                <a:latin typeface="Times New Roman"/>
                <a:ea typeface="Times New Roman"/>
                <a:cs typeface="Times New Roman"/>
                <a:sym typeface="Times New Roman"/>
              </a:rPr>
              <a:t>o</a:t>
            </a:r>
            <a:r>
              <a:rPr lang="en-US" sz="550">
                <a:solidFill>
                  <a:srgbClr val="646464"/>
                </a:solidFill>
                <a:latin typeface="Times New Roman"/>
                <a:ea typeface="Times New Roman"/>
                <a:cs typeface="Times New Roman"/>
                <a:sym typeface="Times New Roman"/>
              </a:rPr>
              <a:t>p</a:t>
            </a:r>
            <a:r>
              <a:rPr lang="en-US" sz="550">
                <a:solidFill>
                  <a:srgbClr val="424241"/>
                </a:solidFill>
                <a:latin typeface="Times New Roman"/>
                <a:ea typeface="Times New Roman"/>
                <a:cs typeface="Times New Roman"/>
                <a:sym typeface="Times New Roman"/>
              </a:rPr>
              <a:t>1</a:t>
            </a:r>
            <a:r>
              <a:rPr lang="en-US" sz="550">
                <a:solidFill>
                  <a:srgbClr val="747474"/>
                </a:solidFill>
                <a:latin typeface="Times New Roman"/>
                <a:ea typeface="Times New Roman"/>
                <a:cs typeface="Times New Roman"/>
                <a:sym typeface="Times New Roman"/>
              </a:rPr>
              <a:t>tl</a:t>
            </a:r>
            <a:endParaRPr sz="550">
              <a:solidFill>
                <a:schemeClr val="dk1"/>
              </a:solidFill>
              <a:latin typeface="Times New Roman"/>
              <a:ea typeface="Times New Roman"/>
              <a:cs typeface="Times New Roman"/>
              <a:sym typeface="Times New Roman"/>
            </a:endParaRPr>
          </a:p>
          <a:p>
            <a:pPr marL="15240" marR="0" lvl="0" indent="0" algn="l" rtl="0">
              <a:lnSpc>
                <a:spcPct val="120000"/>
              </a:lnSpc>
              <a:spcBef>
                <a:spcPts val="35"/>
              </a:spcBef>
              <a:spcAft>
                <a:spcPts val="0"/>
              </a:spcAft>
              <a:buNone/>
            </a:pPr>
            <a:r>
              <a:rPr lang="en-US" sz="400">
                <a:solidFill>
                  <a:srgbClr val="747474"/>
                </a:solidFill>
                <a:latin typeface="Times New Roman"/>
                <a:ea typeface="Times New Roman"/>
                <a:cs typeface="Times New Roman"/>
                <a:sym typeface="Times New Roman"/>
              </a:rPr>
              <a:t>ii155Dc1 </a:t>
            </a:r>
            <a:r>
              <a:rPr lang="en-US" sz="500">
                <a:solidFill>
                  <a:srgbClr val="646464"/>
                </a:solidFill>
                <a:latin typeface="Times New Roman"/>
                <a:ea typeface="Times New Roman"/>
                <a:cs typeface="Times New Roman"/>
                <a:sym typeface="Times New Roman"/>
              </a:rPr>
              <a:t>a</a:t>
            </a:r>
            <a:r>
              <a:rPr lang="en-US" sz="500">
                <a:solidFill>
                  <a:srgbClr val="858587"/>
                </a:solidFill>
                <a:latin typeface="Times New Roman"/>
                <a:ea typeface="Times New Roman"/>
                <a:cs typeface="Times New Roman"/>
                <a:sym typeface="Times New Roman"/>
              </a:rPr>
              <a:t>te. </a:t>
            </a:r>
            <a:r>
              <a:rPr lang="en-US" sz="500">
                <a:solidFill>
                  <a:srgbClr val="646464"/>
                </a:solidFill>
                <a:latin typeface="Arial"/>
                <a:ea typeface="Arial"/>
                <a:cs typeface="Arial"/>
                <a:sym typeface="Arial"/>
              </a:rPr>
              <a:t>w</a:t>
            </a:r>
            <a:r>
              <a:rPr lang="en-US" sz="500">
                <a:solidFill>
                  <a:srgbClr val="858587"/>
                </a:solidFill>
                <a:latin typeface="Arial"/>
                <a:ea typeface="Arial"/>
                <a:cs typeface="Arial"/>
                <a:sym typeface="Arial"/>
              </a:rPr>
              <a:t>ith      </a:t>
            </a:r>
            <a:r>
              <a:rPr lang="en-US" sz="500">
                <a:solidFill>
                  <a:srgbClr val="747474"/>
                </a:solidFill>
                <a:latin typeface="Times New Roman"/>
                <a:ea typeface="Times New Roman"/>
                <a:cs typeface="Times New Roman"/>
                <a:sym typeface="Times New Roman"/>
              </a:rPr>
              <a:t>ooh;</a:t>
            </a:r>
            <a:r>
              <a:rPr lang="en-US" sz="500">
                <a:solidFill>
                  <a:srgbClr val="9C9C9C"/>
                </a:solidFill>
                <a:latin typeface="Times New Roman"/>
                <a:ea typeface="Times New Roman"/>
                <a:cs typeface="Times New Roman"/>
                <a:sym typeface="Times New Roman"/>
              </a:rPr>
              <a:t>_ </a:t>
            </a:r>
            <a:r>
              <a:rPr lang="en-US" sz="400">
                <a:solidFill>
                  <a:srgbClr val="858587"/>
                </a:solidFill>
                <a:latin typeface="Times New Roman"/>
                <a:ea typeface="Times New Roman"/>
                <a:cs typeface="Times New Roman"/>
                <a:sym typeface="Times New Roman"/>
              </a:rPr>
              <a:t>P</a:t>
            </a:r>
            <a:r>
              <a:rPr lang="en-US" sz="400">
                <a:solidFill>
                  <a:srgbClr val="646464"/>
                </a:solidFill>
                <a:latin typeface="Times New Roman"/>
                <a:ea typeface="Times New Roman"/>
                <a:cs typeface="Times New Roman"/>
                <a:sym typeface="Times New Roman"/>
              </a:rPr>
              <a:t>I</a:t>
            </a:r>
            <a:r>
              <a:rPr lang="en-US" sz="400">
                <a:solidFill>
                  <a:srgbClr val="858587"/>
                </a:solidFill>
                <a:latin typeface="Times New Roman"/>
                <a:ea typeface="Times New Roman"/>
                <a:cs typeface="Times New Roman"/>
                <a:sym typeface="Times New Roman"/>
              </a:rPr>
              <a:t>HSH</a:t>
            </a:r>
            <a:endParaRPr sz="400">
              <a:solidFill>
                <a:schemeClr val="dk1"/>
              </a:solidFill>
              <a:latin typeface="Times New Roman"/>
              <a:ea typeface="Times New Roman"/>
              <a:cs typeface="Times New Roman"/>
              <a:sym typeface="Times New Roman"/>
            </a:endParaRPr>
          </a:p>
          <a:p>
            <a:pPr marL="15240" marR="0" lvl="0" indent="0" algn="l" rtl="0">
              <a:lnSpc>
                <a:spcPct val="120000"/>
              </a:lnSpc>
              <a:spcBef>
                <a:spcPts val="0"/>
              </a:spcBef>
              <a:spcAft>
                <a:spcPts val="0"/>
              </a:spcAft>
              <a:buNone/>
            </a:pPr>
            <a:r>
              <a:rPr lang="en-US" sz="600">
                <a:solidFill>
                  <a:srgbClr val="747474"/>
                </a:solidFill>
                <a:latin typeface="Times New Roman"/>
                <a:ea typeface="Times New Roman"/>
                <a:cs typeface="Times New Roman"/>
                <a:sym typeface="Times New Roman"/>
              </a:rPr>
              <a:t>s.el@Ct </a:t>
            </a:r>
            <a:r>
              <a:rPr lang="en-US" sz="600">
                <a:solidFill>
                  <a:srgbClr val="646464"/>
                </a:solidFill>
                <a:latin typeface="Times New Roman"/>
                <a:ea typeface="Times New Roman"/>
                <a:cs typeface="Times New Roman"/>
                <a:sym typeface="Times New Roman"/>
              </a:rPr>
              <a:t>up </a:t>
            </a:r>
            <a:r>
              <a:rPr lang="en-US" sz="550" i="1">
                <a:solidFill>
                  <a:srgbClr val="747474"/>
                </a:solidFill>
                <a:latin typeface="Times New Roman"/>
                <a:ea typeface="Times New Roman"/>
                <a:cs typeface="Times New Roman"/>
                <a:sym typeface="Times New Roman"/>
              </a:rPr>
              <a:t>to </a:t>
            </a:r>
            <a:r>
              <a:rPr lang="en-US" sz="600">
                <a:solidFill>
                  <a:srgbClr val="747474"/>
                </a:solidFill>
                <a:latin typeface="Times New Roman"/>
                <a:ea typeface="Times New Roman"/>
                <a:cs typeface="Times New Roman"/>
                <a:sym typeface="Times New Roman"/>
              </a:rPr>
              <a:t>three- yo1.1 a')soclate</a:t>
            </a:r>
            <a:endParaRPr sz="600">
              <a:solidFill>
                <a:schemeClr val="dk1"/>
              </a:solidFill>
              <a:latin typeface="Times New Roman"/>
              <a:ea typeface="Times New Roman"/>
              <a:cs typeface="Times New Roman"/>
              <a:sym typeface="Times New Roman"/>
            </a:endParaRPr>
          </a:p>
          <a:p>
            <a:pPr marL="15240" marR="0" lvl="0" indent="0" algn="l" rtl="0">
              <a:lnSpc>
                <a:spcPct val="100000"/>
              </a:lnSpc>
              <a:spcBef>
                <a:spcPts val="75"/>
              </a:spcBef>
              <a:spcAft>
                <a:spcPts val="0"/>
              </a:spcAft>
              <a:buNone/>
            </a:pPr>
            <a:r>
              <a:rPr lang="en-US" sz="500">
                <a:solidFill>
                  <a:srgbClr val="747474"/>
                </a:solidFill>
                <a:latin typeface="Arial"/>
                <a:ea typeface="Arial"/>
                <a:cs typeface="Arial"/>
                <a:sym typeface="Arial"/>
              </a:rPr>
              <a:t>wi</a:t>
            </a:r>
            <a:r>
              <a:rPr lang="en-US" sz="500">
                <a:solidFill>
                  <a:srgbClr val="505050"/>
                </a:solidFill>
                <a:latin typeface="Arial"/>
                <a:ea typeface="Arial"/>
                <a:cs typeface="Arial"/>
                <a:sym typeface="Arial"/>
              </a:rPr>
              <a:t>th </a:t>
            </a:r>
            <a:r>
              <a:rPr lang="en-US" sz="500">
                <a:solidFill>
                  <a:srgbClr val="646464"/>
                </a:solidFill>
                <a:latin typeface="Arial"/>
                <a:ea typeface="Arial"/>
                <a:cs typeface="Arial"/>
                <a:sym typeface="Arial"/>
              </a:rPr>
              <a:t>View </a:t>
            </a:r>
            <a:r>
              <a:rPr lang="en-US" sz="500">
                <a:solidFill>
                  <a:srgbClr val="858587"/>
                </a:solidFill>
                <a:latin typeface="Arial"/>
                <a:ea typeface="Arial"/>
                <a:cs typeface="Arial"/>
                <a:sym typeface="Arial"/>
              </a:rPr>
              <a:t>oo</a:t>
            </a:r>
            <a:r>
              <a:rPr lang="en-US" sz="500">
                <a:solidFill>
                  <a:srgbClr val="AAAAAC"/>
                </a:solidFill>
                <a:latin typeface="Arial"/>
                <a:ea typeface="Arial"/>
                <a:cs typeface="Arial"/>
                <a:sym typeface="Arial"/>
              </a:rPr>
              <a:t>i</a:t>
            </a:r>
            <a:r>
              <a:rPr lang="en-US" sz="500">
                <a:solidFill>
                  <a:srgbClr val="646464"/>
                </a:solidFill>
                <a:latin typeface="Arial"/>
                <a:ea typeface="Arial"/>
                <a:cs typeface="Arial"/>
                <a:sym typeface="Arial"/>
              </a:rPr>
              <a:t>n</a:t>
            </a:r>
            <a:r>
              <a:rPr lang="en-US" sz="500">
                <a:solidFill>
                  <a:srgbClr val="858587"/>
                </a:solidFill>
                <a:latin typeface="Arial"/>
                <a:ea typeface="Arial"/>
                <a:cs typeface="Arial"/>
                <a:sym typeface="Arial"/>
              </a:rPr>
              <a:t>t"" lDLUEJ</a:t>
            </a:r>
            <a:endParaRPr sz="500">
              <a:solidFill>
                <a:schemeClr val="dk1"/>
              </a:solidFill>
              <a:latin typeface="Arial"/>
              <a:ea typeface="Arial"/>
              <a:cs typeface="Arial"/>
              <a:sym typeface="Arial"/>
            </a:endParaRPr>
          </a:p>
        </p:txBody>
      </p:sp>
      <p:sp>
        <p:nvSpPr>
          <p:cNvPr id="865" name="Google Shape;865;p68"/>
          <p:cNvSpPr txBox="1"/>
          <p:nvPr/>
        </p:nvSpPr>
        <p:spPr>
          <a:xfrm>
            <a:off x="7515672" y="4374683"/>
            <a:ext cx="130810" cy="9525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50">
                <a:solidFill>
                  <a:srgbClr val="858587"/>
                </a:solidFill>
                <a:latin typeface="Arial"/>
                <a:ea typeface="Arial"/>
                <a:cs typeface="Arial"/>
                <a:sym typeface="Arial"/>
              </a:rPr>
              <a:t>•nd</a:t>
            </a:r>
            <a:endParaRPr sz="550">
              <a:solidFill>
                <a:schemeClr val="dk1"/>
              </a:solidFill>
              <a:latin typeface="Arial"/>
              <a:ea typeface="Arial"/>
              <a:cs typeface="Arial"/>
              <a:sym typeface="Arial"/>
            </a:endParaRPr>
          </a:p>
        </p:txBody>
      </p:sp>
      <p:sp>
        <p:nvSpPr>
          <p:cNvPr id="866" name="Google Shape;866;p68"/>
          <p:cNvSpPr txBox="1"/>
          <p:nvPr/>
        </p:nvSpPr>
        <p:spPr>
          <a:xfrm>
            <a:off x="7515672" y="4533573"/>
            <a:ext cx="956944" cy="523240"/>
          </a:xfrm>
          <a:prstGeom prst="rect">
            <a:avLst/>
          </a:prstGeom>
          <a:noFill/>
          <a:ln>
            <a:noFill/>
          </a:ln>
        </p:spPr>
        <p:txBody>
          <a:bodyPr spcFirstLastPara="1" wrap="square" lIns="0" tIns="0" rIns="0" bIns="0" anchor="t" anchorCtr="0">
            <a:noAutofit/>
          </a:bodyPr>
          <a:lstStyle/>
          <a:p>
            <a:pPr marL="12700" marR="16510" lvl="0" indent="0" algn="l" rtl="0">
              <a:lnSpc>
                <a:spcPct val="108300"/>
              </a:lnSpc>
              <a:spcBef>
                <a:spcPts val="0"/>
              </a:spcBef>
              <a:spcAft>
                <a:spcPts val="0"/>
              </a:spcAft>
              <a:buNone/>
            </a:pPr>
            <a:r>
              <a:rPr lang="en-US" sz="500">
                <a:solidFill>
                  <a:srgbClr val="9C9C9C"/>
                </a:solidFill>
                <a:latin typeface="Arial"/>
                <a:ea typeface="Arial"/>
                <a:cs typeface="Arial"/>
                <a:sym typeface="Arial"/>
              </a:rPr>
              <a:t>'"</a:t>
            </a:r>
            <a:r>
              <a:rPr lang="en-US" sz="500">
                <a:solidFill>
                  <a:srgbClr val="505050"/>
                </a:solidFill>
                <a:latin typeface="Arial"/>
                <a:ea typeface="Arial"/>
                <a:cs typeface="Arial"/>
                <a:sym typeface="Arial"/>
              </a:rPr>
              <a:t>T</a:t>
            </a:r>
            <a:r>
              <a:rPr lang="en-US" sz="500">
                <a:solidFill>
                  <a:srgbClr val="747474"/>
                </a:solidFill>
                <a:latin typeface="Arial"/>
                <a:ea typeface="Arial"/>
                <a:cs typeface="Arial"/>
                <a:sym typeface="Arial"/>
              </a:rPr>
              <a:t>he </a:t>
            </a:r>
            <a:r>
              <a:rPr lang="en-US" sz="500">
                <a:solidFill>
                  <a:srgbClr val="858587"/>
                </a:solidFill>
                <a:latin typeface="Arial"/>
                <a:ea typeface="Arial"/>
                <a:cs typeface="Arial"/>
                <a:sym typeface="Arial"/>
              </a:rPr>
              <a:t>follow</a:t>
            </a:r>
            <a:r>
              <a:rPr lang="en-US" sz="500">
                <a:solidFill>
                  <a:srgbClr val="AAAAAC"/>
                </a:solidFill>
                <a:latin typeface="Arial"/>
                <a:ea typeface="Arial"/>
                <a:cs typeface="Arial"/>
                <a:sym typeface="Arial"/>
              </a:rPr>
              <a:t>l</a:t>
            </a:r>
            <a:r>
              <a:rPr lang="en-US" sz="500">
                <a:solidFill>
                  <a:srgbClr val="646464"/>
                </a:solidFill>
                <a:latin typeface="Arial"/>
                <a:ea typeface="Arial"/>
                <a:cs typeface="Arial"/>
                <a:sym typeface="Arial"/>
              </a:rPr>
              <a:t>n</a:t>
            </a:r>
            <a:r>
              <a:rPr lang="en-US" sz="500">
                <a:solidFill>
                  <a:srgbClr val="858587"/>
                </a:solidFill>
                <a:latin typeface="Arial"/>
                <a:ea typeface="Arial"/>
                <a:cs typeface="Arial"/>
                <a:sym typeface="Arial"/>
              </a:rPr>
              <a:t>g </a:t>
            </a:r>
            <a:r>
              <a:rPr lang="en-US" sz="550">
                <a:solidFill>
                  <a:srgbClr val="9C9C9C"/>
                </a:solidFill>
                <a:latin typeface="Times New Roman"/>
                <a:ea typeface="Times New Roman"/>
                <a:cs typeface="Times New Roman"/>
                <a:sym typeface="Times New Roman"/>
              </a:rPr>
              <a:t>Is </a:t>
            </a:r>
            <a:r>
              <a:rPr lang="en-US" sz="500">
                <a:solidFill>
                  <a:srgbClr val="747474"/>
                </a:solidFill>
                <a:latin typeface="Arial"/>
                <a:ea typeface="Arial"/>
                <a:cs typeface="Arial"/>
                <a:sym typeface="Arial"/>
              </a:rPr>
              <a:t>a </a:t>
            </a:r>
            <a:r>
              <a:rPr lang="en-US" sz="500">
                <a:solidFill>
                  <a:srgbClr val="858587"/>
                </a:solidFill>
                <a:latin typeface="Arial"/>
                <a:ea typeface="Arial"/>
                <a:cs typeface="Arial"/>
                <a:sym typeface="Arial"/>
              </a:rPr>
              <a:t>llst </a:t>
            </a:r>
            <a:r>
              <a:rPr lang="en-US" sz="500">
                <a:solidFill>
                  <a:srgbClr val="747474"/>
                </a:solidFill>
                <a:latin typeface="Arial"/>
                <a:ea typeface="Arial"/>
                <a:cs typeface="Arial"/>
                <a:sym typeface="Arial"/>
              </a:rPr>
              <a:t>o</a:t>
            </a:r>
            <a:r>
              <a:rPr lang="en-US" sz="500">
                <a:solidFill>
                  <a:srgbClr val="505050"/>
                </a:solidFill>
                <a:latin typeface="Arial"/>
                <a:ea typeface="Arial"/>
                <a:cs typeface="Arial"/>
                <a:sym typeface="Arial"/>
              </a:rPr>
              <a:t>f </a:t>
            </a:r>
            <a:r>
              <a:rPr lang="en-US" sz="500">
                <a:solidFill>
                  <a:srgbClr val="AAAAAC"/>
                </a:solidFill>
                <a:latin typeface="Arial"/>
                <a:ea typeface="Arial"/>
                <a:cs typeface="Arial"/>
                <a:sym typeface="Arial"/>
              </a:rPr>
              <a:t>r</a:t>
            </a:r>
            <a:r>
              <a:rPr lang="en-US" sz="500">
                <a:solidFill>
                  <a:srgbClr val="646464"/>
                </a:solidFill>
                <a:latin typeface="Arial"/>
                <a:ea typeface="Arial"/>
                <a:cs typeface="Arial"/>
                <a:sym typeface="Arial"/>
              </a:rPr>
              <a:t>m</a:t>
            </a:r>
            <a:r>
              <a:rPr lang="en-US" sz="500">
                <a:solidFill>
                  <a:srgbClr val="858587"/>
                </a:solidFill>
                <a:latin typeface="Arial"/>
                <a:ea typeface="Arial"/>
                <a:cs typeface="Arial"/>
                <a:sym typeface="Arial"/>
              </a:rPr>
              <a:t>ages or </a:t>
            </a:r>
            <a:r>
              <a:rPr lang="en-US" sz="500">
                <a:solidFill>
                  <a:srgbClr val="747474"/>
                </a:solidFill>
                <a:latin typeface="Arial"/>
                <a:ea typeface="Arial"/>
                <a:cs typeface="Arial"/>
                <a:sym typeface="Arial"/>
              </a:rPr>
              <a:t>ctiaracter</a:t>
            </a:r>
            <a:r>
              <a:rPr lang="en-US" sz="500">
                <a:solidFill>
                  <a:srgbClr val="505050"/>
                </a:solidFill>
                <a:latin typeface="Arial"/>
                <a:ea typeface="Arial"/>
                <a:cs typeface="Arial"/>
                <a:sym typeface="Arial"/>
              </a:rPr>
              <a:t>i</a:t>
            </a:r>
            <a:r>
              <a:rPr lang="en-US" sz="500">
                <a:solidFill>
                  <a:srgbClr val="858587"/>
                </a:solidFill>
                <a:latin typeface="Arial"/>
                <a:ea typeface="Arial"/>
                <a:cs typeface="Arial"/>
                <a:sym typeface="Arial"/>
              </a:rPr>
              <a:t>sl:iC$ </a:t>
            </a:r>
            <a:r>
              <a:rPr lang="en-US" sz="500">
                <a:solidFill>
                  <a:srgbClr val="646464"/>
                </a:solidFill>
                <a:latin typeface="Arial"/>
                <a:ea typeface="Arial"/>
                <a:cs typeface="Arial"/>
                <a:sym typeface="Arial"/>
              </a:rPr>
              <a:t>p</a:t>
            </a:r>
            <a:r>
              <a:rPr lang="en-US" sz="500">
                <a:solidFill>
                  <a:srgbClr val="858587"/>
                </a:solidFill>
                <a:latin typeface="Arial"/>
                <a:ea typeface="Arial"/>
                <a:cs typeface="Arial"/>
                <a:sym typeface="Arial"/>
              </a:rPr>
              <a:t>eo</a:t>
            </a:r>
            <a:r>
              <a:rPr lang="en-US" sz="500">
                <a:solidFill>
                  <a:srgbClr val="646464"/>
                </a:solidFill>
                <a:latin typeface="Arial"/>
                <a:ea typeface="Arial"/>
                <a:cs typeface="Arial"/>
                <a:sym typeface="Arial"/>
              </a:rPr>
              <a:t>ple </a:t>
            </a:r>
            <a:r>
              <a:rPr lang="en-US" sz="550">
                <a:solidFill>
                  <a:srgbClr val="858587"/>
                </a:solidFill>
                <a:latin typeface="Times New Roman"/>
                <a:ea typeface="Times New Roman"/>
                <a:cs typeface="Times New Roman"/>
                <a:sym typeface="Times New Roman"/>
              </a:rPr>
              <a:t>assoc</a:t>
            </a:r>
            <a:r>
              <a:rPr lang="en-US" sz="550">
                <a:solidFill>
                  <a:srgbClr val="AAAAAC"/>
                </a:solidFill>
                <a:latin typeface="Times New Roman"/>
                <a:ea typeface="Times New Roman"/>
                <a:cs typeface="Times New Roman"/>
                <a:sym typeface="Times New Roman"/>
              </a:rPr>
              <a:t>i</a:t>
            </a:r>
            <a:r>
              <a:rPr lang="en-US" sz="550">
                <a:solidFill>
                  <a:srgbClr val="747474"/>
                </a:solidFill>
                <a:latin typeface="Times New Roman"/>
                <a:ea typeface="Times New Roman"/>
                <a:cs typeface="Times New Roman"/>
                <a:sym typeface="Times New Roman"/>
              </a:rPr>
              <a:t>a</a:t>
            </a:r>
            <a:r>
              <a:rPr lang="en-US" sz="550">
                <a:solidFill>
                  <a:srgbClr val="9C9C9C"/>
                </a:solidFill>
                <a:latin typeface="Times New Roman"/>
                <a:ea typeface="Times New Roman"/>
                <a:cs typeface="Times New Roman"/>
                <a:sym typeface="Times New Roman"/>
              </a:rPr>
              <a:t>t</a:t>
            </a:r>
            <a:r>
              <a:rPr lang="en-US" sz="550">
                <a:solidFill>
                  <a:srgbClr val="747474"/>
                </a:solidFill>
                <a:latin typeface="Times New Roman"/>
                <a:ea typeface="Times New Roman"/>
                <a:cs typeface="Times New Roman"/>
                <a:sym typeface="Times New Roman"/>
              </a:rPr>
              <a:t>e </a:t>
            </a:r>
            <a:r>
              <a:rPr lang="en-US" sz="500">
                <a:solidFill>
                  <a:srgbClr val="747474"/>
                </a:solidFill>
                <a:latin typeface="Arial"/>
                <a:ea typeface="Arial"/>
                <a:cs typeface="Arial"/>
                <a:sym typeface="Arial"/>
              </a:rPr>
              <a:t>wi</a:t>
            </a:r>
            <a:r>
              <a:rPr lang="en-US" sz="500">
                <a:solidFill>
                  <a:srgbClr val="9C9C9C"/>
                </a:solidFill>
                <a:latin typeface="Arial"/>
                <a:ea typeface="Arial"/>
                <a:cs typeface="Arial"/>
                <a:sym typeface="Arial"/>
              </a:rPr>
              <a:t>th </a:t>
            </a:r>
            <a:r>
              <a:rPr lang="en-US" sz="550">
                <a:solidFill>
                  <a:srgbClr val="858587"/>
                </a:solidFill>
                <a:latin typeface="Times New Roman"/>
                <a:ea typeface="Times New Roman"/>
                <a:cs typeface="Times New Roman"/>
                <a:sym typeface="Times New Roman"/>
              </a:rPr>
              <a:t>schools</a:t>
            </a:r>
            <a:r>
              <a:rPr lang="en-US" sz="550">
                <a:solidFill>
                  <a:srgbClr val="AAAAAC"/>
                </a:solidFill>
                <a:latin typeface="Times New Roman"/>
                <a:ea typeface="Times New Roman"/>
                <a:cs typeface="Times New Roman"/>
                <a:sym typeface="Times New Roman"/>
              </a:rPr>
              <a:t>.</a:t>
            </a:r>
            <a:r>
              <a:rPr lang="en-US" sz="550">
                <a:solidFill>
                  <a:srgbClr val="858587"/>
                </a:solidFill>
                <a:latin typeface="Times New Roman"/>
                <a:ea typeface="Times New Roman"/>
                <a:cs typeface="Times New Roman"/>
                <a:sym typeface="Times New Roman"/>
              </a:rPr>
              <a:t>Please</a:t>
            </a:r>
            <a:endParaRPr sz="550">
              <a:solidFill>
                <a:schemeClr val="dk1"/>
              </a:solidFill>
              <a:latin typeface="Times New Roman"/>
              <a:ea typeface="Times New Roman"/>
              <a:cs typeface="Times New Roman"/>
              <a:sym typeface="Times New Roman"/>
            </a:endParaRPr>
          </a:p>
          <a:p>
            <a:pPr marL="12700" marR="0" lvl="0" indent="0" algn="l" rtl="0">
              <a:lnSpc>
                <a:spcPct val="103076"/>
              </a:lnSpc>
              <a:spcBef>
                <a:spcPts val="0"/>
              </a:spcBef>
              <a:spcAft>
                <a:spcPts val="0"/>
              </a:spcAft>
              <a:buNone/>
            </a:pPr>
            <a:r>
              <a:rPr lang="en-US" sz="500">
                <a:solidFill>
                  <a:srgbClr val="858587"/>
                </a:solidFill>
                <a:latin typeface="Times New Roman"/>
                <a:ea typeface="Times New Roman"/>
                <a:cs typeface="Times New Roman"/>
                <a:sym typeface="Times New Roman"/>
              </a:rPr>
              <a:t>5elec.t </a:t>
            </a:r>
            <a:r>
              <a:rPr lang="en-US" sz="500">
                <a:solidFill>
                  <a:srgbClr val="646464"/>
                </a:solidFill>
                <a:latin typeface="Times New Roman"/>
                <a:ea typeface="Times New Roman"/>
                <a:cs typeface="Times New Roman"/>
                <a:sym typeface="Times New Roman"/>
              </a:rPr>
              <a:t>up </a:t>
            </a:r>
            <a:r>
              <a:rPr lang="en-US" sz="550">
                <a:solidFill>
                  <a:srgbClr val="858587"/>
                </a:solidFill>
                <a:latin typeface="Times New Roman"/>
                <a:ea typeface="Times New Roman"/>
                <a:cs typeface="Times New Roman"/>
                <a:sym typeface="Times New Roman"/>
              </a:rPr>
              <a:t>to </a:t>
            </a:r>
            <a:r>
              <a:rPr lang="en-US" sz="500">
                <a:solidFill>
                  <a:srgbClr val="858587"/>
                </a:solidFill>
                <a:latin typeface="Times New Roman"/>
                <a:ea typeface="Times New Roman"/>
                <a:cs typeface="Times New Roman"/>
                <a:sym typeface="Times New Roman"/>
              </a:rPr>
              <a:t>th </a:t>
            </a:r>
            <a:r>
              <a:rPr lang="en-US" sz="500">
                <a:solidFill>
                  <a:srgbClr val="505050"/>
                </a:solidFill>
                <a:latin typeface="Times New Roman"/>
                <a:ea typeface="Times New Roman"/>
                <a:cs typeface="Times New Roman"/>
                <a:sym typeface="Times New Roman"/>
              </a:rPr>
              <a:t>,</a:t>
            </a:r>
            <a:r>
              <a:rPr lang="en-US" sz="500">
                <a:solidFill>
                  <a:srgbClr val="858587"/>
                </a:solidFill>
                <a:latin typeface="Times New Roman"/>
                <a:ea typeface="Times New Roman"/>
                <a:cs typeface="Times New Roman"/>
                <a:sym typeface="Times New Roman"/>
              </a:rPr>
              <a:t>tevou </a:t>
            </a:r>
            <a:r>
              <a:rPr lang="en-US" sz="650">
                <a:solidFill>
                  <a:srgbClr val="747474"/>
                </a:solidFill>
                <a:latin typeface="Times New Roman"/>
                <a:ea typeface="Times New Roman"/>
                <a:cs typeface="Times New Roman"/>
                <a:sym typeface="Times New Roman"/>
              </a:rPr>
              <a:t>a</a:t>
            </a:r>
            <a:r>
              <a:rPr lang="en-US" sz="650">
                <a:solidFill>
                  <a:srgbClr val="9C9C9C"/>
                </a:solidFill>
                <a:latin typeface="Times New Roman"/>
                <a:ea typeface="Times New Roman"/>
                <a:cs typeface="Times New Roman"/>
                <a:sym typeface="Times New Roman"/>
              </a:rPr>
              <a:t>u</a:t>
            </a:r>
            <a:r>
              <a:rPr lang="en-US" sz="650">
                <a:solidFill>
                  <a:srgbClr val="747474"/>
                </a:solidFill>
                <a:latin typeface="Times New Roman"/>
                <a:ea typeface="Times New Roman"/>
                <a:cs typeface="Times New Roman"/>
                <a:sym typeface="Times New Roman"/>
              </a:rPr>
              <a:t>o,late</a:t>
            </a:r>
            <a:endParaRPr sz="650">
              <a:solidFill>
                <a:schemeClr val="dk1"/>
              </a:solidFill>
              <a:latin typeface="Times New Roman"/>
              <a:ea typeface="Times New Roman"/>
              <a:cs typeface="Times New Roman"/>
              <a:sym typeface="Times New Roman"/>
            </a:endParaRPr>
          </a:p>
          <a:p>
            <a:pPr marL="12700" marR="0" lvl="0" indent="0" algn="l" rtl="0">
              <a:lnSpc>
                <a:spcPct val="116999"/>
              </a:lnSpc>
              <a:spcBef>
                <a:spcPts val="40"/>
              </a:spcBef>
              <a:spcAft>
                <a:spcPts val="0"/>
              </a:spcAft>
              <a:buNone/>
            </a:pPr>
            <a:r>
              <a:rPr lang="en-US" sz="500">
                <a:solidFill>
                  <a:srgbClr val="646464"/>
                </a:solidFill>
                <a:latin typeface="Arial"/>
                <a:ea typeface="Arial"/>
                <a:cs typeface="Arial"/>
                <a:sym typeface="Arial"/>
              </a:rPr>
              <a:t>with </a:t>
            </a:r>
            <a:r>
              <a:rPr lang="en-US" sz="500">
                <a:solidFill>
                  <a:srgbClr val="505050"/>
                </a:solidFill>
                <a:latin typeface="Arial"/>
                <a:ea typeface="Arial"/>
                <a:cs typeface="Arial"/>
                <a:sym typeface="Arial"/>
              </a:rPr>
              <a:t>th</a:t>
            </a:r>
            <a:r>
              <a:rPr lang="en-US" sz="500">
                <a:solidFill>
                  <a:srgbClr val="858587"/>
                </a:solidFill>
                <a:latin typeface="Arial"/>
                <a:ea typeface="Arial"/>
                <a:cs typeface="Arial"/>
                <a:sym typeface="Arial"/>
              </a:rPr>
              <a:t>e s:clioo</a:t>
            </a:r>
            <a:r>
              <a:rPr lang="en-US" sz="500">
                <a:solidFill>
                  <a:srgbClr val="AAAAAC"/>
                </a:solidFill>
                <a:latin typeface="Arial"/>
                <a:ea typeface="Arial"/>
                <a:cs typeface="Arial"/>
                <a:sym typeface="Arial"/>
              </a:rPr>
              <a:t>li</a:t>
            </a:r>
            <a:r>
              <a:rPr lang="en-US" sz="500">
                <a:solidFill>
                  <a:srgbClr val="858587"/>
                </a:solidFill>
                <a:latin typeface="Arial"/>
                <a:ea typeface="Arial"/>
                <a:cs typeface="Arial"/>
                <a:sym typeface="Arial"/>
              </a:rPr>
              <a:t>n </a:t>
            </a:r>
            <a:r>
              <a:rPr lang="en-US" sz="500">
                <a:solidFill>
                  <a:srgbClr val="747474"/>
                </a:solidFill>
                <a:latin typeface="Arial"/>
                <a:ea typeface="Arial"/>
                <a:cs typeface="Arial"/>
                <a:sym typeface="Arial"/>
              </a:rPr>
              <a:t>w</a:t>
            </a:r>
            <a:r>
              <a:rPr lang="en-US" sz="500">
                <a:solidFill>
                  <a:srgbClr val="AAAAAC"/>
                </a:solidFill>
                <a:latin typeface="Arial"/>
                <a:ea typeface="Arial"/>
                <a:cs typeface="Arial"/>
                <a:sym typeface="Arial"/>
              </a:rPr>
              <a:t>h</a:t>
            </a:r>
            <a:r>
              <a:rPr lang="en-US" sz="500">
                <a:solidFill>
                  <a:srgbClr val="858587"/>
                </a:solidFill>
                <a:latin typeface="Arial"/>
                <a:ea typeface="Arial"/>
                <a:cs typeface="Arial"/>
                <a:sym typeface="Arial"/>
              </a:rPr>
              <a:t>kh yo</a:t>
            </a:r>
            <a:r>
              <a:rPr lang="en-US" sz="500">
                <a:solidFill>
                  <a:srgbClr val="646464"/>
                </a:solidFill>
                <a:latin typeface="Arial"/>
                <a:ea typeface="Arial"/>
                <a:cs typeface="Arial"/>
                <a:sym typeface="Arial"/>
              </a:rPr>
              <a:t>u </a:t>
            </a:r>
            <a:r>
              <a:rPr lang="en-US" sz="500">
                <a:solidFill>
                  <a:srgbClr val="858587"/>
                </a:solidFill>
                <a:latin typeface="Arial"/>
                <a:ea typeface="Arial"/>
                <a:cs typeface="Arial"/>
                <a:sym typeface="Arial"/>
              </a:rPr>
              <a:t>wi</a:t>
            </a:r>
            <a:r>
              <a:rPr lang="en-US" sz="500">
                <a:solidFill>
                  <a:srgbClr val="505050"/>
                </a:solidFill>
                <a:latin typeface="Arial"/>
                <a:ea typeface="Arial"/>
                <a:cs typeface="Arial"/>
                <a:sym typeface="Arial"/>
              </a:rPr>
              <a:t>l</a:t>
            </a:r>
            <a:r>
              <a:rPr lang="en-US" sz="500">
                <a:solidFill>
                  <a:srgbClr val="858587"/>
                </a:solidFill>
                <a:latin typeface="Arial"/>
                <a:ea typeface="Arial"/>
                <a:cs typeface="Arial"/>
                <a:sym typeface="Arial"/>
              </a:rPr>
              <a:t>l</a:t>
            </a:r>
            <a:endParaRPr sz="500">
              <a:solidFill>
                <a:schemeClr val="dk1"/>
              </a:solidFill>
              <a:latin typeface="Arial"/>
              <a:ea typeface="Arial"/>
              <a:cs typeface="Arial"/>
              <a:sym typeface="Arial"/>
            </a:endParaRPr>
          </a:p>
          <a:p>
            <a:pPr marL="12700" marR="0" lvl="0" indent="0" algn="l" rtl="0">
              <a:lnSpc>
                <a:spcPct val="117499"/>
              </a:lnSpc>
              <a:spcBef>
                <a:spcPts val="0"/>
              </a:spcBef>
              <a:spcAft>
                <a:spcPts val="0"/>
              </a:spcAft>
              <a:buNone/>
            </a:pPr>
            <a:r>
              <a:rPr lang="en-US" sz="600">
                <a:solidFill>
                  <a:srgbClr val="858587"/>
                </a:solidFill>
                <a:latin typeface="Arial"/>
                <a:ea typeface="Arial"/>
                <a:cs typeface="Arial"/>
                <a:sym typeface="Arial"/>
              </a:rPr>
              <a:t>•nro</a:t>
            </a:r>
            <a:r>
              <a:rPr lang="en-US" sz="600">
                <a:solidFill>
                  <a:srgbClr val="505050"/>
                </a:solidFill>
                <a:latin typeface="Arial"/>
                <a:ea typeface="Arial"/>
                <a:cs typeface="Arial"/>
                <a:sym typeface="Arial"/>
              </a:rPr>
              <a:t>l</a:t>
            </a:r>
            <a:r>
              <a:rPr lang="en-US" sz="600">
                <a:solidFill>
                  <a:srgbClr val="858587"/>
                </a:solidFill>
                <a:latin typeface="Arial"/>
                <a:ea typeface="Arial"/>
                <a:cs typeface="Arial"/>
                <a:sym typeface="Arial"/>
              </a:rPr>
              <a:t>l." IGRCC</a:t>
            </a:r>
            <a:r>
              <a:rPr lang="en-US" sz="600">
                <a:solidFill>
                  <a:srgbClr val="646464"/>
                </a:solidFill>
                <a:latin typeface="Arial"/>
                <a:ea typeface="Arial"/>
                <a:cs typeface="Arial"/>
                <a:sym typeface="Arial"/>
              </a:rPr>
              <a:t>NI</a:t>
            </a:r>
            <a:endParaRPr sz="600">
              <a:solidFill>
                <a:schemeClr val="dk1"/>
              </a:solidFill>
              <a:latin typeface="Arial"/>
              <a:ea typeface="Arial"/>
              <a:cs typeface="Arial"/>
              <a:sym typeface="Arial"/>
            </a:endParaRPr>
          </a:p>
        </p:txBody>
      </p:sp>
      <p:pic>
        <p:nvPicPr>
          <p:cNvPr id="867" name="Google Shape;867;p68" descr="https://lh6.googleusercontent.com/-eXu5yMOeSTieXX59u-72JjGUR0aOFMpTlQJUXE3aR97ah4i9Xq2lNBOZSmrhe_8AetZyao5Olv_pKmqwWcLjTQ2zWRRVJTlEG3gI5cRviaX85s3b3FEFDlPHe18NQFs8xhfwLML_xE"/>
          <p:cNvPicPr preferRelativeResize="0"/>
          <p:nvPr/>
        </p:nvPicPr>
        <p:blipFill rotWithShape="1">
          <a:blip r:embed="rId8">
            <a:alphaModFix/>
          </a:blip>
          <a:srcRect/>
          <a:stretch/>
        </p:blipFill>
        <p:spPr>
          <a:xfrm>
            <a:off x="-25400" y="32258"/>
            <a:ext cx="12179808" cy="6851142"/>
          </a:xfrm>
          <a:prstGeom prst="rect">
            <a:avLst/>
          </a:prstGeom>
          <a:noFill/>
          <a:ln>
            <a:noFill/>
          </a:ln>
        </p:spPr>
      </p:pic>
      <p:sp>
        <p:nvSpPr>
          <p:cNvPr id="868" name="Google Shape;868;p68"/>
          <p:cNvSpPr txBox="1"/>
          <p:nvPr/>
        </p:nvSpPr>
        <p:spPr>
          <a:xfrm>
            <a:off x="0" y="5517675"/>
            <a:ext cx="47694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Viewpoint School</a:t>
            </a:r>
            <a:endParaRPr>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872"/>
        <p:cNvGrpSpPr/>
        <p:nvPr/>
      </p:nvGrpSpPr>
      <p:grpSpPr>
        <a:xfrm>
          <a:off x="0" y="0"/>
          <a:ext cx="0" cy="0"/>
          <a:chOff x="0" y="0"/>
          <a:chExt cx="0" cy="0"/>
        </a:xfrm>
      </p:grpSpPr>
      <p:sp>
        <p:nvSpPr>
          <p:cNvPr id="873" name="Google Shape;873;p69"/>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4" name="Google Shape;874;p69"/>
          <p:cNvSpPr txBox="1"/>
          <p:nvPr/>
        </p:nvSpPr>
        <p:spPr>
          <a:xfrm>
            <a:off x="304800" y="38100"/>
            <a:ext cx="11360785" cy="1155700"/>
          </a:xfrm>
          <a:prstGeom prst="rect">
            <a:avLst/>
          </a:prstGeom>
          <a:noFill/>
          <a:ln>
            <a:noFill/>
          </a:ln>
        </p:spPr>
        <p:txBody>
          <a:bodyPr spcFirstLastPara="1" wrap="square" lIns="0" tIns="0" rIns="0" bIns="0" anchor="t" anchorCtr="0">
            <a:noAutofit/>
          </a:bodyPr>
          <a:lstStyle/>
          <a:p>
            <a:pPr marL="12700" marR="0" lvl="0" indent="0" algn="l" rtl="0">
              <a:lnSpc>
                <a:spcPct val="111136"/>
              </a:lnSpc>
              <a:spcBef>
                <a:spcPts val="0"/>
              </a:spcBef>
              <a:spcAft>
                <a:spcPts val="0"/>
              </a:spcAft>
              <a:buNone/>
            </a:pPr>
            <a:r>
              <a:rPr lang="en-US" sz="3600" b="1">
                <a:solidFill>
                  <a:srgbClr val="00BCDD"/>
                </a:solidFill>
                <a:latin typeface="Verdana"/>
                <a:ea typeface="Verdana"/>
                <a:cs typeface="Verdana"/>
                <a:sym typeface="Verdana"/>
              </a:rPr>
              <a:t>Demographic Data Mapping</a:t>
            </a:r>
            <a:endParaRPr sz="3600">
              <a:solidFill>
                <a:schemeClr val="dk1"/>
              </a:solidFill>
              <a:latin typeface="Verdana"/>
              <a:ea typeface="Verdana"/>
              <a:cs typeface="Verdana"/>
              <a:sym typeface="Verdana"/>
            </a:endParaRPr>
          </a:p>
        </p:txBody>
      </p:sp>
      <p:sp>
        <p:nvSpPr>
          <p:cNvPr id="875" name="Google Shape;875;p69"/>
          <p:cNvSpPr txBox="1"/>
          <p:nvPr/>
        </p:nvSpPr>
        <p:spPr>
          <a:xfrm>
            <a:off x="0" y="5517675"/>
            <a:ext cx="4769400" cy="3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Viewpoint School</a:t>
            </a:r>
            <a:endParaRPr>
              <a:latin typeface="Verdana"/>
              <a:ea typeface="Verdana"/>
              <a:cs typeface="Verdana"/>
              <a:sym typeface="Verdana"/>
            </a:endParaRPr>
          </a:p>
        </p:txBody>
      </p:sp>
      <p:pic>
        <p:nvPicPr>
          <p:cNvPr id="876" name="Google Shape;876;p69"/>
          <p:cNvPicPr preferRelativeResize="0"/>
          <p:nvPr/>
        </p:nvPicPr>
        <p:blipFill>
          <a:blip r:embed="rId4">
            <a:alphaModFix/>
          </a:blip>
          <a:stretch>
            <a:fillRect/>
          </a:stretch>
        </p:blipFill>
        <p:spPr>
          <a:xfrm>
            <a:off x="2334775" y="857253"/>
            <a:ext cx="7792150" cy="4249200"/>
          </a:xfrm>
          <a:prstGeom prst="rect">
            <a:avLst/>
          </a:prstGeom>
          <a:noFill/>
          <a:ln>
            <a:noFill/>
          </a:ln>
        </p:spPr>
      </p:pic>
      <p:sp>
        <p:nvSpPr>
          <p:cNvPr id="877" name="Google Shape;877;p69"/>
          <p:cNvSpPr txBox="1"/>
          <p:nvPr/>
        </p:nvSpPr>
        <p:spPr>
          <a:xfrm>
            <a:off x="2529950" y="5227125"/>
            <a:ext cx="7966200" cy="11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High-earning households that also have entry-age kids</a:t>
            </a:r>
            <a:endParaRPr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70"/>
          <p:cNvSpPr txBox="1"/>
          <p:nvPr/>
        </p:nvSpPr>
        <p:spPr>
          <a:xfrm>
            <a:off x="1350989" y="5452771"/>
            <a:ext cx="11430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0</a:t>
            </a:r>
            <a:endParaRPr sz="1100">
              <a:solidFill>
                <a:schemeClr val="dk1"/>
              </a:solidFill>
              <a:latin typeface="Arial"/>
              <a:ea typeface="Arial"/>
              <a:cs typeface="Arial"/>
              <a:sym typeface="Arial"/>
            </a:endParaRPr>
          </a:p>
        </p:txBody>
      </p:sp>
      <p:sp>
        <p:nvSpPr>
          <p:cNvPr id="883" name="Google Shape;883;p70"/>
          <p:cNvSpPr txBox="1"/>
          <p:nvPr/>
        </p:nvSpPr>
        <p:spPr>
          <a:xfrm>
            <a:off x="916959" y="4745805"/>
            <a:ext cx="54864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$50,000</a:t>
            </a:r>
            <a:endParaRPr sz="1100">
              <a:solidFill>
                <a:schemeClr val="dk1"/>
              </a:solidFill>
              <a:latin typeface="Arial"/>
              <a:ea typeface="Arial"/>
              <a:cs typeface="Arial"/>
              <a:sym typeface="Arial"/>
            </a:endParaRPr>
          </a:p>
        </p:txBody>
      </p:sp>
      <p:sp>
        <p:nvSpPr>
          <p:cNvPr id="884" name="Google Shape;884;p70"/>
          <p:cNvSpPr txBox="1"/>
          <p:nvPr/>
        </p:nvSpPr>
        <p:spPr>
          <a:xfrm>
            <a:off x="847270" y="4003355"/>
            <a:ext cx="61785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$100,000</a:t>
            </a:r>
            <a:endParaRPr sz="1100">
              <a:solidFill>
                <a:schemeClr val="dk1"/>
              </a:solidFill>
              <a:latin typeface="Arial"/>
              <a:ea typeface="Arial"/>
              <a:cs typeface="Arial"/>
              <a:sym typeface="Arial"/>
            </a:endParaRPr>
          </a:p>
        </p:txBody>
      </p:sp>
      <p:sp>
        <p:nvSpPr>
          <p:cNvPr id="885" name="Google Shape;885;p70"/>
          <p:cNvSpPr txBox="1"/>
          <p:nvPr/>
        </p:nvSpPr>
        <p:spPr>
          <a:xfrm>
            <a:off x="853799" y="3260905"/>
            <a:ext cx="61150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$150,000</a:t>
            </a:r>
            <a:endParaRPr sz="1100">
              <a:solidFill>
                <a:schemeClr val="dk1"/>
              </a:solidFill>
              <a:latin typeface="Arial"/>
              <a:ea typeface="Arial"/>
              <a:cs typeface="Arial"/>
              <a:sym typeface="Arial"/>
            </a:endParaRPr>
          </a:p>
        </p:txBody>
      </p:sp>
      <p:sp>
        <p:nvSpPr>
          <p:cNvPr id="886" name="Google Shape;886;p70"/>
          <p:cNvSpPr txBox="1"/>
          <p:nvPr/>
        </p:nvSpPr>
        <p:spPr>
          <a:xfrm>
            <a:off x="831941" y="2518456"/>
            <a:ext cx="63373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$200,000</a:t>
            </a:r>
            <a:endParaRPr sz="1100">
              <a:solidFill>
                <a:schemeClr val="dk1"/>
              </a:solidFill>
              <a:latin typeface="Arial"/>
              <a:ea typeface="Arial"/>
              <a:cs typeface="Arial"/>
              <a:sym typeface="Arial"/>
            </a:endParaRPr>
          </a:p>
        </p:txBody>
      </p:sp>
      <p:sp>
        <p:nvSpPr>
          <p:cNvPr id="887" name="Google Shape;887;p70"/>
          <p:cNvSpPr txBox="1"/>
          <p:nvPr/>
        </p:nvSpPr>
        <p:spPr>
          <a:xfrm>
            <a:off x="841309" y="1775864"/>
            <a:ext cx="62420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$250,000</a:t>
            </a:r>
            <a:endParaRPr sz="1100">
              <a:solidFill>
                <a:schemeClr val="dk1"/>
              </a:solidFill>
              <a:latin typeface="Arial"/>
              <a:ea typeface="Arial"/>
              <a:cs typeface="Arial"/>
              <a:sym typeface="Arial"/>
            </a:endParaRPr>
          </a:p>
        </p:txBody>
      </p:sp>
      <p:sp>
        <p:nvSpPr>
          <p:cNvPr id="888" name="Google Shape;888;p70"/>
          <p:cNvSpPr txBox="1"/>
          <p:nvPr/>
        </p:nvSpPr>
        <p:spPr>
          <a:xfrm>
            <a:off x="829670" y="1027595"/>
            <a:ext cx="63309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$300,000</a:t>
            </a:r>
            <a:endParaRPr sz="1100">
              <a:solidFill>
                <a:schemeClr val="dk1"/>
              </a:solidFill>
              <a:latin typeface="Arial"/>
              <a:ea typeface="Arial"/>
              <a:cs typeface="Arial"/>
              <a:sym typeface="Arial"/>
            </a:endParaRPr>
          </a:p>
        </p:txBody>
      </p:sp>
      <p:sp>
        <p:nvSpPr>
          <p:cNvPr id="889" name="Google Shape;889;p70"/>
          <p:cNvSpPr/>
          <p:nvPr/>
        </p:nvSpPr>
        <p:spPr>
          <a:xfrm>
            <a:off x="1489045" y="4817093"/>
            <a:ext cx="87630" cy="0"/>
          </a:xfrm>
          <a:custGeom>
            <a:avLst/>
            <a:gdLst/>
            <a:ahLst/>
            <a:cxnLst/>
            <a:rect l="l" t="t" r="r" b="b"/>
            <a:pathLst>
              <a:path w="87630" h="120000" extrusionOk="0">
                <a:moveTo>
                  <a:pt x="0" y="0"/>
                </a:moveTo>
                <a:lnTo>
                  <a:pt x="87033"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0" name="Google Shape;890;p70"/>
          <p:cNvSpPr/>
          <p:nvPr/>
        </p:nvSpPr>
        <p:spPr>
          <a:xfrm>
            <a:off x="1489045" y="4074589"/>
            <a:ext cx="87630" cy="0"/>
          </a:xfrm>
          <a:custGeom>
            <a:avLst/>
            <a:gdLst/>
            <a:ahLst/>
            <a:cxnLst/>
            <a:rect l="l" t="t" r="r" b="b"/>
            <a:pathLst>
              <a:path w="87630" h="120000" extrusionOk="0">
                <a:moveTo>
                  <a:pt x="0" y="0"/>
                </a:moveTo>
                <a:lnTo>
                  <a:pt x="87033"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1" name="Google Shape;891;p70"/>
          <p:cNvSpPr/>
          <p:nvPr/>
        </p:nvSpPr>
        <p:spPr>
          <a:xfrm>
            <a:off x="1489045" y="3332103"/>
            <a:ext cx="87630" cy="0"/>
          </a:xfrm>
          <a:custGeom>
            <a:avLst/>
            <a:gdLst/>
            <a:ahLst/>
            <a:cxnLst/>
            <a:rect l="l" t="t" r="r" b="b"/>
            <a:pathLst>
              <a:path w="87630" h="120000" extrusionOk="0">
                <a:moveTo>
                  <a:pt x="0" y="0"/>
                </a:moveTo>
                <a:lnTo>
                  <a:pt x="87033"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2" name="Google Shape;892;p70"/>
          <p:cNvSpPr/>
          <p:nvPr/>
        </p:nvSpPr>
        <p:spPr>
          <a:xfrm>
            <a:off x="1489045" y="2589588"/>
            <a:ext cx="87630" cy="0"/>
          </a:xfrm>
          <a:custGeom>
            <a:avLst/>
            <a:gdLst/>
            <a:ahLst/>
            <a:cxnLst/>
            <a:rect l="l" t="t" r="r" b="b"/>
            <a:pathLst>
              <a:path w="87630" h="120000" extrusionOk="0">
                <a:moveTo>
                  <a:pt x="0" y="0"/>
                </a:moveTo>
                <a:lnTo>
                  <a:pt x="87033"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3" name="Google Shape;893;p70"/>
          <p:cNvSpPr/>
          <p:nvPr/>
        </p:nvSpPr>
        <p:spPr>
          <a:xfrm>
            <a:off x="1489045" y="1847085"/>
            <a:ext cx="87630" cy="0"/>
          </a:xfrm>
          <a:custGeom>
            <a:avLst/>
            <a:gdLst/>
            <a:ahLst/>
            <a:cxnLst/>
            <a:rect l="l" t="t" r="r" b="b"/>
            <a:pathLst>
              <a:path w="87630" h="120000" extrusionOk="0">
                <a:moveTo>
                  <a:pt x="0" y="0"/>
                </a:moveTo>
                <a:lnTo>
                  <a:pt x="87033"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4" name="Google Shape;894;p70"/>
          <p:cNvSpPr/>
          <p:nvPr/>
        </p:nvSpPr>
        <p:spPr>
          <a:xfrm>
            <a:off x="1489045" y="1104581"/>
            <a:ext cx="87630" cy="0"/>
          </a:xfrm>
          <a:custGeom>
            <a:avLst/>
            <a:gdLst/>
            <a:ahLst/>
            <a:cxnLst/>
            <a:rect l="l" t="t" r="r" b="b"/>
            <a:pathLst>
              <a:path w="87630" h="120000" extrusionOk="0">
                <a:moveTo>
                  <a:pt x="0" y="0"/>
                </a:moveTo>
                <a:lnTo>
                  <a:pt x="87033"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5" name="Google Shape;895;p70"/>
          <p:cNvSpPr/>
          <p:nvPr/>
        </p:nvSpPr>
        <p:spPr>
          <a:xfrm>
            <a:off x="1649412" y="2144077"/>
            <a:ext cx="460375" cy="3415665"/>
          </a:xfrm>
          <a:custGeom>
            <a:avLst/>
            <a:gdLst/>
            <a:ahLst/>
            <a:cxnLst/>
            <a:rect l="l" t="t" r="r" b="b"/>
            <a:pathLst>
              <a:path w="460375" h="3415665" extrusionOk="0">
                <a:moveTo>
                  <a:pt x="0" y="0"/>
                </a:moveTo>
                <a:lnTo>
                  <a:pt x="459803" y="0"/>
                </a:lnTo>
                <a:lnTo>
                  <a:pt x="459803" y="3415499"/>
                </a:lnTo>
                <a:lnTo>
                  <a:pt x="0" y="3415499"/>
                </a:lnTo>
                <a:lnTo>
                  <a:pt x="0" y="0"/>
                </a:lnTo>
                <a:close/>
              </a:path>
            </a:pathLst>
          </a:custGeom>
          <a:solidFill>
            <a:srgbClr val="007DA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6" name="Google Shape;896;p70"/>
          <p:cNvSpPr/>
          <p:nvPr/>
        </p:nvSpPr>
        <p:spPr>
          <a:xfrm>
            <a:off x="2288019" y="3629075"/>
            <a:ext cx="460375" cy="1931035"/>
          </a:xfrm>
          <a:custGeom>
            <a:avLst/>
            <a:gdLst/>
            <a:ahLst/>
            <a:cxnLst/>
            <a:rect l="l" t="t" r="r" b="b"/>
            <a:pathLst>
              <a:path w="460375" h="1931035" extrusionOk="0">
                <a:moveTo>
                  <a:pt x="0" y="0"/>
                </a:moveTo>
                <a:lnTo>
                  <a:pt x="459803" y="0"/>
                </a:lnTo>
                <a:lnTo>
                  <a:pt x="459803" y="1930514"/>
                </a:lnTo>
                <a:lnTo>
                  <a:pt x="0" y="1930514"/>
                </a:lnTo>
                <a:lnTo>
                  <a:pt x="0" y="0"/>
                </a:lnTo>
                <a:close/>
              </a:path>
            </a:pathLst>
          </a:custGeom>
          <a:solidFill>
            <a:srgbClr val="AA0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7" name="Google Shape;897;p70"/>
          <p:cNvSpPr/>
          <p:nvPr/>
        </p:nvSpPr>
        <p:spPr>
          <a:xfrm>
            <a:off x="2926626" y="3940454"/>
            <a:ext cx="460375" cy="1619250"/>
          </a:xfrm>
          <a:custGeom>
            <a:avLst/>
            <a:gdLst/>
            <a:ahLst/>
            <a:cxnLst/>
            <a:rect l="l" t="t" r="r" b="b"/>
            <a:pathLst>
              <a:path w="460375" h="1619250" extrusionOk="0">
                <a:moveTo>
                  <a:pt x="0" y="0"/>
                </a:moveTo>
                <a:lnTo>
                  <a:pt x="459790" y="0"/>
                </a:lnTo>
                <a:lnTo>
                  <a:pt x="459790" y="1619123"/>
                </a:lnTo>
                <a:lnTo>
                  <a:pt x="0" y="1619123"/>
                </a:lnTo>
                <a:lnTo>
                  <a:pt x="0"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8" name="Google Shape;898;p70"/>
          <p:cNvSpPr/>
          <p:nvPr/>
        </p:nvSpPr>
        <p:spPr>
          <a:xfrm>
            <a:off x="3565232" y="4243463"/>
            <a:ext cx="460375" cy="1316355"/>
          </a:xfrm>
          <a:custGeom>
            <a:avLst/>
            <a:gdLst/>
            <a:ahLst/>
            <a:cxnLst/>
            <a:rect l="l" t="t" r="r" b="b"/>
            <a:pathLst>
              <a:path w="460375" h="1316354" extrusionOk="0">
                <a:moveTo>
                  <a:pt x="0" y="0"/>
                </a:moveTo>
                <a:lnTo>
                  <a:pt x="459778" y="0"/>
                </a:lnTo>
                <a:lnTo>
                  <a:pt x="459778" y="1316126"/>
                </a:lnTo>
                <a:lnTo>
                  <a:pt x="0" y="1316126"/>
                </a:lnTo>
                <a:lnTo>
                  <a:pt x="0" y="0"/>
                </a:lnTo>
                <a:close/>
              </a:path>
            </a:pathLst>
          </a:custGeom>
          <a:solidFill>
            <a:srgbClr val="F57E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9" name="Google Shape;899;p70"/>
          <p:cNvSpPr/>
          <p:nvPr/>
        </p:nvSpPr>
        <p:spPr>
          <a:xfrm>
            <a:off x="4203839" y="4258957"/>
            <a:ext cx="460375" cy="1301115"/>
          </a:xfrm>
          <a:custGeom>
            <a:avLst/>
            <a:gdLst/>
            <a:ahLst/>
            <a:cxnLst/>
            <a:rect l="l" t="t" r="r" b="b"/>
            <a:pathLst>
              <a:path w="460375" h="1301114" extrusionOk="0">
                <a:moveTo>
                  <a:pt x="0" y="0"/>
                </a:moveTo>
                <a:lnTo>
                  <a:pt x="459778" y="0"/>
                </a:lnTo>
                <a:lnTo>
                  <a:pt x="459778" y="1300619"/>
                </a:lnTo>
                <a:lnTo>
                  <a:pt x="0" y="1300619"/>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0" name="Google Shape;900;p70"/>
          <p:cNvSpPr/>
          <p:nvPr/>
        </p:nvSpPr>
        <p:spPr>
          <a:xfrm>
            <a:off x="4842433" y="4341596"/>
            <a:ext cx="460375" cy="1218565"/>
          </a:xfrm>
          <a:custGeom>
            <a:avLst/>
            <a:gdLst/>
            <a:ahLst/>
            <a:cxnLst/>
            <a:rect l="l" t="t" r="r" b="b"/>
            <a:pathLst>
              <a:path w="460375" h="1218564" extrusionOk="0">
                <a:moveTo>
                  <a:pt x="0" y="0"/>
                </a:moveTo>
                <a:lnTo>
                  <a:pt x="459765" y="0"/>
                </a:lnTo>
                <a:lnTo>
                  <a:pt x="459765" y="1217980"/>
                </a:lnTo>
                <a:lnTo>
                  <a:pt x="0" y="1217980"/>
                </a:lnTo>
                <a:lnTo>
                  <a:pt x="0" y="0"/>
                </a:lnTo>
                <a:close/>
              </a:path>
            </a:pathLst>
          </a:custGeom>
          <a:solidFill>
            <a:srgbClr val="E9D05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1" name="Google Shape;901;p70"/>
          <p:cNvSpPr txBox="1"/>
          <p:nvPr/>
        </p:nvSpPr>
        <p:spPr>
          <a:xfrm rot="-5400000">
            <a:off x="4755688" y="4966701"/>
            <a:ext cx="647065"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231F20"/>
                </a:solidFill>
                <a:latin typeface="Arial"/>
                <a:ea typeface="Arial"/>
                <a:cs typeface="Arial"/>
                <a:sym typeface="Arial"/>
              </a:rPr>
              <a:t>Athletic Director</a:t>
            </a:r>
            <a:endParaRPr sz="1250">
              <a:solidFill>
                <a:schemeClr val="dk1"/>
              </a:solidFill>
              <a:latin typeface="Arial"/>
              <a:ea typeface="Arial"/>
              <a:cs typeface="Arial"/>
              <a:sym typeface="Arial"/>
            </a:endParaRPr>
          </a:p>
        </p:txBody>
      </p:sp>
      <p:sp>
        <p:nvSpPr>
          <p:cNvPr id="902" name="Google Shape;902;p70"/>
          <p:cNvSpPr txBox="1"/>
          <p:nvPr/>
        </p:nvSpPr>
        <p:spPr>
          <a:xfrm rot="-5400000">
            <a:off x="3988085" y="4837892"/>
            <a:ext cx="904875"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FFFFFF"/>
                </a:solidFill>
                <a:latin typeface="Arial"/>
                <a:ea typeface="Arial"/>
                <a:cs typeface="Arial"/>
                <a:sym typeface="Arial"/>
              </a:rPr>
              <a:t>Director of Technology</a:t>
            </a:r>
            <a:endParaRPr sz="1250">
              <a:solidFill>
                <a:schemeClr val="dk1"/>
              </a:solidFill>
              <a:latin typeface="Arial"/>
              <a:ea typeface="Arial"/>
              <a:cs typeface="Arial"/>
              <a:sym typeface="Arial"/>
            </a:endParaRPr>
          </a:p>
        </p:txBody>
      </p:sp>
      <p:sp>
        <p:nvSpPr>
          <p:cNvPr id="903" name="Google Shape;903;p70"/>
          <p:cNvSpPr txBox="1"/>
          <p:nvPr/>
        </p:nvSpPr>
        <p:spPr>
          <a:xfrm rot="-5400000">
            <a:off x="3381136" y="4869852"/>
            <a:ext cx="841375"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FFFFFF"/>
                </a:solidFill>
                <a:latin typeface="Arial"/>
                <a:ea typeface="Arial"/>
                <a:cs typeface="Arial"/>
                <a:sym typeface="Arial"/>
              </a:rPr>
              <a:t>Director of Admission</a:t>
            </a:r>
            <a:endParaRPr sz="1250">
              <a:solidFill>
                <a:schemeClr val="dk1"/>
              </a:solidFill>
              <a:latin typeface="Arial"/>
              <a:ea typeface="Arial"/>
              <a:cs typeface="Arial"/>
              <a:sym typeface="Arial"/>
            </a:endParaRPr>
          </a:p>
        </p:txBody>
      </p:sp>
      <p:sp>
        <p:nvSpPr>
          <p:cNvPr id="904" name="Google Shape;904;p70"/>
          <p:cNvSpPr txBox="1"/>
          <p:nvPr/>
        </p:nvSpPr>
        <p:spPr>
          <a:xfrm rot="-5400000">
            <a:off x="2644013" y="4771079"/>
            <a:ext cx="1038225"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231F20"/>
                </a:solidFill>
                <a:latin typeface="Arial"/>
                <a:ea typeface="Arial"/>
                <a:cs typeface="Arial"/>
                <a:sym typeface="Arial"/>
              </a:rPr>
              <a:t>Director of Development</a:t>
            </a:r>
            <a:endParaRPr sz="1250">
              <a:solidFill>
                <a:schemeClr val="dk1"/>
              </a:solidFill>
              <a:latin typeface="Arial"/>
              <a:ea typeface="Arial"/>
              <a:cs typeface="Arial"/>
              <a:sym typeface="Arial"/>
            </a:endParaRPr>
          </a:p>
        </p:txBody>
      </p:sp>
      <p:sp>
        <p:nvSpPr>
          <p:cNvPr id="905" name="Google Shape;905;p70"/>
          <p:cNvSpPr txBox="1"/>
          <p:nvPr/>
        </p:nvSpPr>
        <p:spPr>
          <a:xfrm rot="-5400000">
            <a:off x="1970073" y="4736384"/>
            <a:ext cx="1108710"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FFFFFF"/>
                </a:solidFill>
                <a:latin typeface="Arial"/>
                <a:ea typeface="Arial"/>
                <a:cs typeface="Arial"/>
                <a:sym typeface="Arial"/>
              </a:rPr>
              <a:t>Chief Business Manager</a:t>
            </a:r>
            <a:endParaRPr sz="1250">
              <a:solidFill>
                <a:schemeClr val="dk1"/>
              </a:solidFill>
              <a:latin typeface="Arial"/>
              <a:ea typeface="Arial"/>
              <a:cs typeface="Arial"/>
              <a:sym typeface="Arial"/>
            </a:endParaRPr>
          </a:p>
        </p:txBody>
      </p:sp>
      <p:sp>
        <p:nvSpPr>
          <p:cNvPr id="906" name="Google Shape;906;p70"/>
          <p:cNvSpPr txBox="1"/>
          <p:nvPr/>
        </p:nvSpPr>
        <p:spPr>
          <a:xfrm rot="-5400000">
            <a:off x="1292097" y="4785081"/>
            <a:ext cx="1169670" cy="18542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250" b="1">
                <a:solidFill>
                  <a:srgbClr val="FFFFFF"/>
                </a:solidFill>
                <a:latin typeface="Arial"/>
                <a:ea typeface="Arial"/>
                <a:cs typeface="Arial"/>
                <a:sym typeface="Arial"/>
              </a:rPr>
              <a:t>Head of School</a:t>
            </a:r>
            <a:endParaRPr sz="1250">
              <a:solidFill>
                <a:schemeClr val="dk1"/>
              </a:solidFill>
              <a:latin typeface="Arial"/>
              <a:ea typeface="Arial"/>
              <a:cs typeface="Arial"/>
              <a:sym typeface="Arial"/>
            </a:endParaRPr>
          </a:p>
        </p:txBody>
      </p:sp>
      <p:sp>
        <p:nvSpPr>
          <p:cNvPr id="907" name="Google Shape;907;p70"/>
          <p:cNvSpPr/>
          <p:nvPr/>
        </p:nvSpPr>
        <p:spPr>
          <a:xfrm>
            <a:off x="1489064" y="1038811"/>
            <a:ext cx="3902710" cy="4525010"/>
          </a:xfrm>
          <a:custGeom>
            <a:avLst/>
            <a:gdLst/>
            <a:ahLst/>
            <a:cxnLst/>
            <a:rect l="l" t="t" r="r" b="b"/>
            <a:pathLst>
              <a:path w="3902710" h="4525010" extrusionOk="0">
                <a:moveTo>
                  <a:pt x="3902557" y="4524641"/>
                </a:moveTo>
                <a:lnTo>
                  <a:pt x="0" y="4524641"/>
                </a:lnTo>
                <a:lnTo>
                  <a:pt x="0" y="0"/>
                </a:lnTo>
              </a:path>
            </a:pathLst>
          </a:custGeom>
          <a:noFill/>
          <a:ln w="992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8" name="Google Shape;908;p70"/>
          <p:cNvSpPr txBox="1"/>
          <p:nvPr/>
        </p:nvSpPr>
        <p:spPr>
          <a:xfrm>
            <a:off x="1563645" y="1933724"/>
            <a:ext cx="62039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230,000</a:t>
            </a:r>
            <a:endParaRPr sz="1100">
              <a:solidFill>
                <a:schemeClr val="dk1"/>
              </a:solidFill>
              <a:latin typeface="Arial"/>
              <a:ea typeface="Arial"/>
              <a:cs typeface="Arial"/>
              <a:sym typeface="Arial"/>
            </a:endParaRPr>
          </a:p>
        </p:txBody>
      </p:sp>
      <p:sp>
        <p:nvSpPr>
          <p:cNvPr id="909" name="Google Shape;909;p70"/>
          <p:cNvSpPr txBox="1"/>
          <p:nvPr/>
        </p:nvSpPr>
        <p:spPr>
          <a:xfrm>
            <a:off x="2216927" y="3427469"/>
            <a:ext cx="60896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130,000</a:t>
            </a:r>
            <a:endParaRPr sz="1100">
              <a:solidFill>
                <a:schemeClr val="dk1"/>
              </a:solidFill>
              <a:latin typeface="Arial"/>
              <a:ea typeface="Arial"/>
              <a:cs typeface="Arial"/>
              <a:sym typeface="Arial"/>
            </a:endParaRPr>
          </a:p>
        </p:txBody>
      </p:sp>
      <p:sp>
        <p:nvSpPr>
          <p:cNvPr id="910" name="Google Shape;910;p70"/>
          <p:cNvSpPr txBox="1"/>
          <p:nvPr/>
        </p:nvSpPr>
        <p:spPr>
          <a:xfrm>
            <a:off x="2868564" y="3719147"/>
            <a:ext cx="59563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109,032</a:t>
            </a:r>
            <a:endParaRPr sz="1100">
              <a:solidFill>
                <a:schemeClr val="dk1"/>
              </a:solidFill>
              <a:latin typeface="Arial"/>
              <a:ea typeface="Arial"/>
              <a:cs typeface="Arial"/>
              <a:sym typeface="Arial"/>
            </a:endParaRPr>
          </a:p>
        </p:txBody>
      </p:sp>
      <p:sp>
        <p:nvSpPr>
          <p:cNvPr id="911" name="Google Shape;911;p70"/>
          <p:cNvSpPr txBox="1"/>
          <p:nvPr/>
        </p:nvSpPr>
        <p:spPr>
          <a:xfrm>
            <a:off x="3522397" y="4019458"/>
            <a:ext cx="53149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88,630</a:t>
            </a:r>
            <a:endParaRPr sz="1100">
              <a:solidFill>
                <a:schemeClr val="dk1"/>
              </a:solidFill>
              <a:latin typeface="Arial"/>
              <a:ea typeface="Arial"/>
              <a:cs typeface="Arial"/>
              <a:sym typeface="Arial"/>
            </a:endParaRPr>
          </a:p>
        </p:txBody>
      </p:sp>
      <p:sp>
        <p:nvSpPr>
          <p:cNvPr id="912" name="Google Shape;912;p70"/>
          <p:cNvSpPr txBox="1"/>
          <p:nvPr/>
        </p:nvSpPr>
        <p:spPr>
          <a:xfrm>
            <a:off x="4168651" y="4051903"/>
            <a:ext cx="50609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87,585</a:t>
            </a:r>
            <a:endParaRPr sz="1100">
              <a:solidFill>
                <a:schemeClr val="dk1"/>
              </a:solidFill>
              <a:latin typeface="Arial"/>
              <a:ea typeface="Arial"/>
              <a:cs typeface="Arial"/>
              <a:sym typeface="Arial"/>
            </a:endParaRPr>
          </a:p>
        </p:txBody>
      </p:sp>
      <p:sp>
        <p:nvSpPr>
          <p:cNvPr id="913" name="Google Shape;913;p70"/>
          <p:cNvSpPr txBox="1"/>
          <p:nvPr/>
        </p:nvSpPr>
        <p:spPr>
          <a:xfrm>
            <a:off x="4793495" y="4135470"/>
            <a:ext cx="53276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82,020</a:t>
            </a:r>
            <a:endParaRPr sz="1100">
              <a:solidFill>
                <a:schemeClr val="dk1"/>
              </a:solidFill>
              <a:latin typeface="Arial"/>
              <a:ea typeface="Arial"/>
              <a:cs typeface="Arial"/>
              <a:sym typeface="Arial"/>
            </a:endParaRPr>
          </a:p>
        </p:txBody>
      </p:sp>
      <p:sp>
        <p:nvSpPr>
          <p:cNvPr id="914" name="Google Shape;914;p70"/>
          <p:cNvSpPr txBox="1"/>
          <p:nvPr/>
        </p:nvSpPr>
        <p:spPr>
          <a:xfrm rot="-5400000">
            <a:off x="4691434" y="4654552"/>
            <a:ext cx="1729739" cy="1143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700" b="0">
                <a:solidFill>
                  <a:srgbClr val="231F20"/>
                </a:solidFill>
                <a:latin typeface="Arial"/>
                <a:ea typeface="Arial"/>
                <a:cs typeface="Arial"/>
                <a:sym typeface="Arial"/>
              </a:rPr>
              <a:t>Source: NAIS Facts at a Glance 2014-2015</a:t>
            </a:r>
            <a:endParaRPr sz="700">
              <a:solidFill>
                <a:schemeClr val="dk1"/>
              </a:solidFill>
              <a:latin typeface="Arial"/>
              <a:ea typeface="Arial"/>
              <a:cs typeface="Arial"/>
              <a:sym typeface="Arial"/>
            </a:endParaRPr>
          </a:p>
        </p:txBody>
      </p:sp>
      <p:sp>
        <p:nvSpPr>
          <p:cNvPr id="915" name="Google Shape;915;p70"/>
          <p:cNvSpPr txBox="1"/>
          <p:nvPr/>
        </p:nvSpPr>
        <p:spPr>
          <a:xfrm>
            <a:off x="889833" y="357540"/>
            <a:ext cx="4657725" cy="55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800" b="1">
                <a:latin typeface="Verdana"/>
                <a:ea typeface="Verdana"/>
                <a:cs typeface="Verdana"/>
                <a:sym typeface="Verdana"/>
              </a:rPr>
              <a:t>Median Salaries for Administrators in Independent Schools</a:t>
            </a:r>
            <a:endParaRPr sz="1800" b="1">
              <a:latin typeface="Verdana"/>
              <a:ea typeface="Verdana"/>
              <a:cs typeface="Verdana"/>
              <a:sym typeface="Verdana"/>
            </a:endParaRPr>
          </a:p>
        </p:txBody>
      </p:sp>
      <p:sp>
        <p:nvSpPr>
          <p:cNvPr id="916" name="Google Shape;916;p70"/>
          <p:cNvSpPr txBox="1"/>
          <p:nvPr/>
        </p:nvSpPr>
        <p:spPr>
          <a:xfrm>
            <a:off x="7468150" y="357575"/>
            <a:ext cx="3902700" cy="5247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000" b="1">
                <a:solidFill>
                  <a:srgbClr val="231F20"/>
                </a:solidFill>
                <a:latin typeface="Verdana"/>
                <a:ea typeface="Verdana"/>
                <a:cs typeface="Verdana"/>
                <a:sym typeface="Verdana"/>
              </a:rPr>
              <a:t>AISNE NAIS Data 2017-18</a:t>
            </a:r>
            <a:endParaRPr sz="2000">
              <a:solidFill>
                <a:schemeClr val="dk1"/>
              </a:solidFill>
              <a:latin typeface="Verdana"/>
              <a:ea typeface="Verdana"/>
              <a:cs typeface="Verdana"/>
              <a:sym typeface="Verdana"/>
            </a:endParaRPr>
          </a:p>
        </p:txBody>
      </p:sp>
      <p:sp>
        <p:nvSpPr>
          <p:cNvPr id="917" name="Google Shape;917;p70"/>
          <p:cNvSpPr/>
          <p:nvPr/>
        </p:nvSpPr>
        <p:spPr>
          <a:xfrm>
            <a:off x="2731215" y="2067053"/>
            <a:ext cx="1437436" cy="1279884"/>
          </a:xfrm>
          <a:custGeom>
            <a:avLst/>
            <a:gdLst/>
            <a:ahLst/>
            <a:cxnLst/>
            <a:rect l="l" t="t" r="r" b="b"/>
            <a:pathLst>
              <a:path w="869950" h="869950" extrusionOk="0">
                <a:moveTo>
                  <a:pt x="434975" y="0"/>
                </a:moveTo>
                <a:lnTo>
                  <a:pt x="364419" y="5693"/>
                </a:lnTo>
                <a:lnTo>
                  <a:pt x="297488" y="22175"/>
                </a:lnTo>
                <a:lnTo>
                  <a:pt x="235077" y="48550"/>
                </a:lnTo>
                <a:lnTo>
                  <a:pt x="178083" y="83924"/>
                </a:lnTo>
                <a:lnTo>
                  <a:pt x="127400" y="127400"/>
                </a:lnTo>
                <a:lnTo>
                  <a:pt x="83924" y="178083"/>
                </a:lnTo>
                <a:lnTo>
                  <a:pt x="48550" y="235077"/>
                </a:lnTo>
                <a:lnTo>
                  <a:pt x="22175" y="297488"/>
                </a:lnTo>
                <a:lnTo>
                  <a:pt x="5693" y="364419"/>
                </a:lnTo>
                <a:lnTo>
                  <a:pt x="0" y="434975"/>
                </a:lnTo>
                <a:lnTo>
                  <a:pt x="1441" y="470650"/>
                </a:lnTo>
                <a:lnTo>
                  <a:pt x="12641" y="539505"/>
                </a:lnTo>
                <a:lnTo>
                  <a:pt x="34182" y="604288"/>
                </a:lnTo>
                <a:lnTo>
                  <a:pt x="65168" y="664102"/>
                </a:lnTo>
                <a:lnTo>
                  <a:pt x="104705" y="718053"/>
                </a:lnTo>
                <a:lnTo>
                  <a:pt x="151896" y="765244"/>
                </a:lnTo>
                <a:lnTo>
                  <a:pt x="205847" y="804781"/>
                </a:lnTo>
                <a:lnTo>
                  <a:pt x="265661" y="835767"/>
                </a:lnTo>
                <a:lnTo>
                  <a:pt x="330444" y="857308"/>
                </a:lnTo>
                <a:lnTo>
                  <a:pt x="399299" y="868508"/>
                </a:lnTo>
                <a:lnTo>
                  <a:pt x="434975" y="869950"/>
                </a:lnTo>
                <a:lnTo>
                  <a:pt x="470650" y="868508"/>
                </a:lnTo>
                <a:lnTo>
                  <a:pt x="539505" y="857308"/>
                </a:lnTo>
                <a:lnTo>
                  <a:pt x="604288" y="835767"/>
                </a:lnTo>
                <a:lnTo>
                  <a:pt x="664102" y="804781"/>
                </a:lnTo>
                <a:lnTo>
                  <a:pt x="718053" y="765244"/>
                </a:lnTo>
                <a:lnTo>
                  <a:pt x="765244" y="718053"/>
                </a:lnTo>
                <a:lnTo>
                  <a:pt x="804781" y="664102"/>
                </a:lnTo>
                <a:lnTo>
                  <a:pt x="835767" y="604288"/>
                </a:lnTo>
                <a:lnTo>
                  <a:pt x="857308" y="539505"/>
                </a:lnTo>
                <a:lnTo>
                  <a:pt x="868508" y="470650"/>
                </a:lnTo>
                <a:lnTo>
                  <a:pt x="869950" y="434975"/>
                </a:lnTo>
                <a:lnTo>
                  <a:pt x="868508" y="399299"/>
                </a:lnTo>
                <a:lnTo>
                  <a:pt x="857308" y="330444"/>
                </a:lnTo>
                <a:lnTo>
                  <a:pt x="835767" y="265661"/>
                </a:lnTo>
                <a:lnTo>
                  <a:pt x="804781" y="205847"/>
                </a:lnTo>
                <a:lnTo>
                  <a:pt x="765244" y="151896"/>
                </a:lnTo>
                <a:lnTo>
                  <a:pt x="718053" y="104705"/>
                </a:lnTo>
                <a:lnTo>
                  <a:pt x="664102" y="65168"/>
                </a:lnTo>
                <a:lnTo>
                  <a:pt x="604288" y="34182"/>
                </a:lnTo>
                <a:lnTo>
                  <a:pt x="539505" y="12641"/>
                </a:lnTo>
                <a:lnTo>
                  <a:pt x="470650" y="1441"/>
                </a:lnTo>
                <a:lnTo>
                  <a:pt x="434975" y="0"/>
                </a:lnTo>
                <a:close/>
              </a:path>
            </a:pathLst>
          </a:custGeom>
          <a:solidFill>
            <a:srgbClr val="ED1C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8" name="Google Shape;918;p70"/>
          <p:cNvSpPr txBox="1"/>
          <p:nvPr/>
        </p:nvSpPr>
        <p:spPr>
          <a:xfrm>
            <a:off x="2862158" y="2377514"/>
            <a:ext cx="1221513" cy="659219"/>
          </a:xfrm>
          <a:prstGeom prst="rect">
            <a:avLst/>
          </a:prstGeom>
          <a:noFill/>
          <a:ln>
            <a:noFill/>
          </a:ln>
        </p:spPr>
        <p:txBody>
          <a:bodyPr spcFirstLastPara="1" wrap="square" lIns="0" tIns="0" rIns="0" bIns="0" anchor="t" anchorCtr="0">
            <a:noAutofit/>
          </a:bodyPr>
          <a:lstStyle/>
          <a:p>
            <a:pPr marL="12700" marR="5080" lvl="0" indent="87630" algn="l" rtl="0">
              <a:lnSpc>
                <a:spcPct val="101800"/>
              </a:lnSpc>
              <a:spcBef>
                <a:spcPts val="0"/>
              </a:spcBef>
              <a:spcAft>
                <a:spcPts val="0"/>
              </a:spcAft>
              <a:buNone/>
            </a:pPr>
            <a:r>
              <a:rPr lang="en-US" sz="1400" b="1">
                <a:solidFill>
                  <a:srgbClr val="FFFFFF"/>
                </a:solidFill>
                <a:latin typeface="Arial"/>
                <a:ea typeface="Arial"/>
                <a:cs typeface="Arial"/>
                <a:sym typeface="Arial"/>
              </a:rPr>
              <a:t>20% more than Director of Admission!</a:t>
            </a:r>
            <a:endParaRPr sz="1400">
              <a:solidFill>
                <a:schemeClr val="dk1"/>
              </a:solidFill>
              <a:latin typeface="Arial"/>
              <a:ea typeface="Arial"/>
              <a:cs typeface="Arial"/>
              <a:sym typeface="Arial"/>
            </a:endParaRPr>
          </a:p>
        </p:txBody>
      </p:sp>
      <p:sp>
        <p:nvSpPr>
          <p:cNvPr id="919" name="Google Shape;919;p70"/>
          <p:cNvSpPr/>
          <p:nvPr/>
        </p:nvSpPr>
        <p:spPr>
          <a:xfrm>
            <a:off x="3166190" y="3221483"/>
            <a:ext cx="0" cy="450850"/>
          </a:xfrm>
          <a:custGeom>
            <a:avLst/>
            <a:gdLst/>
            <a:ahLst/>
            <a:cxnLst/>
            <a:rect l="l" t="t" r="r" b="b"/>
            <a:pathLst>
              <a:path w="120000" h="450850" extrusionOk="0">
                <a:moveTo>
                  <a:pt x="0" y="0"/>
                </a:moveTo>
                <a:lnTo>
                  <a:pt x="0" y="45085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0" name="Google Shape;920;p70"/>
          <p:cNvSpPr/>
          <p:nvPr/>
        </p:nvSpPr>
        <p:spPr>
          <a:xfrm>
            <a:off x="3166190" y="3221482"/>
            <a:ext cx="0" cy="375285"/>
          </a:xfrm>
          <a:custGeom>
            <a:avLst/>
            <a:gdLst/>
            <a:ahLst/>
            <a:cxnLst/>
            <a:rect l="l" t="t" r="r" b="b"/>
            <a:pathLst>
              <a:path w="120000" h="375285" extrusionOk="0">
                <a:moveTo>
                  <a:pt x="0" y="0"/>
                </a:moveTo>
                <a:lnTo>
                  <a:pt x="0" y="375031"/>
                </a:lnTo>
              </a:path>
            </a:pathLst>
          </a:custGeom>
          <a:noFill/>
          <a:ln w="25400" cap="flat" cmpd="sng">
            <a:solidFill>
              <a:srgbClr val="ED1C2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1" name="Google Shape;921;p70"/>
          <p:cNvSpPr/>
          <p:nvPr/>
        </p:nvSpPr>
        <p:spPr>
          <a:xfrm>
            <a:off x="3119159" y="3560847"/>
            <a:ext cx="94615" cy="111760"/>
          </a:xfrm>
          <a:custGeom>
            <a:avLst/>
            <a:gdLst/>
            <a:ahLst/>
            <a:cxnLst/>
            <a:rect l="l" t="t" r="r" b="b"/>
            <a:pathLst>
              <a:path w="94614" h="111760" extrusionOk="0">
                <a:moveTo>
                  <a:pt x="0" y="0"/>
                </a:moveTo>
                <a:lnTo>
                  <a:pt x="47028" y="111480"/>
                </a:lnTo>
                <a:lnTo>
                  <a:pt x="85628" y="19977"/>
                </a:lnTo>
                <a:lnTo>
                  <a:pt x="47028" y="19977"/>
                </a:lnTo>
                <a:lnTo>
                  <a:pt x="0" y="0"/>
                </a:lnTo>
                <a:close/>
              </a:path>
              <a:path w="94614" h="111760" extrusionOk="0">
                <a:moveTo>
                  <a:pt x="94056" y="0"/>
                </a:moveTo>
                <a:lnTo>
                  <a:pt x="47028" y="19977"/>
                </a:lnTo>
                <a:lnTo>
                  <a:pt x="85628" y="19977"/>
                </a:lnTo>
                <a:lnTo>
                  <a:pt x="94056" y="0"/>
                </a:lnTo>
                <a:close/>
              </a:path>
            </a:pathLst>
          </a:custGeom>
          <a:solidFill>
            <a:srgbClr val="ED1C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2" name="Google Shape;922;p70"/>
          <p:cNvSpPr/>
          <p:nvPr/>
        </p:nvSpPr>
        <p:spPr>
          <a:xfrm>
            <a:off x="3422130" y="3177032"/>
            <a:ext cx="334645" cy="734695"/>
          </a:xfrm>
          <a:custGeom>
            <a:avLst/>
            <a:gdLst/>
            <a:ahLst/>
            <a:cxnLst/>
            <a:rect l="l" t="t" r="r" b="b"/>
            <a:pathLst>
              <a:path w="334645" h="734695" extrusionOk="0">
                <a:moveTo>
                  <a:pt x="0" y="0"/>
                </a:moveTo>
                <a:lnTo>
                  <a:pt x="334454" y="734275"/>
                </a:lnTo>
              </a:path>
            </a:pathLst>
          </a:custGeom>
          <a:noFill/>
          <a:ln w="25400" cap="flat" cmpd="sng">
            <a:solidFill>
              <a:srgbClr val="ED1C2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3" name="Google Shape;923;p70"/>
          <p:cNvSpPr/>
          <p:nvPr/>
        </p:nvSpPr>
        <p:spPr>
          <a:xfrm>
            <a:off x="3699007" y="3859363"/>
            <a:ext cx="89535" cy="121285"/>
          </a:xfrm>
          <a:custGeom>
            <a:avLst/>
            <a:gdLst/>
            <a:ahLst/>
            <a:cxnLst/>
            <a:rect l="l" t="t" r="r" b="b"/>
            <a:pathLst>
              <a:path w="89535" h="121285" extrusionOk="0">
                <a:moveTo>
                  <a:pt x="85598" y="0"/>
                </a:moveTo>
                <a:lnTo>
                  <a:pt x="51079" y="37668"/>
                </a:lnTo>
                <a:lnTo>
                  <a:pt x="0" y="38989"/>
                </a:lnTo>
                <a:lnTo>
                  <a:pt x="89014" y="120942"/>
                </a:lnTo>
                <a:lnTo>
                  <a:pt x="85598" y="0"/>
                </a:lnTo>
                <a:close/>
              </a:path>
            </a:pathLst>
          </a:custGeom>
          <a:solidFill>
            <a:srgbClr val="ED1C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4" name="Google Shape;924;p70"/>
          <p:cNvSpPr txBox="1"/>
          <p:nvPr/>
        </p:nvSpPr>
        <p:spPr>
          <a:xfrm>
            <a:off x="7330127" y="5452771"/>
            <a:ext cx="11430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0</a:t>
            </a:r>
            <a:endParaRPr sz="1100">
              <a:solidFill>
                <a:schemeClr val="dk1"/>
              </a:solidFill>
              <a:latin typeface="Arial"/>
              <a:ea typeface="Arial"/>
              <a:cs typeface="Arial"/>
              <a:sym typeface="Arial"/>
            </a:endParaRPr>
          </a:p>
        </p:txBody>
      </p:sp>
      <p:sp>
        <p:nvSpPr>
          <p:cNvPr id="925" name="Google Shape;925;p70"/>
          <p:cNvSpPr txBox="1"/>
          <p:nvPr/>
        </p:nvSpPr>
        <p:spPr>
          <a:xfrm>
            <a:off x="6896097" y="4745805"/>
            <a:ext cx="54864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$50,000</a:t>
            </a:r>
            <a:endParaRPr sz="1100">
              <a:solidFill>
                <a:schemeClr val="dk1"/>
              </a:solidFill>
              <a:latin typeface="Arial"/>
              <a:ea typeface="Arial"/>
              <a:cs typeface="Arial"/>
              <a:sym typeface="Arial"/>
            </a:endParaRPr>
          </a:p>
        </p:txBody>
      </p:sp>
      <p:sp>
        <p:nvSpPr>
          <p:cNvPr id="926" name="Google Shape;926;p70"/>
          <p:cNvSpPr txBox="1"/>
          <p:nvPr/>
        </p:nvSpPr>
        <p:spPr>
          <a:xfrm>
            <a:off x="6826408" y="4003355"/>
            <a:ext cx="61785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$100,000</a:t>
            </a:r>
            <a:endParaRPr sz="1100">
              <a:solidFill>
                <a:schemeClr val="dk1"/>
              </a:solidFill>
              <a:latin typeface="Arial"/>
              <a:ea typeface="Arial"/>
              <a:cs typeface="Arial"/>
              <a:sym typeface="Arial"/>
            </a:endParaRPr>
          </a:p>
        </p:txBody>
      </p:sp>
      <p:sp>
        <p:nvSpPr>
          <p:cNvPr id="927" name="Google Shape;927;p70"/>
          <p:cNvSpPr txBox="1"/>
          <p:nvPr/>
        </p:nvSpPr>
        <p:spPr>
          <a:xfrm>
            <a:off x="6832937" y="3260905"/>
            <a:ext cx="61150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$150,000</a:t>
            </a:r>
            <a:endParaRPr sz="1100">
              <a:solidFill>
                <a:schemeClr val="dk1"/>
              </a:solidFill>
              <a:latin typeface="Arial"/>
              <a:ea typeface="Arial"/>
              <a:cs typeface="Arial"/>
              <a:sym typeface="Arial"/>
            </a:endParaRPr>
          </a:p>
        </p:txBody>
      </p:sp>
      <p:sp>
        <p:nvSpPr>
          <p:cNvPr id="928" name="Google Shape;928;p70"/>
          <p:cNvSpPr txBox="1"/>
          <p:nvPr/>
        </p:nvSpPr>
        <p:spPr>
          <a:xfrm>
            <a:off x="6811079" y="2518456"/>
            <a:ext cx="63373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$200,000</a:t>
            </a:r>
            <a:endParaRPr sz="1100">
              <a:solidFill>
                <a:schemeClr val="dk1"/>
              </a:solidFill>
              <a:latin typeface="Arial"/>
              <a:ea typeface="Arial"/>
              <a:cs typeface="Arial"/>
              <a:sym typeface="Arial"/>
            </a:endParaRPr>
          </a:p>
        </p:txBody>
      </p:sp>
      <p:sp>
        <p:nvSpPr>
          <p:cNvPr id="929" name="Google Shape;929;p70"/>
          <p:cNvSpPr txBox="1"/>
          <p:nvPr/>
        </p:nvSpPr>
        <p:spPr>
          <a:xfrm>
            <a:off x="6820447" y="1775864"/>
            <a:ext cx="62420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$250,000</a:t>
            </a:r>
            <a:endParaRPr sz="1100">
              <a:solidFill>
                <a:schemeClr val="dk1"/>
              </a:solidFill>
              <a:latin typeface="Arial"/>
              <a:ea typeface="Arial"/>
              <a:cs typeface="Arial"/>
              <a:sym typeface="Arial"/>
            </a:endParaRPr>
          </a:p>
        </p:txBody>
      </p:sp>
      <p:sp>
        <p:nvSpPr>
          <p:cNvPr id="930" name="Google Shape;930;p70"/>
          <p:cNvSpPr txBox="1"/>
          <p:nvPr/>
        </p:nvSpPr>
        <p:spPr>
          <a:xfrm>
            <a:off x="6808809" y="1027595"/>
            <a:ext cx="63563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100" b="0">
                <a:solidFill>
                  <a:srgbClr val="231F20"/>
                </a:solidFill>
                <a:latin typeface="Arial"/>
                <a:ea typeface="Arial"/>
                <a:cs typeface="Arial"/>
                <a:sym typeface="Arial"/>
              </a:rPr>
              <a:t>$300,000</a:t>
            </a:r>
            <a:endParaRPr sz="1100">
              <a:solidFill>
                <a:schemeClr val="dk1"/>
              </a:solidFill>
              <a:latin typeface="Arial"/>
              <a:ea typeface="Arial"/>
              <a:cs typeface="Arial"/>
              <a:sym typeface="Arial"/>
            </a:endParaRPr>
          </a:p>
        </p:txBody>
      </p:sp>
      <p:sp>
        <p:nvSpPr>
          <p:cNvPr id="931" name="Google Shape;931;p70"/>
          <p:cNvSpPr/>
          <p:nvPr/>
        </p:nvSpPr>
        <p:spPr>
          <a:xfrm>
            <a:off x="7468196" y="4817093"/>
            <a:ext cx="87630" cy="0"/>
          </a:xfrm>
          <a:custGeom>
            <a:avLst/>
            <a:gdLst/>
            <a:ahLst/>
            <a:cxnLst/>
            <a:rect l="l" t="t" r="r" b="b"/>
            <a:pathLst>
              <a:path w="87629" h="120000" extrusionOk="0">
                <a:moveTo>
                  <a:pt x="0" y="0"/>
                </a:moveTo>
                <a:lnTo>
                  <a:pt x="87020"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2" name="Google Shape;932;p70"/>
          <p:cNvSpPr/>
          <p:nvPr/>
        </p:nvSpPr>
        <p:spPr>
          <a:xfrm>
            <a:off x="7468196" y="4074589"/>
            <a:ext cx="87630" cy="0"/>
          </a:xfrm>
          <a:custGeom>
            <a:avLst/>
            <a:gdLst/>
            <a:ahLst/>
            <a:cxnLst/>
            <a:rect l="l" t="t" r="r" b="b"/>
            <a:pathLst>
              <a:path w="87629" h="120000" extrusionOk="0">
                <a:moveTo>
                  <a:pt x="0" y="0"/>
                </a:moveTo>
                <a:lnTo>
                  <a:pt x="87020"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3" name="Google Shape;933;p70"/>
          <p:cNvSpPr/>
          <p:nvPr/>
        </p:nvSpPr>
        <p:spPr>
          <a:xfrm>
            <a:off x="7468196" y="3332103"/>
            <a:ext cx="87630" cy="0"/>
          </a:xfrm>
          <a:custGeom>
            <a:avLst/>
            <a:gdLst/>
            <a:ahLst/>
            <a:cxnLst/>
            <a:rect l="l" t="t" r="r" b="b"/>
            <a:pathLst>
              <a:path w="87629" h="120000" extrusionOk="0">
                <a:moveTo>
                  <a:pt x="0" y="0"/>
                </a:moveTo>
                <a:lnTo>
                  <a:pt x="87020"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4" name="Google Shape;934;p70"/>
          <p:cNvSpPr/>
          <p:nvPr/>
        </p:nvSpPr>
        <p:spPr>
          <a:xfrm>
            <a:off x="7468196" y="2589588"/>
            <a:ext cx="87630" cy="0"/>
          </a:xfrm>
          <a:custGeom>
            <a:avLst/>
            <a:gdLst/>
            <a:ahLst/>
            <a:cxnLst/>
            <a:rect l="l" t="t" r="r" b="b"/>
            <a:pathLst>
              <a:path w="87629" h="120000" extrusionOk="0">
                <a:moveTo>
                  <a:pt x="0" y="0"/>
                </a:moveTo>
                <a:lnTo>
                  <a:pt x="87020"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5" name="Google Shape;935;p70"/>
          <p:cNvSpPr/>
          <p:nvPr/>
        </p:nvSpPr>
        <p:spPr>
          <a:xfrm>
            <a:off x="7468196" y="1847085"/>
            <a:ext cx="87630" cy="0"/>
          </a:xfrm>
          <a:custGeom>
            <a:avLst/>
            <a:gdLst/>
            <a:ahLst/>
            <a:cxnLst/>
            <a:rect l="l" t="t" r="r" b="b"/>
            <a:pathLst>
              <a:path w="87629" h="120000" extrusionOk="0">
                <a:moveTo>
                  <a:pt x="0" y="0"/>
                </a:moveTo>
                <a:lnTo>
                  <a:pt x="87020"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6" name="Google Shape;936;p70"/>
          <p:cNvSpPr/>
          <p:nvPr/>
        </p:nvSpPr>
        <p:spPr>
          <a:xfrm>
            <a:off x="7468196" y="1104581"/>
            <a:ext cx="87630" cy="0"/>
          </a:xfrm>
          <a:custGeom>
            <a:avLst/>
            <a:gdLst/>
            <a:ahLst/>
            <a:cxnLst/>
            <a:rect l="l" t="t" r="r" b="b"/>
            <a:pathLst>
              <a:path w="87629" h="120000" extrusionOk="0">
                <a:moveTo>
                  <a:pt x="0" y="0"/>
                </a:moveTo>
                <a:lnTo>
                  <a:pt x="87020" y="0"/>
                </a:lnTo>
              </a:path>
            </a:pathLst>
          </a:custGeom>
          <a:noFill/>
          <a:ln w="967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7" name="Google Shape;937;p70"/>
          <p:cNvSpPr/>
          <p:nvPr/>
        </p:nvSpPr>
        <p:spPr>
          <a:xfrm>
            <a:off x="7628559" y="1662176"/>
            <a:ext cx="460375" cy="3897629"/>
          </a:xfrm>
          <a:custGeom>
            <a:avLst/>
            <a:gdLst/>
            <a:ahLst/>
            <a:cxnLst/>
            <a:rect l="l" t="t" r="r" b="b"/>
            <a:pathLst>
              <a:path w="460375" h="3897629" extrusionOk="0">
                <a:moveTo>
                  <a:pt x="0" y="0"/>
                </a:moveTo>
                <a:lnTo>
                  <a:pt x="459803" y="0"/>
                </a:lnTo>
                <a:lnTo>
                  <a:pt x="459803" y="3897414"/>
                </a:lnTo>
                <a:lnTo>
                  <a:pt x="0" y="3897414"/>
                </a:lnTo>
                <a:lnTo>
                  <a:pt x="0" y="0"/>
                </a:lnTo>
                <a:close/>
              </a:path>
            </a:pathLst>
          </a:custGeom>
          <a:solidFill>
            <a:srgbClr val="007DA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8" name="Google Shape;938;p70"/>
          <p:cNvSpPr/>
          <p:nvPr/>
        </p:nvSpPr>
        <p:spPr>
          <a:xfrm>
            <a:off x="8267153" y="3087585"/>
            <a:ext cx="460375" cy="2472055"/>
          </a:xfrm>
          <a:custGeom>
            <a:avLst/>
            <a:gdLst/>
            <a:ahLst/>
            <a:cxnLst/>
            <a:rect l="l" t="t" r="r" b="b"/>
            <a:pathLst>
              <a:path w="460375" h="2472054" extrusionOk="0">
                <a:moveTo>
                  <a:pt x="0" y="0"/>
                </a:moveTo>
                <a:lnTo>
                  <a:pt x="459803" y="0"/>
                </a:lnTo>
                <a:lnTo>
                  <a:pt x="459803" y="2472004"/>
                </a:lnTo>
                <a:lnTo>
                  <a:pt x="0" y="2472004"/>
                </a:lnTo>
                <a:lnTo>
                  <a:pt x="0" y="0"/>
                </a:lnTo>
                <a:close/>
              </a:path>
            </a:pathLst>
          </a:custGeom>
          <a:solidFill>
            <a:srgbClr val="AA0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9" name="Google Shape;939;p70"/>
          <p:cNvSpPr/>
          <p:nvPr/>
        </p:nvSpPr>
        <p:spPr>
          <a:xfrm>
            <a:off x="8905773" y="3221482"/>
            <a:ext cx="460375" cy="2338705"/>
          </a:xfrm>
          <a:custGeom>
            <a:avLst/>
            <a:gdLst/>
            <a:ahLst/>
            <a:cxnLst/>
            <a:rect l="l" t="t" r="r" b="b"/>
            <a:pathLst>
              <a:path w="460375" h="2338704" extrusionOk="0">
                <a:moveTo>
                  <a:pt x="0" y="0"/>
                </a:moveTo>
                <a:lnTo>
                  <a:pt x="459778" y="0"/>
                </a:lnTo>
                <a:lnTo>
                  <a:pt x="459778" y="2338108"/>
                </a:lnTo>
                <a:lnTo>
                  <a:pt x="0" y="2338108"/>
                </a:lnTo>
                <a:lnTo>
                  <a:pt x="0" y="0"/>
                </a:lnTo>
                <a:close/>
              </a:path>
            </a:pathLst>
          </a:custGeom>
          <a:solidFill>
            <a:srgbClr val="E1E0D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0" name="Google Shape;940;p70"/>
          <p:cNvSpPr/>
          <p:nvPr/>
        </p:nvSpPr>
        <p:spPr>
          <a:xfrm>
            <a:off x="9544367" y="4012387"/>
            <a:ext cx="460375" cy="1547495"/>
          </a:xfrm>
          <a:custGeom>
            <a:avLst/>
            <a:gdLst/>
            <a:ahLst/>
            <a:cxnLst/>
            <a:rect l="l" t="t" r="r" b="b"/>
            <a:pathLst>
              <a:path w="460375" h="1547495" extrusionOk="0">
                <a:moveTo>
                  <a:pt x="0" y="0"/>
                </a:moveTo>
                <a:lnTo>
                  <a:pt x="459778" y="0"/>
                </a:lnTo>
                <a:lnTo>
                  <a:pt x="459778" y="1547190"/>
                </a:lnTo>
                <a:lnTo>
                  <a:pt x="0" y="1547190"/>
                </a:lnTo>
                <a:lnTo>
                  <a:pt x="0" y="0"/>
                </a:lnTo>
                <a:close/>
              </a:path>
            </a:pathLst>
          </a:custGeom>
          <a:solidFill>
            <a:srgbClr val="F57E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1" name="Google Shape;941;p70"/>
          <p:cNvSpPr/>
          <p:nvPr/>
        </p:nvSpPr>
        <p:spPr>
          <a:xfrm>
            <a:off x="10182974" y="4203636"/>
            <a:ext cx="460375" cy="1356360"/>
          </a:xfrm>
          <a:custGeom>
            <a:avLst/>
            <a:gdLst/>
            <a:ahLst/>
            <a:cxnLst/>
            <a:rect l="l" t="t" r="r" b="b"/>
            <a:pathLst>
              <a:path w="460375" h="1356360" extrusionOk="0">
                <a:moveTo>
                  <a:pt x="0" y="0"/>
                </a:moveTo>
                <a:lnTo>
                  <a:pt x="459778" y="0"/>
                </a:lnTo>
                <a:lnTo>
                  <a:pt x="459778" y="1355953"/>
                </a:lnTo>
                <a:lnTo>
                  <a:pt x="0" y="1355953"/>
                </a:lnTo>
                <a:lnTo>
                  <a:pt x="0"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2" name="Google Shape;942;p70"/>
          <p:cNvSpPr/>
          <p:nvPr/>
        </p:nvSpPr>
        <p:spPr>
          <a:xfrm>
            <a:off x="10821568" y="4256074"/>
            <a:ext cx="460375" cy="1303655"/>
          </a:xfrm>
          <a:custGeom>
            <a:avLst/>
            <a:gdLst/>
            <a:ahLst/>
            <a:cxnLst/>
            <a:rect l="l" t="t" r="r" b="b"/>
            <a:pathLst>
              <a:path w="460375" h="1303654" extrusionOk="0">
                <a:moveTo>
                  <a:pt x="0" y="0"/>
                </a:moveTo>
                <a:lnTo>
                  <a:pt x="459778" y="0"/>
                </a:lnTo>
                <a:lnTo>
                  <a:pt x="459778" y="1303515"/>
                </a:lnTo>
                <a:lnTo>
                  <a:pt x="0" y="1303515"/>
                </a:lnTo>
                <a:lnTo>
                  <a:pt x="0" y="0"/>
                </a:lnTo>
                <a:close/>
              </a:path>
            </a:pathLst>
          </a:custGeom>
          <a:solidFill>
            <a:srgbClr val="E9D05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3" name="Google Shape;943;p70"/>
          <p:cNvSpPr txBox="1"/>
          <p:nvPr/>
        </p:nvSpPr>
        <p:spPr>
          <a:xfrm rot="-5400000">
            <a:off x="10734829" y="4966701"/>
            <a:ext cx="647065"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231F20"/>
                </a:solidFill>
                <a:latin typeface="Arial"/>
                <a:ea typeface="Arial"/>
                <a:cs typeface="Arial"/>
                <a:sym typeface="Arial"/>
              </a:rPr>
              <a:t>Athletic Director</a:t>
            </a:r>
            <a:endParaRPr sz="1250">
              <a:solidFill>
                <a:schemeClr val="dk1"/>
              </a:solidFill>
              <a:latin typeface="Arial"/>
              <a:ea typeface="Arial"/>
              <a:cs typeface="Arial"/>
              <a:sym typeface="Arial"/>
            </a:endParaRPr>
          </a:p>
        </p:txBody>
      </p:sp>
      <p:sp>
        <p:nvSpPr>
          <p:cNvPr id="944" name="Google Shape;944;p70"/>
          <p:cNvSpPr txBox="1"/>
          <p:nvPr/>
        </p:nvSpPr>
        <p:spPr>
          <a:xfrm rot="-5400000">
            <a:off x="9967226" y="4837892"/>
            <a:ext cx="904875"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FFFFFF"/>
                </a:solidFill>
                <a:latin typeface="Arial"/>
                <a:ea typeface="Arial"/>
                <a:cs typeface="Arial"/>
                <a:sym typeface="Arial"/>
              </a:rPr>
              <a:t>Director of Technology</a:t>
            </a:r>
            <a:endParaRPr sz="1250">
              <a:solidFill>
                <a:schemeClr val="dk1"/>
              </a:solidFill>
              <a:latin typeface="Arial"/>
              <a:ea typeface="Arial"/>
              <a:cs typeface="Arial"/>
              <a:sym typeface="Arial"/>
            </a:endParaRPr>
          </a:p>
        </p:txBody>
      </p:sp>
      <p:sp>
        <p:nvSpPr>
          <p:cNvPr id="945" name="Google Shape;945;p70"/>
          <p:cNvSpPr txBox="1"/>
          <p:nvPr/>
        </p:nvSpPr>
        <p:spPr>
          <a:xfrm rot="-5400000">
            <a:off x="9360278" y="4869852"/>
            <a:ext cx="841375"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FFFFFF"/>
                </a:solidFill>
                <a:latin typeface="Arial"/>
                <a:ea typeface="Arial"/>
                <a:cs typeface="Arial"/>
                <a:sym typeface="Arial"/>
              </a:rPr>
              <a:t>Director of Admission</a:t>
            </a:r>
            <a:endParaRPr sz="1250">
              <a:solidFill>
                <a:schemeClr val="dk1"/>
              </a:solidFill>
              <a:latin typeface="Arial"/>
              <a:ea typeface="Arial"/>
              <a:cs typeface="Arial"/>
              <a:sym typeface="Arial"/>
            </a:endParaRPr>
          </a:p>
        </p:txBody>
      </p:sp>
      <p:sp>
        <p:nvSpPr>
          <p:cNvPr id="946" name="Google Shape;946;p70"/>
          <p:cNvSpPr txBox="1"/>
          <p:nvPr/>
        </p:nvSpPr>
        <p:spPr>
          <a:xfrm rot="-5400000">
            <a:off x="8623154" y="4771079"/>
            <a:ext cx="1038225"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231F20"/>
                </a:solidFill>
                <a:latin typeface="Arial"/>
                <a:ea typeface="Arial"/>
                <a:cs typeface="Arial"/>
                <a:sym typeface="Arial"/>
              </a:rPr>
              <a:t>Director of Development</a:t>
            </a:r>
            <a:endParaRPr sz="1250">
              <a:solidFill>
                <a:schemeClr val="dk1"/>
              </a:solidFill>
              <a:latin typeface="Arial"/>
              <a:ea typeface="Arial"/>
              <a:cs typeface="Arial"/>
              <a:sym typeface="Arial"/>
            </a:endParaRPr>
          </a:p>
        </p:txBody>
      </p:sp>
      <p:sp>
        <p:nvSpPr>
          <p:cNvPr id="947" name="Google Shape;947;p70"/>
          <p:cNvSpPr txBox="1"/>
          <p:nvPr/>
        </p:nvSpPr>
        <p:spPr>
          <a:xfrm rot="-5400000">
            <a:off x="7949213" y="4736384"/>
            <a:ext cx="1108710" cy="344805"/>
          </a:xfrm>
          <a:prstGeom prst="rect">
            <a:avLst/>
          </a:prstGeom>
          <a:noFill/>
          <a:ln>
            <a:noFill/>
          </a:ln>
        </p:spPr>
        <p:txBody>
          <a:bodyPr spcFirstLastPara="1" wrap="square" lIns="0" tIns="0" rIns="0" bIns="0" anchor="t" anchorCtr="0">
            <a:noAutofit/>
          </a:bodyPr>
          <a:lstStyle/>
          <a:p>
            <a:pPr marL="12700" marR="5080" lvl="0" indent="0" algn="l" rtl="0">
              <a:lnSpc>
                <a:spcPct val="100800"/>
              </a:lnSpc>
              <a:spcBef>
                <a:spcPts val="0"/>
              </a:spcBef>
              <a:spcAft>
                <a:spcPts val="0"/>
              </a:spcAft>
              <a:buNone/>
            </a:pPr>
            <a:r>
              <a:rPr lang="en-US" sz="1250" b="1">
                <a:solidFill>
                  <a:srgbClr val="FFFFFF"/>
                </a:solidFill>
                <a:latin typeface="Arial"/>
                <a:ea typeface="Arial"/>
                <a:cs typeface="Arial"/>
                <a:sym typeface="Arial"/>
              </a:rPr>
              <a:t>Chief Business Manager</a:t>
            </a:r>
            <a:endParaRPr sz="1250">
              <a:solidFill>
                <a:schemeClr val="dk1"/>
              </a:solidFill>
              <a:latin typeface="Arial"/>
              <a:ea typeface="Arial"/>
              <a:cs typeface="Arial"/>
              <a:sym typeface="Arial"/>
            </a:endParaRPr>
          </a:p>
        </p:txBody>
      </p:sp>
      <p:sp>
        <p:nvSpPr>
          <p:cNvPr id="948" name="Google Shape;948;p70"/>
          <p:cNvSpPr txBox="1"/>
          <p:nvPr/>
        </p:nvSpPr>
        <p:spPr>
          <a:xfrm rot="-5400000">
            <a:off x="7271239" y="4785081"/>
            <a:ext cx="1169670" cy="18542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250" b="1">
                <a:solidFill>
                  <a:srgbClr val="FFFFFF"/>
                </a:solidFill>
                <a:latin typeface="Arial"/>
                <a:ea typeface="Arial"/>
                <a:cs typeface="Arial"/>
                <a:sym typeface="Arial"/>
              </a:rPr>
              <a:t>Head of School</a:t>
            </a:r>
            <a:endParaRPr sz="1250">
              <a:solidFill>
                <a:schemeClr val="dk1"/>
              </a:solidFill>
              <a:latin typeface="Arial"/>
              <a:ea typeface="Arial"/>
              <a:cs typeface="Arial"/>
              <a:sym typeface="Arial"/>
            </a:endParaRPr>
          </a:p>
        </p:txBody>
      </p:sp>
      <p:sp>
        <p:nvSpPr>
          <p:cNvPr id="949" name="Google Shape;949;p70"/>
          <p:cNvSpPr/>
          <p:nvPr/>
        </p:nvSpPr>
        <p:spPr>
          <a:xfrm>
            <a:off x="7468224" y="1038811"/>
            <a:ext cx="3902710" cy="4525010"/>
          </a:xfrm>
          <a:custGeom>
            <a:avLst/>
            <a:gdLst/>
            <a:ahLst/>
            <a:cxnLst/>
            <a:rect l="l" t="t" r="r" b="b"/>
            <a:pathLst>
              <a:path w="3902709" h="4525010" extrusionOk="0">
                <a:moveTo>
                  <a:pt x="3902544" y="4524641"/>
                </a:moveTo>
                <a:lnTo>
                  <a:pt x="0" y="4524641"/>
                </a:lnTo>
                <a:lnTo>
                  <a:pt x="0" y="0"/>
                </a:lnTo>
              </a:path>
            </a:pathLst>
          </a:custGeom>
          <a:noFill/>
          <a:ln w="9925" cap="flat" cmpd="sng">
            <a:solidFill>
              <a:srgbClr val="231F2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0" name="Google Shape;950;p70"/>
          <p:cNvSpPr txBox="1"/>
          <p:nvPr/>
        </p:nvSpPr>
        <p:spPr>
          <a:xfrm>
            <a:off x="7551441" y="1432074"/>
            <a:ext cx="60325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261,806</a:t>
            </a:r>
            <a:endParaRPr sz="1100">
              <a:solidFill>
                <a:schemeClr val="dk1"/>
              </a:solidFill>
              <a:latin typeface="Arial"/>
              <a:ea typeface="Arial"/>
              <a:cs typeface="Arial"/>
              <a:sym typeface="Arial"/>
            </a:endParaRPr>
          </a:p>
        </p:txBody>
      </p:sp>
      <p:sp>
        <p:nvSpPr>
          <p:cNvPr id="951" name="Google Shape;951;p70"/>
          <p:cNvSpPr txBox="1"/>
          <p:nvPr/>
        </p:nvSpPr>
        <p:spPr>
          <a:xfrm>
            <a:off x="8198552" y="2875019"/>
            <a:ext cx="60388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166,400</a:t>
            </a:r>
            <a:endParaRPr sz="1100">
              <a:solidFill>
                <a:schemeClr val="dk1"/>
              </a:solidFill>
              <a:latin typeface="Arial"/>
              <a:ea typeface="Arial"/>
              <a:cs typeface="Arial"/>
              <a:sym typeface="Arial"/>
            </a:endParaRPr>
          </a:p>
        </p:txBody>
      </p:sp>
      <p:sp>
        <p:nvSpPr>
          <p:cNvPr id="952" name="Google Shape;952;p70"/>
          <p:cNvSpPr txBox="1"/>
          <p:nvPr/>
        </p:nvSpPr>
        <p:spPr>
          <a:xfrm>
            <a:off x="8859771" y="3020647"/>
            <a:ext cx="57150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157,450</a:t>
            </a:r>
            <a:endParaRPr sz="1100">
              <a:solidFill>
                <a:schemeClr val="dk1"/>
              </a:solidFill>
              <a:latin typeface="Arial"/>
              <a:ea typeface="Arial"/>
              <a:cs typeface="Arial"/>
              <a:sym typeface="Arial"/>
            </a:endParaRPr>
          </a:p>
        </p:txBody>
      </p:sp>
      <p:sp>
        <p:nvSpPr>
          <p:cNvPr id="953" name="Google Shape;953;p70"/>
          <p:cNvSpPr txBox="1"/>
          <p:nvPr/>
        </p:nvSpPr>
        <p:spPr>
          <a:xfrm>
            <a:off x="9463640" y="3800792"/>
            <a:ext cx="607060"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104,500</a:t>
            </a:r>
            <a:endParaRPr sz="1100">
              <a:solidFill>
                <a:schemeClr val="dk1"/>
              </a:solidFill>
              <a:latin typeface="Arial"/>
              <a:ea typeface="Arial"/>
              <a:cs typeface="Arial"/>
              <a:sym typeface="Arial"/>
            </a:endParaRPr>
          </a:p>
        </p:txBody>
      </p:sp>
      <p:sp>
        <p:nvSpPr>
          <p:cNvPr id="954" name="Google Shape;954;p70"/>
          <p:cNvSpPr txBox="1"/>
          <p:nvPr/>
        </p:nvSpPr>
        <p:spPr>
          <a:xfrm>
            <a:off x="10144169" y="4003037"/>
            <a:ext cx="51371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91,700</a:t>
            </a:r>
            <a:endParaRPr sz="1100">
              <a:solidFill>
                <a:schemeClr val="dk1"/>
              </a:solidFill>
              <a:latin typeface="Arial"/>
              <a:ea typeface="Arial"/>
              <a:cs typeface="Arial"/>
              <a:sym typeface="Arial"/>
            </a:endParaRPr>
          </a:p>
        </p:txBody>
      </p:sp>
      <p:sp>
        <p:nvSpPr>
          <p:cNvPr id="955" name="Google Shape;955;p70"/>
          <p:cNvSpPr txBox="1"/>
          <p:nvPr/>
        </p:nvSpPr>
        <p:spPr>
          <a:xfrm>
            <a:off x="10777532" y="4051903"/>
            <a:ext cx="522605" cy="16764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975" baseline="30000">
                <a:solidFill>
                  <a:srgbClr val="231F20"/>
                </a:solidFill>
                <a:latin typeface="Arial"/>
                <a:ea typeface="Arial"/>
                <a:cs typeface="Arial"/>
                <a:sym typeface="Arial"/>
              </a:rPr>
              <a:t>$</a:t>
            </a:r>
            <a:r>
              <a:rPr lang="en-US" sz="1100">
                <a:solidFill>
                  <a:srgbClr val="231F20"/>
                </a:solidFill>
                <a:latin typeface="Arial"/>
                <a:ea typeface="Arial"/>
                <a:cs typeface="Arial"/>
                <a:sym typeface="Arial"/>
              </a:rPr>
              <a:t>88,190</a:t>
            </a:r>
            <a:endParaRPr sz="1100">
              <a:solidFill>
                <a:schemeClr val="dk1"/>
              </a:solidFill>
              <a:latin typeface="Arial"/>
              <a:ea typeface="Arial"/>
              <a:cs typeface="Arial"/>
              <a:sym typeface="Arial"/>
            </a:endParaRPr>
          </a:p>
        </p:txBody>
      </p:sp>
      <p:sp>
        <p:nvSpPr>
          <p:cNvPr id="956" name="Google Shape;956;p70"/>
          <p:cNvSpPr/>
          <p:nvPr/>
        </p:nvSpPr>
        <p:spPr>
          <a:xfrm>
            <a:off x="8710365" y="1294492"/>
            <a:ext cx="1433803" cy="1313830"/>
          </a:xfrm>
          <a:custGeom>
            <a:avLst/>
            <a:gdLst/>
            <a:ahLst/>
            <a:cxnLst/>
            <a:rect l="l" t="t" r="r" b="b"/>
            <a:pathLst>
              <a:path w="869950" h="869950" extrusionOk="0">
                <a:moveTo>
                  <a:pt x="434975" y="0"/>
                </a:moveTo>
                <a:lnTo>
                  <a:pt x="364419" y="5693"/>
                </a:lnTo>
                <a:lnTo>
                  <a:pt x="297488" y="22175"/>
                </a:lnTo>
                <a:lnTo>
                  <a:pt x="235077" y="48550"/>
                </a:lnTo>
                <a:lnTo>
                  <a:pt x="178083" y="83924"/>
                </a:lnTo>
                <a:lnTo>
                  <a:pt x="127400" y="127400"/>
                </a:lnTo>
                <a:lnTo>
                  <a:pt x="83924" y="178083"/>
                </a:lnTo>
                <a:lnTo>
                  <a:pt x="48550" y="235077"/>
                </a:lnTo>
                <a:lnTo>
                  <a:pt x="22175" y="297488"/>
                </a:lnTo>
                <a:lnTo>
                  <a:pt x="5693" y="364419"/>
                </a:lnTo>
                <a:lnTo>
                  <a:pt x="0" y="434975"/>
                </a:lnTo>
                <a:lnTo>
                  <a:pt x="1441" y="470650"/>
                </a:lnTo>
                <a:lnTo>
                  <a:pt x="12641" y="539505"/>
                </a:lnTo>
                <a:lnTo>
                  <a:pt x="34182" y="604288"/>
                </a:lnTo>
                <a:lnTo>
                  <a:pt x="65168" y="664102"/>
                </a:lnTo>
                <a:lnTo>
                  <a:pt x="104705" y="718053"/>
                </a:lnTo>
                <a:lnTo>
                  <a:pt x="151896" y="765244"/>
                </a:lnTo>
                <a:lnTo>
                  <a:pt x="205847" y="804781"/>
                </a:lnTo>
                <a:lnTo>
                  <a:pt x="265661" y="835767"/>
                </a:lnTo>
                <a:lnTo>
                  <a:pt x="330444" y="857308"/>
                </a:lnTo>
                <a:lnTo>
                  <a:pt x="399299" y="868508"/>
                </a:lnTo>
                <a:lnTo>
                  <a:pt x="434975" y="869950"/>
                </a:lnTo>
                <a:lnTo>
                  <a:pt x="470646" y="868508"/>
                </a:lnTo>
                <a:lnTo>
                  <a:pt x="539497" y="857308"/>
                </a:lnTo>
                <a:lnTo>
                  <a:pt x="604277" y="835767"/>
                </a:lnTo>
                <a:lnTo>
                  <a:pt x="664091" y="804781"/>
                </a:lnTo>
                <a:lnTo>
                  <a:pt x="718042" y="765244"/>
                </a:lnTo>
                <a:lnTo>
                  <a:pt x="765236" y="718053"/>
                </a:lnTo>
                <a:lnTo>
                  <a:pt x="804775" y="664102"/>
                </a:lnTo>
                <a:lnTo>
                  <a:pt x="835764" y="604288"/>
                </a:lnTo>
                <a:lnTo>
                  <a:pt x="857307" y="539505"/>
                </a:lnTo>
                <a:lnTo>
                  <a:pt x="868507" y="470650"/>
                </a:lnTo>
                <a:lnTo>
                  <a:pt x="869950" y="434975"/>
                </a:lnTo>
                <a:lnTo>
                  <a:pt x="868507" y="399299"/>
                </a:lnTo>
                <a:lnTo>
                  <a:pt x="857307" y="330444"/>
                </a:lnTo>
                <a:lnTo>
                  <a:pt x="835764" y="265661"/>
                </a:lnTo>
                <a:lnTo>
                  <a:pt x="804775" y="205847"/>
                </a:lnTo>
                <a:lnTo>
                  <a:pt x="765236" y="151896"/>
                </a:lnTo>
                <a:lnTo>
                  <a:pt x="718042" y="104705"/>
                </a:lnTo>
                <a:lnTo>
                  <a:pt x="664091" y="65168"/>
                </a:lnTo>
                <a:lnTo>
                  <a:pt x="604277" y="34182"/>
                </a:lnTo>
                <a:lnTo>
                  <a:pt x="539497" y="12641"/>
                </a:lnTo>
                <a:lnTo>
                  <a:pt x="470646" y="1441"/>
                </a:lnTo>
                <a:lnTo>
                  <a:pt x="434975" y="0"/>
                </a:lnTo>
                <a:close/>
              </a:path>
            </a:pathLst>
          </a:custGeom>
          <a:solidFill>
            <a:srgbClr val="ED1C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7" name="Google Shape;957;p70"/>
          <p:cNvSpPr txBox="1"/>
          <p:nvPr/>
        </p:nvSpPr>
        <p:spPr>
          <a:xfrm>
            <a:off x="8924699" y="1532737"/>
            <a:ext cx="1080043" cy="878959"/>
          </a:xfrm>
          <a:prstGeom prst="rect">
            <a:avLst/>
          </a:prstGeom>
          <a:noFill/>
          <a:ln>
            <a:noFill/>
          </a:ln>
        </p:spPr>
        <p:txBody>
          <a:bodyPr spcFirstLastPara="1" wrap="square" lIns="0" tIns="0" rIns="0" bIns="0" anchor="t" anchorCtr="0">
            <a:noAutofit/>
          </a:bodyPr>
          <a:lstStyle/>
          <a:p>
            <a:pPr marL="12700" marR="5080" lvl="0" indent="88265" algn="l" rtl="0">
              <a:lnSpc>
                <a:spcPct val="101800"/>
              </a:lnSpc>
              <a:spcBef>
                <a:spcPts val="0"/>
              </a:spcBef>
              <a:spcAft>
                <a:spcPts val="0"/>
              </a:spcAft>
              <a:buNone/>
            </a:pPr>
            <a:r>
              <a:rPr lang="en-US" sz="1400" b="1">
                <a:solidFill>
                  <a:srgbClr val="FFFFFF"/>
                </a:solidFill>
                <a:latin typeface="Arial"/>
                <a:ea typeface="Arial"/>
                <a:cs typeface="Arial"/>
                <a:sym typeface="Arial"/>
              </a:rPr>
              <a:t>50% more than Director of Admission!</a:t>
            </a:r>
            <a:endParaRPr sz="1400">
              <a:solidFill>
                <a:schemeClr val="dk1"/>
              </a:solidFill>
              <a:latin typeface="Arial"/>
              <a:ea typeface="Arial"/>
              <a:cs typeface="Arial"/>
              <a:sym typeface="Arial"/>
            </a:endParaRPr>
          </a:p>
        </p:txBody>
      </p:sp>
      <p:sp>
        <p:nvSpPr>
          <p:cNvPr id="958" name="Google Shape;958;p70"/>
          <p:cNvSpPr/>
          <p:nvPr/>
        </p:nvSpPr>
        <p:spPr>
          <a:xfrm>
            <a:off x="9145337" y="2482865"/>
            <a:ext cx="0" cy="450850"/>
          </a:xfrm>
          <a:custGeom>
            <a:avLst/>
            <a:gdLst/>
            <a:ahLst/>
            <a:cxnLst/>
            <a:rect l="l" t="t" r="r" b="b"/>
            <a:pathLst>
              <a:path w="120000" h="450850" extrusionOk="0">
                <a:moveTo>
                  <a:pt x="0" y="0"/>
                </a:moveTo>
                <a:lnTo>
                  <a:pt x="0" y="45085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70"/>
          <p:cNvSpPr/>
          <p:nvPr/>
        </p:nvSpPr>
        <p:spPr>
          <a:xfrm>
            <a:off x="9145341" y="2482866"/>
            <a:ext cx="0" cy="375285"/>
          </a:xfrm>
          <a:custGeom>
            <a:avLst/>
            <a:gdLst/>
            <a:ahLst/>
            <a:cxnLst/>
            <a:rect l="l" t="t" r="r" b="b"/>
            <a:pathLst>
              <a:path w="120000" h="375285" extrusionOk="0">
                <a:moveTo>
                  <a:pt x="0" y="0"/>
                </a:moveTo>
                <a:lnTo>
                  <a:pt x="0" y="375031"/>
                </a:lnTo>
              </a:path>
            </a:pathLst>
          </a:custGeom>
          <a:noFill/>
          <a:ln w="25400" cap="flat" cmpd="sng">
            <a:solidFill>
              <a:srgbClr val="ED1C2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0" name="Google Shape;960;p70"/>
          <p:cNvSpPr/>
          <p:nvPr/>
        </p:nvSpPr>
        <p:spPr>
          <a:xfrm>
            <a:off x="9098312" y="2822232"/>
            <a:ext cx="94615" cy="111760"/>
          </a:xfrm>
          <a:custGeom>
            <a:avLst/>
            <a:gdLst/>
            <a:ahLst/>
            <a:cxnLst/>
            <a:rect l="l" t="t" r="r" b="b"/>
            <a:pathLst>
              <a:path w="94615" h="111760" extrusionOk="0">
                <a:moveTo>
                  <a:pt x="0" y="0"/>
                </a:moveTo>
                <a:lnTo>
                  <a:pt x="47028" y="111480"/>
                </a:lnTo>
                <a:lnTo>
                  <a:pt x="85628" y="19977"/>
                </a:lnTo>
                <a:lnTo>
                  <a:pt x="47028" y="19977"/>
                </a:lnTo>
                <a:lnTo>
                  <a:pt x="0" y="0"/>
                </a:lnTo>
                <a:close/>
              </a:path>
              <a:path w="94615" h="111760" extrusionOk="0">
                <a:moveTo>
                  <a:pt x="94056" y="0"/>
                </a:moveTo>
                <a:lnTo>
                  <a:pt x="47028" y="19977"/>
                </a:lnTo>
                <a:lnTo>
                  <a:pt x="85628" y="19977"/>
                </a:lnTo>
                <a:lnTo>
                  <a:pt x="94056" y="0"/>
                </a:lnTo>
                <a:close/>
              </a:path>
            </a:pathLst>
          </a:custGeom>
          <a:solidFill>
            <a:srgbClr val="ED1C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1" name="Google Shape;961;p70"/>
          <p:cNvSpPr/>
          <p:nvPr/>
        </p:nvSpPr>
        <p:spPr>
          <a:xfrm>
            <a:off x="9401274" y="2438416"/>
            <a:ext cx="351790" cy="1200150"/>
          </a:xfrm>
          <a:custGeom>
            <a:avLst/>
            <a:gdLst/>
            <a:ahLst/>
            <a:cxnLst/>
            <a:rect l="l" t="t" r="r" b="b"/>
            <a:pathLst>
              <a:path w="351790" h="1200150" extrusionOk="0">
                <a:moveTo>
                  <a:pt x="0" y="0"/>
                </a:moveTo>
                <a:lnTo>
                  <a:pt x="351650" y="1199603"/>
                </a:lnTo>
              </a:path>
            </a:pathLst>
          </a:custGeom>
          <a:noFill/>
          <a:ln w="25400" cap="flat" cmpd="sng">
            <a:solidFill>
              <a:srgbClr val="ED1C2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2" name="Google Shape;962;p70"/>
          <p:cNvSpPr/>
          <p:nvPr/>
        </p:nvSpPr>
        <p:spPr>
          <a:xfrm>
            <a:off x="9697765" y="3590550"/>
            <a:ext cx="90805" cy="120650"/>
          </a:xfrm>
          <a:custGeom>
            <a:avLst/>
            <a:gdLst/>
            <a:ahLst/>
            <a:cxnLst/>
            <a:rect l="l" t="t" r="r" b="b"/>
            <a:pathLst>
              <a:path w="90804" h="120650" extrusionOk="0">
                <a:moveTo>
                  <a:pt x="0" y="26466"/>
                </a:moveTo>
                <a:lnTo>
                  <a:pt x="76492" y="120218"/>
                </a:lnTo>
                <a:lnTo>
                  <a:pt x="86547" y="32410"/>
                </a:lnTo>
                <a:lnTo>
                  <a:pt x="50749" y="32410"/>
                </a:lnTo>
                <a:lnTo>
                  <a:pt x="0" y="26466"/>
                </a:lnTo>
                <a:close/>
              </a:path>
              <a:path w="90804" h="120650" extrusionOk="0">
                <a:moveTo>
                  <a:pt x="90258" y="0"/>
                </a:moveTo>
                <a:lnTo>
                  <a:pt x="50749" y="32410"/>
                </a:lnTo>
                <a:lnTo>
                  <a:pt x="86547" y="32410"/>
                </a:lnTo>
                <a:lnTo>
                  <a:pt x="90258" y="0"/>
                </a:lnTo>
                <a:close/>
              </a:path>
            </a:pathLst>
          </a:custGeom>
          <a:solidFill>
            <a:srgbClr val="ED1C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p:nvPr/>
        </p:nvSpPr>
        <p:spPr>
          <a:xfrm>
            <a:off x="368300" y="316425"/>
            <a:ext cx="11369400" cy="838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5000" b="1">
                <a:solidFill>
                  <a:srgbClr val="00BCDD"/>
                </a:solidFill>
                <a:latin typeface="Verdana"/>
                <a:ea typeface="Verdana"/>
                <a:cs typeface="Verdana"/>
                <a:sym typeface="Verdana"/>
              </a:rPr>
              <a:t>Revenue	and Expenses</a:t>
            </a:r>
            <a:endParaRPr sz="5000">
              <a:solidFill>
                <a:schemeClr val="dk1"/>
              </a:solidFill>
              <a:latin typeface="Verdana"/>
              <a:ea typeface="Verdana"/>
              <a:cs typeface="Verdana"/>
              <a:sym typeface="Verdana"/>
            </a:endParaRPr>
          </a:p>
        </p:txBody>
      </p:sp>
      <p:sp>
        <p:nvSpPr>
          <p:cNvPr id="113" name="Google Shape;113;p17"/>
          <p:cNvSpPr/>
          <p:nvPr/>
        </p:nvSpPr>
        <p:spPr>
          <a:xfrm>
            <a:off x="2627952" y="1760420"/>
            <a:ext cx="462915" cy="1678305"/>
          </a:xfrm>
          <a:custGeom>
            <a:avLst/>
            <a:gdLst/>
            <a:ahLst/>
            <a:cxnLst/>
            <a:rect l="l" t="t" r="r" b="b"/>
            <a:pathLst>
              <a:path w="462914" h="1678304" extrusionOk="0">
                <a:moveTo>
                  <a:pt x="462508" y="0"/>
                </a:moveTo>
                <a:lnTo>
                  <a:pt x="415967" y="668"/>
                </a:lnTo>
                <a:lnTo>
                  <a:pt x="369259" y="2664"/>
                </a:lnTo>
                <a:lnTo>
                  <a:pt x="322471" y="5977"/>
                </a:lnTo>
                <a:lnTo>
                  <a:pt x="275689" y="10593"/>
                </a:lnTo>
                <a:lnTo>
                  <a:pt x="229001" y="16502"/>
                </a:lnTo>
                <a:lnTo>
                  <a:pt x="182493" y="23690"/>
                </a:lnTo>
                <a:lnTo>
                  <a:pt x="136252" y="32146"/>
                </a:lnTo>
                <a:lnTo>
                  <a:pt x="90365" y="41857"/>
                </a:lnTo>
                <a:lnTo>
                  <a:pt x="44919" y="52812"/>
                </a:lnTo>
                <a:lnTo>
                  <a:pt x="0" y="64998"/>
                </a:lnTo>
                <a:lnTo>
                  <a:pt x="462508" y="1677987"/>
                </a:lnTo>
                <a:lnTo>
                  <a:pt x="462508"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17"/>
          <p:cNvSpPr/>
          <p:nvPr/>
        </p:nvSpPr>
        <p:spPr>
          <a:xfrm>
            <a:off x="2176569" y="1825419"/>
            <a:ext cx="914400" cy="1613535"/>
          </a:xfrm>
          <a:custGeom>
            <a:avLst/>
            <a:gdLst/>
            <a:ahLst/>
            <a:cxnLst/>
            <a:rect l="l" t="t" r="r" b="b"/>
            <a:pathLst>
              <a:path w="914400" h="1613535" extrusionOk="0">
                <a:moveTo>
                  <a:pt x="451383" y="0"/>
                </a:moveTo>
                <a:lnTo>
                  <a:pt x="401405" y="15013"/>
                </a:lnTo>
                <a:lnTo>
                  <a:pt x="353351" y="30875"/>
                </a:lnTo>
                <a:lnTo>
                  <a:pt x="306903" y="47731"/>
                </a:lnTo>
                <a:lnTo>
                  <a:pt x="261743" y="65724"/>
                </a:lnTo>
                <a:lnTo>
                  <a:pt x="217552" y="85001"/>
                </a:lnTo>
                <a:lnTo>
                  <a:pt x="174012" y="105705"/>
                </a:lnTo>
                <a:lnTo>
                  <a:pt x="130806" y="127982"/>
                </a:lnTo>
                <a:lnTo>
                  <a:pt x="87613" y="151978"/>
                </a:lnTo>
                <a:lnTo>
                  <a:pt x="44117" y="177836"/>
                </a:lnTo>
                <a:lnTo>
                  <a:pt x="0" y="205701"/>
                </a:lnTo>
                <a:lnTo>
                  <a:pt x="913892" y="1612988"/>
                </a:lnTo>
                <a:lnTo>
                  <a:pt x="451383" y="0"/>
                </a:lnTo>
                <a:close/>
              </a:path>
            </a:pathLst>
          </a:custGeom>
          <a:solidFill>
            <a:srgbClr val="AA0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17"/>
          <p:cNvSpPr/>
          <p:nvPr/>
        </p:nvSpPr>
        <p:spPr>
          <a:xfrm>
            <a:off x="1768188" y="2031121"/>
            <a:ext cx="1322705" cy="1407795"/>
          </a:xfrm>
          <a:custGeom>
            <a:avLst/>
            <a:gdLst/>
            <a:ahLst/>
            <a:cxnLst/>
            <a:rect l="l" t="t" r="r" b="b"/>
            <a:pathLst>
              <a:path w="1322705" h="1407795" extrusionOk="0">
                <a:moveTo>
                  <a:pt x="408381" y="0"/>
                </a:moveTo>
                <a:lnTo>
                  <a:pt x="359651" y="32609"/>
                </a:lnTo>
                <a:lnTo>
                  <a:pt x="313516" y="65517"/>
                </a:lnTo>
                <a:lnTo>
                  <a:pt x="269661" y="99014"/>
                </a:lnTo>
                <a:lnTo>
                  <a:pt x="227769" y="133387"/>
                </a:lnTo>
                <a:lnTo>
                  <a:pt x="187526" y="168925"/>
                </a:lnTo>
                <a:lnTo>
                  <a:pt x="148616" y="205919"/>
                </a:lnTo>
                <a:lnTo>
                  <a:pt x="110724" y="244656"/>
                </a:lnTo>
                <a:lnTo>
                  <a:pt x="73534" y="285425"/>
                </a:lnTo>
                <a:lnTo>
                  <a:pt x="36731" y="328516"/>
                </a:lnTo>
                <a:lnTo>
                  <a:pt x="0" y="374218"/>
                </a:lnTo>
                <a:lnTo>
                  <a:pt x="1322273" y="1407287"/>
                </a:lnTo>
                <a:lnTo>
                  <a:pt x="408381" y="0"/>
                </a:lnTo>
                <a:close/>
              </a:path>
            </a:pathLst>
          </a:custGeom>
          <a:solidFill>
            <a:srgbClr val="007DA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17"/>
          <p:cNvSpPr/>
          <p:nvPr/>
        </p:nvSpPr>
        <p:spPr>
          <a:xfrm>
            <a:off x="1503888" y="2405339"/>
            <a:ext cx="1586865" cy="1033144"/>
          </a:xfrm>
          <a:custGeom>
            <a:avLst/>
            <a:gdLst/>
            <a:ahLst/>
            <a:cxnLst/>
            <a:rect l="l" t="t" r="r" b="b"/>
            <a:pathLst>
              <a:path w="1586864" h="1033145" extrusionOk="0">
                <a:moveTo>
                  <a:pt x="264299" y="0"/>
                </a:moveTo>
                <a:lnTo>
                  <a:pt x="229884" y="45465"/>
                </a:lnTo>
                <a:lnTo>
                  <a:pt x="197454" y="91259"/>
                </a:lnTo>
                <a:lnTo>
                  <a:pt x="166929" y="137525"/>
                </a:lnTo>
                <a:lnTo>
                  <a:pt x="138230" y="184408"/>
                </a:lnTo>
                <a:lnTo>
                  <a:pt x="111280" y="232052"/>
                </a:lnTo>
                <a:lnTo>
                  <a:pt x="85999" y="280603"/>
                </a:lnTo>
                <a:lnTo>
                  <a:pt x="62310" y="330205"/>
                </a:lnTo>
                <a:lnTo>
                  <a:pt x="40132" y="381003"/>
                </a:lnTo>
                <a:lnTo>
                  <a:pt x="19388" y="433142"/>
                </a:lnTo>
                <a:lnTo>
                  <a:pt x="0" y="486765"/>
                </a:lnTo>
                <a:lnTo>
                  <a:pt x="1586572" y="1033068"/>
                </a:lnTo>
                <a:lnTo>
                  <a:pt x="264299" y="0"/>
                </a:lnTo>
                <a:close/>
              </a:path>
            </a:pathLst>
          </a:custGeom>
          <a:solidFill>
            <a:srgbClr val="F57E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17"/>
          <p:cNvSpPr/>
          <p:nvPr/>
        </p:nvSpPr>
        <p:spPr>
          <a:xfrm>
            <a:off x="1449138" y="2893810"/>
            <a:ext cx="1641475" cy="544830"/>
          </a:xfrm>
          <a:custGeom>
            <a:avLst/>
            <a:gdLst/>
            <a:ahLst/>
            <a:cxnLst/>
            <a:rect l="l" t="t" r="r" b="b"/>
            <a:pathLst>
              <a:path w="1641475" h="544829" extrusionOk="0">
                <a:moveTo>
                  <a:pt x="54163" y="0"/>
                </a:moveTo>
                <a:lnTo>
                  <a:pt x="41733" y="37396"/>
                </a:lnTo>
                <a:lnTo>
                  <a:pt x="27253" y="85096"/>
                </a:lnTo>
                <a:lnTo>
                  <a:pt x="14521" y="132647"/>
                </a:lnTo>
                <a:lnTo>
                  <a:pt x="5699" y="169734"/>
                </a:lnTo>
                <a:lnTo>
                  <a:pt x="0" y="195728"/>
                </a:lnTo>
                <a:lnTo>
                  <a:pt x="1641322" y="544597"/>
                </a:lnTo>
                <a:lnTo>
                  <a:pt x="54163" y="0"/>
                </a:lnTo>
                <a:close/>
              </a:path>
            </a:pathLst>
          </a:custGeom>
          <a:solidFill>
            <a:srgbClr val="E9D05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17"/>
          <p:cNvSpPr/>
          <p:nvPr/>
        </p:nvSpPr>
        <p:spPr>
          <a:xfrm>
            <a:off x="1412473" y="1760420"/>
            <a:ext cx="3355975" cy="3355975"/>
          </a:xfrm>
          <a:custGeom>
            <a:avLst/>
            <a:gdLst/>
            <a:ahLst/>
            <a:cxnLst/>
            <a:rect l="l" t="t" r="r" b="b"/>
            <a:pathLst>
              <a:path w="3355975" h="3355975" extrusionOk="0">
                <a:moveTo>
                  <a:pt x="36664" y="1329118"/>
                </a:moveTo>
                <a:lnTo>
                  <a:pt x="25981" y="1382922"/>
                </a:lnTo>
                <a:lnTo>
                  <a:pt x="17275" y="1434797"/>
                </a:lnTo>
                <a:lnTo>
                  <a:pt x="10451" y="1485649"/>
                </a:lnTo>
                <a:lnTo>
                  <a:pt x="5415" y="1536383"/>
                </a:lnTo>
                <a:lnTo>
                  <a:pt x="2071" y="1587906"/>
                </a:lnTo>
                <a:lnTo>
                  <a:pt x="324" y="1641122"/>
                </a:lnTo>
                <a:lnTo>
                  <a:pt x="0" y="1677987"/>
                </a:lnTo>
                <a:lnTo>
                  <a:pt x="5562" y="1815609"/>
                </a:lnTo>
                <a:lnTo>
                  <a:pt x="21961" y="1950166"/>
                </a:lnTo>
                <a:lnTo>
                  <a:pt x="48766" y="2081228"/>
                </a:lnTo>
                <a:lnTo>
                  <a:pt x="85544" y="2208363"/>
                </a:lnTo>
                <a:lnTo>
                  <a:pt x="131863" y="2331137"/>
                </a:lnTo>
                <a:lnTo>
                  <a:pt x="187293" y="2449121"/>
                </a:lnTo>
                <a:lnTo>
                  <a:pt x="251399" y="2561881"/>
                </a:lnTo>
                <a:lnTo>
                  <a:pt x="323752" y="2668987"/>
                </a:lnTo>
                <a:lnTo>
                  <a:pt x="403919" y="2770005"/>
                </a:lnTo>
                <a:lnTo>
                  <a:pt x="491469" y="2864505"/>
                </a:lnTo>
                <a:lnTo>
                  <a:pt x="585969" y="2952055"/>
                </a:lnTo>
                <a:lnTo>
                  <a:pt x="686987" y="3032222"/>
                </a:lnTo>
                <a:lnTo>
                  <a:pt x="794093" y="3104575"/>
                </a:lnTo>
                <a:lnTo>
                  <a:pt x="906853" y="3168681"/>
                </a:lnTo>
                <a:lnTo>
                  <a:pt x="1024837" y="3224111"/>
                </a:lnTo>
                <a:lnTo>
                  <a:pt x="1147611" y="3270430"/>
                </a:lnTo>
                <a:lnTo>
                  <a:pt x="1274746" y="3307208"/>
                </a:lnTo>
                <a:lnTo>
                  <a:pt x="1405808" y="3334013"/>
                </a:lnTo>
                <a:lnTo>
                  <a:pt x="1540365" y="3350412"/>
                </a:lnTo>
                <a:lnTo>
                  <a:pt x="1677987" y="3355975"/>
                </a:lnTo>
                <a:lnTo>
                  <a:pt x="1815609" y="3350412"/>
                </a:lnTo>
                <a:lnTo>
                  <a:pt x="1950166" y="3334013"/>
                </a:lnTo>
                <a:lnTo>
                  <a:pt x="2081228" y="3307208"/>
                </a:lnTo>
                <a:lnTo>
                  <a:pt x="2208363" y="3270430"/>
                </a:lnTo>
                <a:lnTo>
                  <a:pt x="2331137" y="3224111"/>
                </a:lnTo>
                <a:lnTo>
                  <a:pt x="2449121" y="3168681"/>
                </a:lnTo>
                <a:lnTo>
                  <a:pt x="2561881" y="3104575"/>
                </a:lnTo>
                <a:lnTo>
                  <a:pt x="2668987" y="3032222"/>
                </a:lnTo>
                <a:lnTo>
                  <a:pt x="2770005" y="2952055"/>
                </a:lnTo>
                <a:lnTo>
                  <a:pt x="2864505" y="2864505"/>
                </a:lnTo>
                <a:lnTo>
                  <a:pt x="2952055" y="2770005"/>
                </a:lnTo>
                <a:lnTo>
                  <a:pt x="3032222" y="2668987"/>
                </a:lnTo>
                <a:lnTo>
                  <a:pt x="3104575" y="2561881"/>
                </a:lnTo>
                <a:lnTo>
                  <a:pt x="3168681" y="2449121"/>
                </a:lnTo>
                <a:lnTo>
                  <a:pt x="3224111" y="2331137"/>
                </a:lnTo>
                <a:lnTo>
                  <a:pt x="3270430" y="2208363"/>
                </a:lnTo>
                <a:lnTo>
                  <a:pt x="3307208" y="2081228"/>
                </a:lnTo>
                <a:lnTo>
                  <a:pt x="3334013" y="1950166"/>
                </a:lnTo>
                <a:lnTo>
                  <a:pt x="3350412" y="1815609"/>
                </a:lnTo>
                <a:lnTo>
                  <a:pt x="3355975" y="1677987"/>
                </a:lnTo>
                <a:lnTo>
                  <a:pt x="1677987" y="1677987"/>
                </a:lnTo>
                <a:lnTo>
                  <a:pt x="36664" y="1329118"/>
                </a:lnTo>
                <a:close/>
              </a:path>
              <a:path w="3355975" h="3355975" extrusionOk="0">
                <a:moveTo>
                  <a:pt x="1677987" y="0"/>
                </a:moveTo>
                <a:lnTo>
                  <a:pt x="1677987" y="1677987"/>
                </a:lnTo>
                <a:lnTo>
                  <a:pt x="3355975" y="1677987"/>
                </a:lnTo>
                <a:lnTo>
                  <a:pt x="3350412" y="1540365"/>
                </a:lnTo>
                <a:lnTo>
                  <a:pt x="3334013" y="1405808"/>
                </a:lnTo>
                <a:lnTo>
                  <a:pt x="3307208" y="1274746"/>
                </a:lnTo>
                <a:lnTo>
                  <a:pt x="3270430" y="1147611"/>
                </a:lnTo>
                <a:lnTo>
                  <a:pt x="3224111" y="1024837"/>
                </a:lnTo>
                <a:lnTo>
                  <a:pt x="3168681" y="906853"/>
                </a:lnTo>
                <a:lnTo>
                  <a:pt x="3104575" y="794093"/>
                </a:lnTo>
                <a:lnTo>
                  <a:pt x="3032222" y="686987"/>
                </a:lnTo>
                <a:lnTo>
                  <a:pt x="2952055" y="585969"/>
                </a:lnTo>
                <a:lnTo>
                  <a:pt x="2864505" y="491469"/>
                </a:lnTo>
                <a:lnTo>
                  <a:pt x="2770005" y="403919"/>
                </a:lnTo>
                <a:lnTo>
                  <a:pt x="2668987" y="323752"/>
                </a:lnTo>
                <a:lnTo>
                  <a:pt x="2561881" y="251399"/>
                </a:lnTo>
                <a:lnTo>
                  <a:pt x="2449121" y="187293"/>
                </a:lnTo>
                <a:lnTo>
                  <a:pt x="2331137" y="131863"/>
                </a:lnTo>
                <a:lnTo>
                  <a:pt x="2208363" y="85544"/>
                </a:lnTo>
                <a:lnTo>
                  <a:pt x="2081228" y="48766"/>
                </a:lnTo>
                <a:lnTo>
                  <a:pt x="1950166" y="21961"/>
                </a:lnTo>
                <a:lnTo>
                  <a:pt x="1815609" y="5562"/>
                </a:lnTo>
                <a:lnTo>
                  <a:pt x="1677987" y="0"/>
                </a:lnTo>
                <a:close/>
              </a:path>
            </a:pathLst>
          </a:custGeom>
          <a:solidFill>
            <a:srgbClr val="A5A4A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17"/>
          <p:cNvSpPr txBox="1"/>
          <p:nvPr/>
        </p:nvSpPr>
        <p:spPr>
          <a:xfrm>
            <a:off x="888499" y="5271065"/>
            <a:ext cx="2164715" cy="154305"/>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00BCDD"/>
              </a:buClr>
              <a:buSzPts val="1000"/>
              <a:buFont typeface="Arial"/>
              <a:buChar char="■"/>
            </a:pPr>
            <a:r>
              <a:rPr lang="en-US" sz="1000" b="0">
                <a:solidFill>
                  <a:srgbClr val="231F20"/>
                </a:solidFill>
                <a:latin typeface="Arial"/>
                <a:ea typeface="Arial"/>
                <a:cs typeface="Arial"/>
                <a:sym typeface="Arial"/>
              </a:rPr>
              <a:t>Endowment &amp; Surplus Draw Funds</a:t>
            </a:r>
            <a:endParaRPr sz="1000">
              <a:solidFill>
                <a:schemeClr val="dk1"/>
              </a:solidFill>
              <a:latin typeface="Arial"/>
              <a:ea typeface="Arial"/>
              <a:cs typeface="Arial"/>
              <a:sym typeface="Arial"/>
            </a:endParaRPr>
          </a:p>
        </p:txBody>
      </p:sp>
      <p:sp>
        <p:nvSpPr>
          <p:cNvPr id="120" name="Google Shape;120;p17"/>
          <p:cNvSpPr txBox="1"/>
          <p:nvPr/>
        </p:nvSpPr>
        <p:spPr>
          <a:xfrm>
            <a:off x="3232284" y="5271065"/>
            <a:ext cx="1871400" cy="154200"/>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AA0072"/>
              </a:buClr>
              <a:buSzPts val="1000"/>
              <a:buFont typeface="Arial"/>
              <a:buChar char="■"/>
            </a:pPr>
            <a:r>
              <a:rPr lang="en-US" sz="1000" b="0">
                <a:solidFill>
                  <a:srgbClr val="231F20"/>
                </a:solidFill>
                <a:latin typeface="Arial"/>
                <a:ea typeface="Arial"/>
                <a:cs typeface="Arial"/>
                <a:sym typeface="Arial"/>
              </a:rPr>
              <a:t>Interest &amp; Investment Income</a:t>
            </a:r>
            <a:endParaRPr sz="1000">
              <a:solidFill>
                <a:schemeClr val="dk1"/>
              </a:solidFill>
              <a:latin typeface="Arial"/>
              <a:ea typeface="Arial"/>
              <a:cs typeface="Arial"/>
              <a:sym typeface="Arial"/>
            </a:endParaRPr>
          </a:p>
        </p:txBody>
      </p:sp>
      <p:sp>
        <p:nvSpPr>
          <p:cNvPr id="121" name="Google Shape;121;p17"/>
          <p:cNvSpPr txBox="1"/>
          <p:nvPr/>
        </p:nvSpPr>
        <p:spPr>
          <a:xfrm>
            <a:off x="888500" y="5501525"/>
            <a:ext cx="2730600" cy="154200"/>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007DA4"/>
              </a:buClr>
              <a:buSzPts val="1000"/>
              <a:buFont typeface="Arial"/>
              <a:buChar char="■"/>
            </a:pPr>
            <a:r>
              <a:rPr lang="en-US" sz="1000" b="0">
                <a:solidFill>
                  <a:srgbClr val="231F20"/>
                </a:solidFill>
                <a:latin typeface="Arial"/>
                <a:ea typeface="Arial"/>
                <a:cs typeface="Arial"/>
                <a:sym typeface="Arial"/>
              </a:rPr>
              <a:t>Auxiliary Income	</a:t>
            </a:r>
            <a:r>
              <a:rPr lang="en-US" sz="1000">
                <a:solidFill>
                  <a:srgbClr val="F57E24"/>
                </a:solidFill>
                <a:latin typeface="Arial"/>
                <a:ea typeface="Arial"/>
                <a:cs typeface="Arial"/>
                <a:sym typeface="Arial"/>
              </a:rPr>
              <a:t>■ </a:t>
            </a:r>
            <a:r>
              <a:rPr lang="en-US" sz="1000" b="0">
                <a:solidFill>
                  <a:srgbClr val="231F20"/>
                </a:solidFill>
                <a:latin typeface="Arial"/>
                <a:ea typeface="Arial"/>
                <a:cs typeface="Arial"/>
                <a:sym typeface="Arial"/>
              </a:rPr>
              <a:t>Annual Giving</a:t>
            </a:r>
            <a:endParaRPr sz="1000">
              <a:solidFill>
                <a:schemeClr val="dk1"/>
              </a:solidFill>
              <a:latin typeface="Arial"/>
              <a:ea typeface="Arial"/>
              <a:cs typeface="Arial"/>
              <a:sym typeface="Arial"/>
            </a:endParaRPr>
          </a:p>
        </p:txBody>
      </p:sp>
      <p:sp>
        <p:nvSpPr>
          <p:cNvPr id="122" name="Google Shape;122;p17"/>
          <p:cNvSpPr txBox="1"/>
          <p:nvPr/>
        </p:nvSpPr>
        <p:spPr>
          <a:xfrm>
            <a:off x="3292410" y="5501465"/>
            <a:ext cx="974100" cy="154200"/>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E9D05D"/>
              </a:buClr>
              <a:buSzPts val="1000"/>
              <a:buFont typeface="Arial"/>
              <a:buChar char="■"/>
            </a:pPr>
            <a:r>
              <a:rPr lang="en-US" sz="1000" b="0">
                <a:solidFill>
                  <a:srgbClr val="231F20"/>
                </a:solidFill>
                <a:latin typeface="Arial"/>
                <a:ea typeface="Arial"/>
                <a:cs typeface="Arial"/>
                <a:sym typeface="Arial"/>
              </a:rPr>
              <a:t>Other Income</a:t>
            </a:r>
            <a:endParaRPr sz="1000">
              <a:solidFill>
                <a:schemeClr val="dk1"/>
              </a:solidFill>
              <a:latin typeface="Arial"/>
              <a:ea typeface="Arial"/>
              <a:cs typeface="Arial"/>
              <a:sym typeface="Arial"/>
            </a:endParaRPr>
          </a:p>
        </p:txBody>
      </p:sp>
      <p:sp>
        <p:nvSpPr>
          <p:cNvPr id="123" name="Google Shape;123;p17"/>
          <p:cNvSpPr/>
          <p:nvPr/>
        </p:nvSpPr>
        <p:spPr>
          <a:xfrm>
            <a:off x="7855990" y="1760420"/>
            <a:ext cx="682625" cy="1678305"/>
          </a:xfrm>
          <a:custGeom>
            <a:avLst/>
            <a:gdLst/>
            <a:ahLst/>
            <a:cxnLst/>
            <a:rect l="l" t="t" r="r" b="b"/>
            <a:pathLst>
              <a:path w="682625" h="1678304" extrusionOk="0">
                <a:moveTo>
                  <a:pt x="682498" y="0"/>
                </a:moveTo>
                <a:lnTo>
                  <a:pt x="609972" y="1375"/>
                </a:lnTo>
                <a:lnTo>
                  <a:pt x="539028" y="5533"/>
                </a:lnTo>
                <a:lnTo>
                  <a:pt x="469429" y="12526"/>
                </a:lnTo>
                <a:lnTo>
                  <a:pt x="400938" y="22404"/>
                </a:lnTo>
                <a:lnTo>
                  <a:pt x="333319" y="35217"/>
                </a:lnTo>
                <a:lnTo>
                  <a:pt x="266334" y="51015"/>
                </a:lnTo>
                <a:lnTo>
                  <a:pt x="199746" y="69849"/>
                </a:lnTo>
                <a:lnTo>
                  <a:pt x="133319" y="91769"/>
                </a:lnTo>
                <a:lnTo>
                  <a:pt x="66816" y="116827"/>
                </a:lnTo>
                <a:lnTo>
                  <a:pt x="0" y="145072"/>
                </a:lnTo>
                <a:lnTo>
                  <a:pt x="682498" y="1677987"/>
                </a:lnTo>
                <a:lnTo>
                  <a:pt x="682498" y="0"/>
                </a:lnTo>
                <a:close/>
              </a:path>
            </a:pathLst>
          </a:custGeom>
          <a:solidFill>
            <a:srgbClr val="00BCD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17"/>
          <p:cNvSpPr/>
          <p:nvPr/>
        </p:nvSpPr>
        <p:spPr>
          <a:xfrm>
            <a:off x="7216227" y="1905492"/>
            <a:ext cx="1322705" cy="1533525"/>
          </a:xfrm>
          <a:custGeom>
            <a:avLst/>
            <a:gdLst/>
            <a:ahLst/>
            <a:cxnLst/>
            <a:rect l="l" t="t" r="r" b="b"/>
            <a:pathLst>
              <a:path w="1322704" h="1533525" extrusionOk="0">
                <a:moveTo>
                  <a:pt x="639762" y="0"/>
                </a:moveTo>
                <a:lnTo>
                  <a:pt x="601519" y="17553"/>
                </a:lnTo>
                <a:lnTo>
                  <a:pt x="563992" y="35844"/>
                </a:lnTo>
                <a:lnTo>
                  <a:pt x="527172" y="54880"/>
                </a:lnTo>
                <a:lnTo>
                  <a:pt x="491049" y="74669"/>
                </a:lnTo>
                <a:lnTo>
                  <a:pt x="455614" y="95219"/>
                </a:lnTo>
                <a:lnTo>
                  <a:pt x="420856" y="116536"/>
                </a:lnTo>
                <a:lnTo>
                  <a:pt x="386767" y="138629"/>
                </a:lnTo>
                <a:lnTo>
                  <a:pt x="353336" y="161505"/>
                </a:lnTo>
                <a:lnTo>
                  <a:pt x="320553" y="185172"/>
                </a:lnTo>
                <a:lnTo>
                  <a:pt x="288410" y="209637"/>
                </a:lnTo>
                <a:lnTo>
                  <a:pt x="256896" y="234907"/>
                </a:lnTo>
                <a:lnTo>
                  <a:pt x="226002" y="260991"/>
                </a:lnTo>
                <a:lnTo>
                  <a:pt x="195718" y="287896"/>
                </a:lnTo>
                <a:lnTo>
                  <a:pt x="166035" y="315629"/>
                </a:lnTo>
                <a:lnTo>
                  <a:pt x="136942" y="344198"/>
                </a:lnTo>
                <a:lnTo>
                  <a:pt x="108430" y="373610"/>
                </a:lnTo>
                <a:lnTo>
                  <a:pt x="80490" y="403874"/>
                </a:lnTo>
                <a:lnTo>
                  <a:pt x="53111" y="434996"/>
                </a:lnTo>
                <a:lnTo>
                  <a:pt x="26284" y="466984"/>
                </a:lnTo>
                <a:lnTo>
                  <a:pt x="0" y="499846"/>
                </a:lnTo>
                <a:lnTo>
                  <a:pt x="1322260" y="1532915"/>
                </a:lnTo>
                <a:lnTo>
                  <a:pt x="639762" y="0"/>
                </a:lnTo>
                <a:close/>
              </a:path>
            </a:pathLst>
          </a:custGeom>
          <a:solidFill>
            <a:srgbClr val="AA0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7"/>
          <p:cNvSpPr/>
          <p:nvPr/>
        </p:nvSpPr>
        <p:spPr>
          <a:xfrm>
            <a:off x="6897178" y="2405339"/>
            <a:ext cx="1641475" cy="1033144"/>
          </a:xfrm>
          <a:custGeom>
            <a:avLst/>
            <a:gdLst/>
            <a:ahLst/>
            <a:cxnLst/>
            <a:rect l="l" t="t" r="r" b="b"/>
            <a:pathLst>
              <a:path w="1641475" h="1033145" extrusionOk="0">
                <a:moveTo>
                  <a:pt x="319049" y="0"/>
                </a:moveTo>
                <a:lnTo>
                  <a:pt x="294886" y="31571"/>
                </a:lnTo>
                <a:lnTo>
                  <a:pt x="271683" y="63214"/>
                </a:lnTo>
                <a:lnTo>
                  <a:pt x="249425" y="94963"/>
                </a:lnTo>
                <a:lnTo>
                  <a:pt x="228095" y="126853"/>
                </a:lnTo>
                <a:lnTo>
                  <a:pt x="188156" y="191191"/>
                </a:lnTo>
                <a:lnTo>
                  <a:pt x="151739" y="256503"/>
                </a:lnTo>
                <a:lnTo>
                  <a:pt x="118714" y="323064"/>
                </a:lnTo>
                <a:lnTo>
                  <a:pt x="88955" y="391147"/>
                </a:lnTo>
                <a:lnTo>
                  <a:pt x="62332" y="461028"/>
                </a:lnTo>
                <a:lnTo>
                  <a:pt x="38717" y="532980"/>
                </a:lnTo>
                <a:lnTo>
                  <a:pt x="27998" y="569819"/>
                </a:lnTo>
                <a:lnTo>
                  <a:pt x="17982" y="607279"/>
                </a:lnTo>
                <a:lnTo>
                  <a:pt x="8655" y="645394"/>
                </a:lnTo>
                <a:lnTo>
                  <a:pt x="0" y="684199"/>
                </a:lnTo>
                <a:lnTo>
                  <a:pt x="1641309" y="1033068"/>
                </a:lnTo>
                <a:lnTo>
                  <a:pt x="319049" y="0"/>
                </a:lnTo>
                <a:close/>
              </a:path>
            </a:pathLst>
          </a:custGeom>
          <a:solidFill>
            <a:srgbClr val="007DA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17"/>
          <p:cNvSpPr/>
          <p:nvPr/>
        </p:nvSpPr>
        <p:spPr>
          <a:xfrm>
            <a:off x="6873009" y="3096868"/>
            <a:ext cx="1665605" cy="341630"/>
          </a:xfrm>
          <a:custGeom>
            <a:avLst/>
            <a:gdLst/>
            <a:ahLst/>
            <a:cxnLst/>
            <a:rect l="l" t="t" r="r" b="b"/>
            <a:pathLst>
              <a:path w="1665604" h="341629" extrusionOk="0">
                <a:moveTo>
                  <a:pt x="22620" y="0"/>
                </a:moveTo>
                <a:lnTo>
                  <a:pt x="14980" y="38227"/>
                </a:lnTo>
                <a:lnTo>
                  <a:pt x="7001" y="85279"/>
                </a:lnTo>
                <a:lnTo>
                  <a:pt x="1750" y="123113"/>
                </a:lnTo>
                <a:lnTo>
                  <a:pt x="0" y="137044"/>
                </a:lnTo>
                <a:lnTo>
                  <a:pt x="1665477" y="341539"/>
                </a:lnTo>
                <a:lnTo>
                  <a:pt x="22620" y="0"/>
                </a:lnTo>
                <a:close/>
              </a:path>
            </a:pathLst>
          </a:custGeom>
          <a:solidFill>
            <a:srgbClr val="F57E2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17"/>
          <p:cNvSpPr/>
          <p:nvPr/>
        </p:nvSpPr>
        <p:spPr>
          <a:xfrm>
            <a:off x="6861529" y="3240479"/>
            <a:ext cx="1677035" cy="198120"/>
          </a:xfrm>
          <a:custGeom>
            <a:avLst/>
            <a:gdLst/>
            <a:ahLst/>
            <a:cxnLst/>
            <a:rect l="l" t="t" r="r" b="b"/>
            <a:pathLst>
              <a:path w="1677034" h="198120" extrusionOk="0">
                <a:moveTo>
                  <a:pt x="10688" y="0"/>
                </a:moveTo>
                <a:lnTo>
                  <a:pt x="5481" y="50524"/>
                </a:lnTo>
                <a:lnTo>
                  <a:pt x="2548" y="88748"/>
                </a:lnTo>
                <a:lnTo>
                  <a:pt x="487" y="126796"/>
                </a:lnTo>
                <a:lnTo>
                  <a:pt x="0" y="139368"/>
                </a:lnTo>
                <a:lnTo>
                  <a:pt x="1676958" y="197928"/>
                </a:lnTo>
                <a:lnTo>
                  <a:pt x="10688" y="0"/>
                </a:lnTo>
                <a:close/>
              </a:path>
            </a:pathLst>
          </a:custGeom>
          <a:solidFill>
            <a:srgbClr val="E9D05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7"/>
          <p:cNvSpPr/>
          <p:nvPr/>
        </p:nvSpPr>
        <p:spPr>
          <a:xfrm>
            <a:off x="6860302" y="3379848"/>
            <a:ext cx="1678305" cy="436245"/>
          </a:xfrm>
          <a:custGeom>
            <a:avLst/>
            <a:gdLst/>
            <a:ahLst/>
            <a:cxnLst/>
            <a:rect l="l" t="t" r="r" b="b"/>
            <a:pathLst>
              <a:path w="1678304" h="436245" extrusionOk="0">
                <a:moveTo>
                  <a:pt x="1226" y="0"/>
                </a:moveTo>
                <a:lnTo>
                  <a:pt x="545" y="23144"/>
                </a:lnTo>
                <a:lnTo>
                  <a:pt x="135" y="45923"/>
                </a:lnTo>
                <a:lnTo>
                  <a:pt x="0" y="68374"/>
                </a:lnTo>
                <a:lnTo>
                  <a:pt x="142" y="90534"/>
                </a:lnTo>
                <a:lnTo>
                  <a:pt x="1278" y="134130"/>
                </a:lnTo>
                <a:lnTo>
                  <a:pt x="3569" y="177011"/>
                </a:lnTo>
                <a:lnTo>
                  <a:pt x="7046" y="219476"/>
                </a:lnTo>
                <a:lnTo>
                  <a:pt x="11736" y="261824"/>
                </a:lnTo>
                <a:lnTo>
                  <a:pt x="17669" y="304354"/>
                </a:lnTo>
                <a:lnTo>
                  <a:pt x="24873" y="347366"/>
                </a:lnTo>
                <a:lnTo>
                  <a:pt x="33378" y="391158"/>
                </a:lnTo>
                <a:lnTo>
                  <a:pt x="43212" y="436029"/>
                </a:lnTo>
                <a:lnTo>
                  <a:pt x="1678185" y="58559"/>
                </a:lnTo>
                <a:lnTo>
                  <a:pt x="1226" y="0"/>
                </a:lnTo>
                <a:close/>
              </a:path>
            </a:pathLst>
          </a:custGeom>
          <a:solidFill>
            <a:srgbClr val="EC008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7"/>
          <p:cNvSpPr/>
          <p:nvPr/>
        </p:nvSpPr>
        <p:spPr>
          <a:xfrm>
            <a:off x="6906062" y="3438408"/>
            <a:ext cx="1632585" cy="546735"/>
          </a:xfrm>
          <a:custGeom>
            <a:avLst/>
            <a:gdLst/>
            <a:ahLst/>
            <a:cxnLst/>
            <a:rect l="l" t="t" r="r" b="b"/>
            <a:pathLst>
              <a:path w="1632584" h="546735" extrusionOk="0">
                <a:moveTo>
                  <a:pt x="1632424" y="0"/>
                </a:moveTo>
                <a:lnTo>
                  <a:pt x="0" y="388380"/>
                </a:lnTo>
                <a:lnTo>
                  <a:pt x="3071" y="401188"/>
                </a:lnTo>
                <a:lnTo>
                  <a:pt x="6158" y="413675"/>
                </a:lnTo>
                <a:lnTo>
                  <a:pt x="18995" y="461566"/>
                </a:lnTo>
                <a:lnTo>
                  <a:pt x="33400" y="508924"/>
                </a:lnTo>
                <a:lnTo>
                  <a:pt x="45864" y="546303"/>
                </a:lnTo>
                <a:lnTo>
                  <a:pt x="1632424" y="0"/>
                </a:lnTo>
                <a:close/>
              </a:path>
            </a:pathLst>
          </a:custGeom>
          <a:solidFill>
            <a:srgbClr val="4BCE2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7"/>
          <p:cNvSpPr/>
          <p:nvPr/>
        </p:nvSpPr>
        <p:spPr>
          <a:xfrm>
            <a:off x="6951927" y="1760420"/>
            <a:ext cx="3265170" cy="3355975"/>
          </a:xfrm>
          <a:custGeom>
            <a:avLst/>
            <a:gdLst/>
            <a:ahLst/>
            <a:cxnLst/>
            <a:rect l="l" t="t" r="r" b="b"/>
            <a:pathLst>
              <a:path w="3265170" h="3355975" extrusionOk="0">
                <a:moveTo>
                  <a:pt x="1586560" y="0"/>
                </a:moveTo>
                <a:lnTo>
                  <a:pt x="1586560" y="1677987"/>
                </a:lnTo>
                <a:lnTo>
                  <a:pt x="0" y="2224290"/>
                </a:lnTo>
                <a:lnTo>
                  <a:pt x="38655" y="2326561"/>
                </a:lnTo>
                <a:lnTo>
                  <a:pt x="82720" y="2424827"/>
                </a:lnTo>
                <a:lnTo>
                  <a:pt x="132007" y="2518955"/>
                </a:lnTo>
                <a:lnTo>
                  <a:pt x="186327" y="2608810"/>
                </a:lnTo>
                <a:lnTo>
                  <a:pt x="245492" y="2694258"/>
                </a:lnTo>
                <a:lnTo>
                  <a:pt x="309315" y="2775165"/>
                </a:lnTo>
                <a:lnTo>
                  <a:pt x="377607" y="2851397"/>
                </a:lnTo>
                <a:lnTo>
                  <a:pt x="450180" y="2922820"/>
                </a:lnTo>
                <a:lnTo>
                  <a:pt x="526846" y="2989300"/>
                </a:lnTo>
                <a:lnTo>
                  <a:pt x="607418" y="3050703"/>
                </a:lnTo>
                <a:lnTo>
                  <a:pt x="691707" y="3106894"/>
                </a:lnTo>
                <a:lnTo>
                  <a:pt x="779526" y="3157740"/>
                </a:lnTo>
                <a:lnTo>
                  <a:pt x="870685" y="3203106"/>
                </a:lnTo>
                <a:lnTo>
                  <a:pt x="964997" y="3242858"/>
                </a:lnTo>
                <a:lnTo>
                  <a:pt x="1062275" y="3276863"/>
                </a:lnTo>
                <a:lnTo>
                  <a:pt x="1162330" y="3304985"/>
                </a:lnTo>
                <a:lnTo>
                  <a:pt x="1264974" y="3327092"/>
                </a:lnTo>
                <a:lnTo>
                  <a:pt x="1370019" y="3343048"/>
                </a:lnTo>
                <a:lnTo>
                  <a:pt x="1477277" y="3352721"/>
                </a:lnTo>
                <a:lnTo>
                  <a:pt x="1586560" y="3355975"/>
                </a:lnTo>
                <a:lnTo>
                  <a:pt x="1724181" y="3350412"/>
                </a:lnTo>
                <a:lnTo>
                  <a:pt x="1858739" y="3334013"/>
                </a:lnTo>
                <a:lnTo>
                  <a:pt x="1989801" y="3307208"/>
                </a:lnTo>
                <a:lnTo>
                  <a:pt x="2116935" y="3270430"/>
                </a:lnTo>
                <a:lnTo>
                  <a:pt x="2239710" y="3224111"/>
                </a:lnTo>
                <a:lnTo>
                  <a:pt x="2357694" y="3168681"/>
                </a:lnTo>
                <a:lnTo>
                  <a:pt x="2470454" y="3104575"/>
                </a:lnTo>
                <a:lnTo>
                  <a:pt x="2577559" y="3032222"/>
                </a:lnTo>
                <a:lnTo>
                  <a:pt x="2678578" y="2952055"/>
                </a:lnTo>
                <a:lnTo>
                  <a:pt x="2773078" y="2864505"/>
                </a:lnTo>
                <a:lnTo>
                  <a:pt x="2860627" y="2770005"/>
                </a:lnTo>
                <a:lnTo>
                  <a:pt x="2940794" y="2668987"/>
                </a:lnTo>
                <a:lnTo>
                  <a:pt x="3013147" y="2561881"/>
                </a:lnTo>
                <a:lnTo>
                  <a:pt x="3077254" y="2449121"/>
                </a:lnTo>
                <a:lnTo>
                  <a:pt x="3132683" y="2331137"/>
                </a:lnTo>
                <a:lnTo>
                  <a:pt x="3179003" y="2208363"/>
                </a:lnTo>
                <a:lnTo>
                  <a:pt x="3215781" y="2081228"/>
                </a:lnTo>
                <a:lnTo>
                  <a:pt x="3242585" y="1950166"/>
                </a:lnTo>
                <a:lnTo>
                  <a:pt x="3258985" y="1815609"/>
                </a:lnTo>
                <a:lnTo>
                  <a:pt x="3264547" y="1677987"/>
                </a:lnTo>
                <a:lnTo>
                  <a:pt x="3258985" y="1540365"/>
                </a:lnTo>
                <a:lnTo>
                  <a:pt x="3242585" y="1405808"/>
                </a:lnTo>
                <a:lnTo>
                  <a:pt x="3215781" y="1274746"/>
                </a:lnTo>
                <a:lnTo>
                  <a:pt x="3179003" y="1147611"/>
                </a:lnTo>
                <a:lnTo>
                  <a:pt x="3132683" y="1024837"/>
                </a:lnTo>
                <a:lnTo>
                  <a:pt x="3077254" y="906853"/>
                </a:lnTo>
                <a:lnTo>
                  <a:pt x="3013147" y="794093"/>
                </a:lnTo>
                <a:lnTo>
                  <a:pt x="2940794" y="686987"/>
                </a:lnTo>
                <a:lnTo>
                  <a:pt x="2860627" y="585969"/>
                </a:lnTo>
                <a:lnTo>
                  <a:pt x="2773078" y="491469"/>
                </a:lnTo>
                <a:lnTo>
                  <a:pt x="2678578" y="403919"/>
                </a:lnTo>
                <a:lnTo>
                  <a:pt x="2577559" y="323752"/>
                </a:lnTo>
                <a:lnTo>
                  <a:pt x="2470454" y="251399"/>
                </a:lnTo>
                <a:lnTo>
                  <a:pt x="2357694" y="187293"/>
                </a:lnTo>
                <a:lnTo>
                  <a:pt x="2239710" y="131863"/>
                </a:lnTo>
                <a:lnTo>
                  <a:pt x="2116935" y="85544"/>
                </a:lnTo>
                <a:lnTo>
                  <a:pt x="1989801" y="48766"/>
                </a:lnTo>
                <a:lnTo>
                  <a:pt x="1858739" y="21961"/>
                </a:lnTo>
                <a:lnTo>
                  <a:pt x="1724181" y="5562"/>
                </a:lnTo>
                <a:lnTo>
                  <a:pt x="1586560" y="0"/>
                </a:lnTo>
                <a:close/>
              </a:path>
            </a:pathLst>
          </a:custGeom>
          <a:solidFill>
            <a:srgbClr val="A5A4A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7"/>
          <p:cNvSpPr txBox="1"/>
          <p:nvPr/>
        </p:nvSpPr>
        <p:spPr>
          <a:xfrm>
            <a:off x="1249662" y="1315925"/>
            <a:ext cx="3681600" cy="719400"/>
          </a:xfrm>
          <a:prstGeom prst="rect">
            <a:avLst/>
          </a:prstGeom>
          <a:noFill/>
          <a:ln>
            <a:noFill/>
          </a:ln>
        </p:spPr>
        <p:txBody>
          <a:bodyPr spcFirstLastPara="1" wrap="square" lIns="0" tIns="0" rIns="0" bIns="0" anchor="t" anchorCtr="0">
            <a:noAutofit/>
          </a:bodyPr>
          <a:lstStyle/>
          <a:p>
            <a:pPr marL="12700" marR="0" lvl="0" indent="0" algn="ctr" rtl="0">
              <a:lnSpc>
                <a:spcPct val="100000"/>
              </a:lnSpc>
              <a:spcBef>
                <a:spcPts val="0"/>
              </a:spcBef>
              <a:spcAft>
                <a:spcPts val="0"/>
              </a:spcAft>
              <a:buNone/>
            </a:pPr>
            <a:r>
              <a:rPr lang="en-US" sz="2400" b="1">
                <a:solidFill>
                  <a:srgbClr val="231F20"/>
                </a:solidFill>
                <a:latin typeface="Verdana"/>
                <a:ea typeface="Verdana"/>
                <a:cs typeface="Verdana"/>
                <a:sym typeface="Verdana"/>
              </a:rPr>
              <a:t>Average Revenues</a:t>
            </a:r>
            <a:endParaRPr sz="2400">
              <a:solidFill>
                <a:schemeClr val="dk1"/>
              </a:solidFill>
              <a:latin typeface="Verdana"/>
              <a:ea typeface="Verdana"/>
              <a:cs typeface="Verdana"/>
              <a:sym typeface="Verdana"/>
            </a:endParaRPr>
          </a:p>
          <a:p>
            <a:pPr marL="0" marR="377825" lvl="0" indent="0" algn="ctr" rtl="0">
              <a:lnSpc>
                <a:spcPct val="100000"/>
              </a:lnSpc>
              <a:spcBef>
                <a:spcPts val="1370"/>
              </a:spcBef>
              <a:spcAft>
                <a:spcPts val="0"/>
              </a:spcAft>
              <a:buNone/>
            </a:pPr>
            <a:r>
              <a:rPr lang="en-US" sz="1400" b="1">
                <a:solidFill>
                  <a:srgbClr val="FFFFFF"/>
                </a:solidFill>
                <a:latin typeface="Arial"/>
                <a:ea typeface="Arial"/>
                <a:cs typeface="Arial"/>
                <a:sym typeface="Arial"/>
              </a:rPr>
              <a:t>4.2</a:t>
            </a:r>
            <a:r>
              <a:rPr lang="en-US" sz="1200" b="1" baseline="30000">
                <a:solidFill>
                  <a:srgbClr val="FFFFFF"/>
                </a:solidFill>
                <a:latin typeface="Arial"/>
                <a:ea typeface="Arial"/>
                <a:cs typeface="Arial"/>
                <a:sym typeface="Arial"/>
              </a:rPr>
              <a:t>%</a:t>
            </a:r>
            <a:endParaRPr sz="1200" baseline="30000">
              <a:solidFill>
                <a:schemeClr val="dk1"/>
              </a:solidFill>
              <a:latin typeface="Arial"/>
              <a:ea typeface="Arial"/>
              <a:cs typeface="Arial"/>
              <a:sym typeface="Arial"/>
            </a:endParaRPr>
          </a:p>
        </p:txBody>
      </p:sp>
      <p:sp>
        <p:nvSpPr>
          <p:cNvPr id="132" name="Google Shape;132;p17"/>
          <p:cNvSpPr txBox="1"/>
          <p:nvPr/>
        </p:nvSpPr>
        <p:spPr>
          <a:xfrm>
            <a:off x="6280957" y="5271065"/>
            <a:ext cx="1489710" cy="154305"/>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00BCDD"/>
              </a:buClr>
              <a:buSzPts val="1000"/>
              <a:buFont typeface="Arial"/>
              <a:buChar char="■"/>
            </a:pPr>
            <a:r>
              <a:rPr lang="en-US" sz="1000" b="0">
                <a:solidFill>
                  <a:srgbClr val="231F20"/>
                </a:solidFill>
                <a:latin typeface="Arial"/>
                <a:ea typeface="Arial"/>
                <a:cs typeface="Arial"/>
                <a:sym typeface="Arial"/>
              </a:rPr>
              <a:t>Administrative Expense</a:t>
            </a:r>
            <a:endParaRPr sz="1000">
              <a:solidFill>
                <a:schemeClr val="dk1"/>
              </a:solidFill>
              <a:latin typeface="Arial"/>
              <a:ea typeface="Arial"/>
              <a:cs typeface="Arial"/>
              <a:sym typeface="Arial"/>
            </a:endParaRPr>
          </a:p>
        </p:txBody>
      </p:sp>
      <p:sp>
        <p:nvSpPr>
          <p:cNvPr id="133" name="Google Shape;133;p17"/>
          <p:cNvSpPr txBox="1"/>
          <p:nvPr/>
        </p:nvSpPr>
        <p:spPr>
          <a:xfrm>
            <a:off x="7949738" y="5271065"/>
            <a:ext cx="1394460" cy="154305"/>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AA0072"/>
              </a:buClr>
              <a:buSzPts val="1000"/>
              <a:buFont typeface="Arial"/>
              <a:buChar char="■"/>
            </a:pPr>
            <a:r>
              <a:rPr lang="en-US" sz="1000" b="0">
                <a:solidFill>
                  <a:srgbClr val="231F20"/>
                </a:solidFill>
                <a:latin typeface="Arial"/>
                <a:ea typeface="Arial"/>
                <a:cs typeface="Arial"/>
                <a:sym typeface="Arial"/>
              </a:rPr>
              <a:t>Instructional Expense</a:t>
            </a:r>
            <a:endParaRPr sz="1000">
              <a:solidFill>
                <a:schemeClr val="dk1"/>
              </a:solidFill>
              <a:latin typeface="Arial"/>
              <a:ea typeface="Arial"/>
              <a:cs typeface="Arial"/>
              <a:sym typeface="Arial"/>
            </a:endParaRPr>
          </a:p>
        </p:txBody>
      </p:sp>
      <p:sp>
        <p:nvSpPr>
          <p:cNvPr id="134" name="Google Shape;134;p17"/>
          <p:cNvSpPr txBox="1"/>
          <p:nvPr/>
        </p:nvSpPr>
        <p:spPr>
          <a:xfrm>
            <a:off x="9523521" y="5271065"/>
            <a:ext cx="1083310" cy="154305"/>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007DA4"/>
              </a:buClr>
              <a:buSzPts val="1000"/>
              <a:buFont typeface="Arial"/>
              <a:buChar char="■"/>
            </a:pPr>
            <a:r>
              <a:rPr lang="en-US" sz="1000" b="0">
                <a:solidFill>
                  <a:srgbClr val="231F20"/>
                </a:solidFill>
                <a:latin typeface="Arial"/>
                <a:ea typeface="Arial"/>
                <a:cs typeface="Arial"/>
                <a:sym typeface="Arial"/>
              </a:rPr>
              <a:t>Faculty Expense</a:t>
            </a:r>
            <a:endParaRPr sz="1000">
              <a:solidFill>
                <a:schemeClr val="dk1"/>
              </a:solidFill>
              <a:latin typeface="Arial"/>
              <a:ea typeface="Arial"/>
              <a:cs typeface="Arial"/>
              <a:sym typeface="Arial"/>
            </a:endParaRPr>
          </a:p>
        </p:txBody>
      </p:sp>
      <p:sp>
        <p:nvSpPr>
          <p:cNvPr id="135" name="Google Shape;135;p17"/>
          <p:cNvSpPr txBox="1"/>
          <p:nvPr/>
        </p:nvSpPr>
        <p:spPr>
          <a:xfrm>
            <a:off x="5853856" y="5423465"/>
            <a:ext cx="1351915" cy="154305"/>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F57E24"/>
              </a:buClr>
              <a:buSzPts val="1000"/>
              <a:buFont typeface="Arial"/>
              <a:buChar char="■"/>
            </a:pPr>
            <a:r>
              <a:rPr lang="en-US" sz="1000" b="0">
                <a:solidFill>
                  <a:srgbClr val="231F20"/>
                </a:solidFill>
                <a:latin typeface="Arial"/>
                <a:ea typeface="Arial"/>
                <a:cs typeface="Arial"/>
                <a:sym typeface="Arial"/>
              </a:rPr>
              <a:t>Technology Expense</a:t>
            </a:r>
            <a:endParaRPr sz="1000">
              <a:solidFill>
                <a:schemeClr val="dk1"/>
              </a:solidFill>
              <a:latin typeface="Arial"/>
              <a:ea typeface="Arial"/>
              <a:cs typeface="Arial"/>
              <a:sym typeface="Arial"/>
            </a:endParaRPr>
          </a:p>
        </p:txBody>
      </p:sp>
      <p:sp>
        <p:nvSpPr>
          <p:cNvPr id="136" name="Google Shape;136;p17"/>
          <p:cNvSpPr txBox="1"/>
          <p:nvPr/>
        </p:nvSpPr>
        <p:spPr>
          <a:xfrm>
            <a:off x="7385349" y="5423465"/>
            <a:ext cx="1167765" cy="154305"/>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E9D05D"/>
              </a:buClr>
              <a:buSzPts val="1000"/>
              <a:buFont typeface="Arial"/>
              <a:buChar char="■"/>
            </a:pPr>
            <a:r>
              <a:rPr lang="en-US" sz="1000" b="0">
                <a:solidFill>
                  <a:srgbClr val="231F20"/>
                </a:solidFill>
                <a:latin typeface="Arial"/>
                <a:ea typeface="Arial"/>
                <a:cs typeface="Arial"/>
                <a:sym typeface="Arial"/>
              </a:rPr>
              <a:t>Athletics Expense</a:t>
            </a:r>
            <a:endParaRPr sz="1000">
              <a:solidFill>
                <a:schemeClr val="dk1"/>
              </a:solidFill>
              <a:latin typeface="Arial"/>
              <a:ea typeface="Arial"/>
              <a:cs typeface="Arial"/>
              <a:sym typeface="Arial"/>
            </a:endParaRPr>
          </a:p>
        </p:txBody>
      </p:sp>
      <p:sp>
        <p:nvSpPr>
          <p:cNvPr id="137" name="Google Shape;137;p17"/>
          <p:cNvSpPr txBox="1"/>
          <p:nvPr/>
        </p:nvSpPr>
        <p:spPr>
          <a:xfrm>
            <a:off x="8732311" y="5423465"/>
            <a:ext cx="1152525" cy="154305"/>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EC008C"/>
              </a:buClr>
              <a:buSzPts val="1000"/>
              <a:buFont typeface="Arial"/>
              <a:buChar char="■"/>
            </a:pPr>
            <a:r>
              <a:rPr lang="en-US" sz="1000" b="0">
                <a:solidFill>
                  <a:srgbClr val="231F20"/>
                </a:solidFill>
                <a:latin typeface="Arial"/>
                <a:ea typeface="Arial"/>
                <a:cs typeface="Arial"/>
                <a:sym typeface="Arial"/>
              </a:rPr>
              <a:t>Auxiliary Expense</a:t>
            </a:r>
            <a:endParaRPr sz="1000">
              <a:solidFill>
                <a:schemeClr val="dk1"/>
              </a:solidFill>
              <a:latin typeface="Arial"/>
              <a:ea typeface="Arial"/>
              <a:cs typeface="Arial"/>
              <a:sym typeface="Arial"/>
            </a:endParaRPr>
          </a:p>
        </p:txBody>
      </p:sp>
      <p:sp>
        <p:nvSpPr>
          <p:cNvPr id="138" name="Google Shape;138;p17"/>
          <p:cNvSpPr txBox="1"/>
          <p:nvPr/>
        </p:nvSpPr>
        <p:spPr>
          <a:xfrm>
            <a:off x="10064160" y="5423465"/>
            <a:ext cx="1174750" cy="154305"/>
          </a:xfrm>
          <a:prstGeom prst="rect">
            <a:avLst/>
          </a:prstGeom>
          <a:noFill/>
          <a:ln>
            <a:noFill/>
          </a:ln>
        </p:spPr>
        <p:txBody>
          <a:bodyPr spcFirstLastPara="1" wrap="square" lIns="0" tIns="0" rIns="0" bIns="0" anchor="t" anchorCtr="0">
            <a:noAutofit/>
          </a:bodyPr>
          <a:lstStyle/>
          <a:p>
            <a:pPr marL="143510" marR="0" lvl="0" indent="-130810" algn="l" rtl="0">
              <a:lnSpc>
                <a:spcPct val="100000"/>
              </a:lnSpc>
              <a:spcBef>
                <a:spcPts val="0"/>
              </a:spcBef>
              <a:spcAft>
                <a:spcPts val="0"/>
              </a:spcAft>
              <a:buClr>
                <a:srgbClr val="4BCE22"/>
              </a:buClr>
              <a:buSzPts val="1000"/>
              <a:buFont typeface="Arial"/>
              <a:buChar char="■"/>
            </a:pPr>
            <a:r>
              <a:rPr lang="en-US" sz="1000" b="0">
                <a:solidFill>
                  <a:srgbClr val="231F20"/>
                </a:solidFill>
                <a:latin typeface="Arial"/>
                <a:ea typeface="Arial"/>
                <a:cs typeface="Arial"/>
                <a:sym typeface="Arial"/>
              </a:rPr>
              <a:t>Tuition Remission</a:t>
            </a:r>
            <a:endParaRPr sz="1000">
              <a:solidFill>
                <a:schemeClr val="dk1"/>
              </a:solidFill>
              <a:latin typeface="Arial"/>
              <a:ea typeface="Arial"/>
              <a:cs typeface="Arial"/>
              <a:sym typeface="Arial"/>
            </a:endParaRPr>
          </a:p>
        </p:txBody>
      </p:sp>
      <p:sp>
        <p:nvSpPr>
          <p:cNvPr id="139" name="Google Shape;139;p17"/>
          <p:cNvSpPr txBox="1"/>
          <p:nvPr/>
        </p:nvSpPr>
        <p:spPr>
          <a:xfrm>
            <a:off x="6873150" y="1318900"/>
            <a:ext cx="3422700" cy="912300"/>
          </a:xfrm>
          <a:prstGeom prst="rect">
            <a:avLst/>
          </a:prstGeom>
          <a:noFill/>
          <a:ln>
            <a:noFill/>
          </a:ln>
        </p:spPr>
        <p:txBody>
          <a:bodyPr spcFirstLastPara="1" wrap="square" lIns="0" tIns="0" rIns="0" bIns="0" anchor="t" anchorCtr="0">
            <a:noAutofit/>
          </a:bodyPr>
          <a:lstStyle/>
          <a:p>
            <a:pPr marL="12700" marR="0" lvl="0" indent="0" algn="ctr" rtl="0">
              <a:lnSpc>
                <a:spcPct val="100000"/>
              </a:lnSpc>
              <a:spcBef>
                <a:spcPts val="0"/>
              </a:spcBef>
              <a:spcAft>
                <a:spcPts val="0"/>
              </a:spcAft>
              <a:buNone/>
            </a:pPr>
            <a:r>
              <a:rPr lang="en-US" sz="2400" b="1">
                <a:solidFill>
                  <a:srgbClr val="231F20"/>
                </a:solidFill>
                <a:latin typeface="Verdana"/>
                <a:ea typeface="Verdana"/>
                <a:cs typeface="Verdana"/>
                <a:sym typeface="Verdana"/>
              </a:rPr>
              <a:t>Average Expenses</a:t>
            </a:r>
            <a:endParaRPr sz="2400">
              <a:solidFill>
                <a:schemeClr val="dk1"/>
              </a:solidFill>
              <a:latin typeface="Verdana"/>
              <a:ea typeface="Verdana"/>
              <a:cs typeface="Verdana"/>
              <a:sym typeface="Verdana"/>
            </a:endParaRPr>
          </a:p>
          <a:p>
            <a:pPr marL="857885" marR="0" lvl="0" indent="0" algn="l" rtl="0">
              <a:lnSpc>
                <a:spcPct val="100000"/>
              </a:lnSpc>
              <a:spcBef>
                <a:spcPts val="1595"/>
              </a:spcBef>
              <a:spcAft>
                <a:spcPts val="0"/>
              </a:spcAft>
              <a:buNone/>
            </a:pPr>
            <a:r>
              <a:rPr lang="en-US" sz="2400" b="1">
                <a:solidFill>
                  <a:srgbClr val="FFFFFF"/>
                </a:solidFill>
              </a:rPr>
              <a:t>   </a:t>
            </a:r>
            <a:r>
              <a:rPr lang="en-US" sz="1800" b="1">
                <a:solidFill>
                  <a:srgbClr val="FFFFFF"/>
                </a:solidFill>
                <a:latin typeface="Arial"/>
                <a:ea typeface="Arial"/>
                <a:cs typeface="Arial"/>
                <a:sym typeface="Arial"/>
              </a:rPr>
              <a:t>6.6</a:t>
            </a:r>
            <a:r>
              <a:rPr lang="en-US" sz="1800" b="1" baseline="30000">
                <a:solidFill>
                  <a:srgbClr val="FFFFFF"/>
                </a:solidFill>
                <a:latin typeface="Arial"/>
                <a:ea typeface="Arial"/>
                <a:cs typeface="Arial"/>
                <a:sym typeface="Arial"/>
              </a:rPr>
              <a:t>%</a:t>
            </a:r>
            <a:endParaRPr sz="1800" baseline="30000">
              <a:solidFill>
                <a:schemeClr val="dk1"/>
              </a:solidFill>
              <a:latin typeface="Arial"/>
              <a:ea typeface="Arial"/>
              <a:cs typeface="Arial"/>
              <a:sym typeface="Arial"/>
            </a:endParaRPr>
          </a:p>
        </p:txBody>
      </p:sp>
      <p:sp>
        <p:nvSpPr>
          <p:cNvPr id="140" name="Google Shape;140;p17"/>
          <p:cNvSpPr txBox="1"/>
          <p:nvPr/>
        </p:nvSpPr>
        <p:spPr>
          <a:xfrm>
            <a:off x="6462124" y="3877549"/>
            <a:ext cx="462900" cy="2031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400" b="1">
                <a:solidFill>
                  <a:srgbClr val="231F20"/>
                </a:solidFill>
                <a:latin typeface="Arial"/>
                <a:ea typeface="Arial"/>
                <a:cs typeface="Arial"/>
                <a:sym typeface="Arial"/>
              </a:rPr>
              <a:t>1.7</a:t>
            </a:r>
            <a:r>
              <a:rPr lang="en-US" sz="1200" b="1" baseline="30000">
                <a:solidFill>
                  <a:srgbClr val="231F20"/>
                </a:solidFill>
                <a:latin typeface="Arial"/>
                <a:ea typeface="Arial"/>
                <a:cs typeface="Arial"/>
                <a:sym typeface="Arial"/>
              </a:rPr>
              <a:t>%</a:t>
            </a:r>
            <a:endParaRPr sz="1200" baseline="30000">
              <a:solidFill>
                <a:schemeClr val="dk1"/>
              </a:solidFill>
              <a:latin typeface="Arial"/>
              <a:ea typeface="Arial"/>
              <a:cs typeface="Arial"/>
              <a:sym typeface="Arial"/>
            </a:endParaRPr>
          </a:p>
        </p:txBody>
      </p:sp>
      <p:sp>
        <p:nvSpPr>
          <p:cNvPr id="141" name="Google Shape;141;p17"/>
          <p:cNvSpPr txBox="1"/>
          <p:nvPr/>
        </p:nvSpPr>
        <p:spPr>
          <a:xfrm>
            <a:off x="1074450" y="2893800"/>
            <a:ext cx="374700" cy="3417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2100" b="1" baseline="-25000">
                <a:solidFill>
                  <a:srgbClr val="231F20"/>
                </a:solidFill>
                <a:latin typeface="Verdana"/>
                <a:ea typeface="Verdana"/>
                <a:cs typeface="Verdana"/>
                <a:sym typeface="Verdana"/>
              </a:rPr>
              <a:t>2</a:t>
            </a:r>
            <a:r>
              <a:rPr lang="en-US" sz="800" b="1">
                <a:solidFill>
                  <a:srgbClr val="231F20"/>
                </a:solidFill>
                <a:latin typeface="Verdana"/>
                <a:ea typeface="Verdana"/>
                <a:cs typeface="Verdana"/>
                <a:sym typeface="Verdana"/>
              </a:rPr>
              <a:t>%</a:t>
            </a:r>
            <a:endParaRPr sz="800">
              <a:solidFill>
                <a:schemeClr val="dk1"/>
              </a:solidFill>
              <a:latin typeface="Verdana"/>
              <a:ea typeface="Verdana"/>
              <a:cs typeface="Verdana"/>
              <a:sym typeface="Verdana"/>
            </a:endParaRPr>
          </a:p>
        </p:txBody>
      </p:sp>
      <p:sp>
        <p:nvSpPr>
          <p:cNvPr id="142" name="Google Shape;142;p17"/>
          <p:cNvSpPr txBox="1"/>
          <p:nvPr/>
        </p:nvSpPr>
        <p:spPr>
          <a:xfrm>
            <a:off x="1658400" y="2702042"/>
            <a:ext cx="374650" cy="2032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400" b="1">
                <a:solidFill>
                  <a:srgbClr val="FFFFFF"/>
                </a:solidFill>
                <a:latin typeface="Arial"/>
                <a:ea typeface="Arial"/>
                <a:cs typeface="Arial"/>
                <a:sym typeface="Arial"/>
              </a:rPr>
              <a:t>5.2</a:t>
            </a:r>
            <a:r>
              <a:rPr lang="en-US" sz="1200" b="1" baseline="30000">
                <a:solidFill>
                  <a:srgbClr val="FFFFFF"/>
                </a:solidFill>
                <a:latin typeface="Arial"/>
                <a:ea typeface="Arial"/>
                <a:cs typeface="Arial"/>
                <a:sym typeface="Arial"/>
              </a:rPr>
              <a:t>%</a:t>
            </a:r>
            <a:endParaRPr sz="1200" baseline="30000">
              <a:solidFill>
                <a:schemeClr val="dk1"/>
              </a:solidFill>
              <a:latin typeface="Arial"/>
              <a:ea typeface="Arial"/>
              <a:cs typeface="Arial"/>
              <a:sym typeface="Arial"/>
            </a:endParaRPr>
          </a:p>
        </p:txBody>
      </p:sp>
      <p:sp>
        <p:nvSpPr>
          <p:cNvPr id="143" name="Google Shape;143;p17"/>
          <p:cNvSpPr txBox="1"/>
          <p:nvPr/>
        </p:nvSpPr>
        <p:spPr>
          <a:xfrm>
            <a:off x="1912815" y="1978553"/>
            <a:ext cx="741680" cy="516255"/>
          </a:xfrm>
          <a:prstGeom prst="rect">
            <a:avLst/>
          </a:prstGeom>
          <a:noFill/>
          <a:ln>
            <a:noFill/>
          </a:ln>
        </p:spPr>
        <p:txBody>
          <a:bodyPr spcFirstLastPara="1" wrap="square" lIns="0" tIns="0" rIns="0" bIns="0" anchor="t" anchorCtr="0">
            <a:noAutofit/>
          </a:bodyPr>
          <a:lstStyle/>
          <a:p>
            <a:pPr marL="364490" marR="0" lvl="0" indent="0" algn="l" rtl="0">
              <a:lnSpc>
                <a:spcPct val="100000"/>
              </a:lnSpc>
              <a:spcBef>
                <a:spcPts val="0"/>
              </a:spcBef>
              <a:spcAft>
                <a:spcPts val="0"/>
              </a:spcAft>
              <a:buNone/>
            </a:pPr>
            <a:r>
              <a:rPr lang="en-US" sz="1400" b="1">
                <a:solidFill>
                  <a:srgbClr val="FFFFFF"/>
                </a:solidFill>
                <a:latin typeface="Arial"/>
                <a:ea typeface="Arial"/>
                <a:cs typeface="Arial"/>
                <a:sym typeface="Arial"/>
              </a:rPr>
              <a:t>4.8</a:t>
            </a:r>
            <a:r>
              <a:rPr lang="en-US" sz="1200" b="1" baseline="30000">
                <a:solidFill>
                  <a:srgbClr val="FFFFFF"/>
                </a:solidFill>
                <a:latin typeface="Arial"/>
                <a:ea typeface="Arial"/>
                <a:cs typeface="Arial"/>
                <a:sym typeface="Arial"/>
              </a:rPr>
              <a:t>%</a:t>
            </a:r>
            <a:endParaRPr sz="1200" baseline="30000">
              <a:solidFill>
                <a:schemeClr val="dk1"/>
              </a:solidFill>
              <a:latin typeface="Arial"/>
              <a:ea typeface="Arial"/>
              <a:cs typeface="Arial"/>
              <a:sym typeface="Arial"/>
            </a:endParaRPr>
          </a:p>
          <a:p>
            <a:pPr marL="12700" marR="0" lvl="0" indent="0" algn="l" rtl="0">
              <a:lnSpc>
                <a:spcPct val="100000"/>
              </a:lnSpc>
              <a:spcBef>
                <a:spcPts val="780"/>
              </a:spcBef>
              <a:spcAft>
                <a:spcPts val="0"/>
              </a:spcAft>
              <a:buNone/>
            </a:pPr>
            <a:r>
              <a:rPr lang="en-US" sz="1400" b="1">
                <a:solidFill>
                  <a:srgbClr val="FFFFFF"/>
                </a:solidFill>
                <a:latin typeface="Arial"/>
                <a:ea typeface="Arial"/>
                <a:cs typeface="Arial"/>
                <a:sym typeface="Arial"/>
              </a:rPr>
              <a:t>5.4</a:t>
            </a:r>
            <a:r>
              <a:rPr lang="en-US" sz="1200" b="1" baseline="30000">
                <a:solidFill>
                  <a:srgbClr val="FFFFFF"/>
                </a:solidFill>
                <a:latin typeface="Arial"/>
                <a:ea typeface="Arial"/>
                <a:cs typeface="Arial"/>
                <a:sym typeface="Arial"/>
              </a:rPr>
              <a:t>%</a:t>
            </a:r>
            <a:endParaRPr sz="1200" baseline="30000">
              <a:solidFill>
                <a:schemeClr val="dk1"/>
              </a:solidFill>
              <a:latin typeface="Arial"/>
              <a:ea typeface="Arial"/>
              <a:cs typeface="Arial"/>
              <a:sym typeface="Arial"/>
            </a:endParaRPr>
          </a:p>
        </p:txBody>
      </p:sp>
      <p:sp>
        <p:nvSpPr>
          <p:cNvPr id="144" name="Google Shape;144;p17"/>
          <p:cNvSpPr txBox="1"/>
          <p:nvPr/>
        </p:nvSpPr>
        <p:spPr>
          <a:xfrm>
            <a:off x="7451727" y="2231075"/>
            <a:ext cx="462900" cy="2031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400" b="1">
                <a:solidFill>
                  <a:srgbClr val="FFFFFF"/>
                </a:solidFill>
                <a:latin typeface="Verdana"/>
                <a:ea typeface="Verdana"/>
                <a:cs typeface="Verdana"/>
                <a:sym typeface="Verdana"/>
              </a:rPr>
              <a:t>7.6</a:t>
            </a:r>
            <a:r>
              <a:rPr lang="en-US" sz="1200" b="1" baseline="30000">
                <a:solidFill>
                  <a:srgbClr val="FFFFFF"/>
                </a:solidFill>
                <a:latin typeface="Verdana"/>
                <a:ea typeface="Verdana"/>
                <a:cs typeface="Verdana"/>
                <a:sym typeface="Verdana"/>
              </a:rPr>
              <a:t>%</a:t>
            </a:r>
            <a:endParaRPr sz="1200" baseline="30000">
              <a:solidFill>
                <a:schemeClr val="dk1"/>
              </a:solidFill>
              <a:latin typeface="Verdana"/>
              <a:ea typeface="Verdana"/>
              <a:cs typeface="Verdana"/>
              <a:sym typeface="Verdana"/>
            </a:endParaRPr>
          </a:p>
        </p:txBody>
      </p:sp>
      <p:sp>
        <p:nvSpPr>
          <p:cNvPr id="145" name="Google Shape;145;p17"/>
          <p:cNvSpPr txBox="1"/>
          <p:nvPr/>
        </p:nvSpPr>
        <p:spPr>
          <a:xfrm>
            <a:off x="7034101" y="2737481"/>
            <a:ext cx="564900" cy="3417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400" b="1">
                <a:solidFill>
                  <a:srgbClr val="FFFFFF"/>
                </a:solidFill>
                <a:latin typeface="Verdana"/>
                <a:ea typeface="Verdana"/>
                <a:cs typeface="Verdana"/>
                <a:sym typeface="Verdana"/>
              </a:rPr>
              <a:t>7.2</a:t>
            </a:r>
            <a:r>
              <a:rPr lang="en-US" sz="1200" b="1" baseline="30000">
                <a:solidFill>
                  <a:srgbClr val="FFFFFF"/>
                </a:solidFill>
                <a:latin typeface="Verdana"/>
                <a:ea typeface="Verdana"/>
                <a:cs typeface="Verdana"/>
                <a:sym typeface="Verdana"/>
              </a:rPr>
              <a:t>%</a:t>
            </a:r>
            <a:endParaRPr sz="1200" baseline="30000">
              <a:solidFill>
                <a:schemeClr val="dk1"/>
              </a:solidFill>
              <a:latin typeface="Verdana"/>
              <a:ea typeface="Verdana"/>
              <a:cs typeface="Verdana"/>
              <a:sym typeface="Verdana"/>
            </a:endParaRPr>
          </a:p>
        </p:txBody>
      </p:sp>
      <p:sp>
        <p:nvSpPr>
          <p:cNvPr id="146" name="Google Shape;146;p17"/>
          <p:cNvSpPr txBox="1"/>
          <p:nvPr/>
        </p:nvSpPr>
        <p:spPr>
          <a:xfrm>
            <a:off x="6319999" y="3041425"/>
            <a:ext cx="564900" cy="424200"/>
          </a:xfrm>
          <a:prstGeom prst="rect">
            <a:avLst/>
          </a:prstGeom>
          <a:noFill/>
          <a:ln>
            <a:noFill/>
          </a:ln>
        </p:spPr>
        <p:txBody>
          <a:bodyPr spcFirstLastPara="1" wrap="square" lIns="0" tIns="0" rIns="0" bIns="0" anchor="t" anchorCtr="0">
            <a:noAutofit/>
          </a:bodyPr>
          <a:lstStyle/>
          <a:p>
            <a:pPr marL="38100" marR="0" lvl="0" indent="0" algn="l" rtl="0">
              <a:lnSpc>
                <a:spcPct val="100000"/>
              </a:lnSpc>
              <a:spcBef>
                <a:spcPts val="0"/>
              </a:spcBef>
              <a:spcAft>
                <a:spcPts val="0"/>
              </a:spcAft>
              <a:buNone/>
            </a:pPr>
            <a:r>
              <a:rPr lang="en-US" sz="1400" b="1">
                <a:solidFill>
                  <a:srgbClr val="231F20"/>
                </a:solidFill>
                <a:latin typeface="Verdana"/>
                <a:ea typeface="Verdana"/>
                <a:cs typeface="Verdana"/>
                <a:sym typeface="Verdana"/>
              </a:rPr>
              <a:t>1.5</a:t>
            </a:r>
            <a:r>
              <a:rPr lang="en-US" sz="1200" b="1" baseline="30000">
                <a:solidFill>
                  <a:srgbClr val="231F20"/>
                </a:solidFill>
                <a:latin typeface="Verdana"/>
                <a:ea typeface="Verdana"/>
                <a:cs typeface="Verdana"/>
                <a:sym typeface="Verdana"/>
              </a:rPr>
              <a:t>%</a:t>
            </a:r>
            <a:endParaRPr sz="1200" baseline="30000">
              <a:solidFill>
                <a:schemeClr val="dk1"/>
              </a:solidFill>
              <a:latin typeface="Verdana"/>
              <a:ea typeface="Verdana"/>
              <a:cs typeface="Verdana"/>
              <a:sym typeface="Verdana"/>
            </a:endParaRPr>
          </a:p>
          <a:p>
            <a:pPr marL="12700" marR="0" lvl="0" indent="0" algn="l" rtl="0">
              <a:lnSpc>
                <a:spcPct val="100000"/>
              </a:lnSpc>
              <a:spcBef>
                <a:spcPts val="55"/>
              </a:spcBef>
              <a:spcAft>
                <a:spcPts val="0"/>
              </a:spcAft>
              <a:buNone/>
            </a:pPr>
            <a:r>
              <a:rPr lang="en-US" sz="1400" b="1">
                <a:solidFill>
                  <a:srgbClr val="231F20"/>
                </a:solidFill>
                <a:latin typeface="Verdana"/>
                <a:ea typeface="Verdana"/>
                <a:cs typeface="Verdana"/>
                <a:sym typeface="Verdana"/>
              </a:rPr>
              <a:t>1.3</a:t>
            </a:r>
            <a:r>
              <a:rPr lang="en-US" sz="1200" b="1" baseline="30000">
                <a:solidFill>
                  <a:srgbClr val="231F20"/>
                </a:solidFill>
                <a:latin typeface="Verdana"/>
                <a:ea typeface="Verdana"/>
                <a:cs typeface="Verdana"/>
                <a:sym typeface="Verdana"/>
              </a:rPr>
              <a:t>%</a:t>
            </a:r>
            <a:endParaRPr sz="1200" baseline="30000">
              <a:solidFill>
                <a:schemeClr val="dk1"/>
              </a:solidFill>
              <a:latin typeface="Verdana"/>
              <a:ea typeface="Verdana"/>
              <a:cs typeface="Verdana"/>
              <a:sym typeface="Verdana"/>
            </a:endParaRPr>
          </a:p>
        </p:txBody>
      </p:sp>
      <p:sp>
        <p:nvSpPr>
          <p:cNvPr id="147" name="Google Shape;147;p17"/>
          <p:cNvSpPr txBox="1"/>
          <p:nvPr/>
        </p:nvSpPr>
        <p:spPr>
          <a:xfrm>
            <a:off x="6925025" y="3456199"/>
            <a:ext cx="462900" cy="2031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400" b="1">
                <a:solidFill>
                  <a:srgbClr val="FFFFFF"/>
                </a:solidFill>
                <a:latin typeface="Arial"/>
                <a:ea typeface="Arial"/>
                <a:cs typeface="Arial"/>
                <a:sym typeface="Arial"/>
              </a:rPr>
              <a:t>4.2</a:t>
            </a:r>
            <a:r>
              <a:rPr lang="en-US" sz="1200" b="1" baseline="30000">
                <a:solidFill>
                  <a:srgbClr val="FFFFFF"/>
                </a:solidFill>
                <a:latin typeface="Arial"/>
                <a:ea typeface="Arial"/>
                <a:cs typeface="Arial"/>
                <a:sym typeface="Arial"/>
              </a:rPr>
              <a:t>%</a:t>
            </a:r>
            <a:endParaRPr sz="1200" baseline="30000">
              <a:solidFill>
                <a:schemeClr val="dk1"/>
              </a:solidFill>
              <a:latin typeface="Arial"/>
              <a:ea typeface="Arial"/>
              <a:cs typeface="Arial"/>
              <a:sym typeface="Arial"/>
            </a:endParaRPr>
          </a:p>
        </p:txBody>
      </p:sp>
      <p:sp>
        <p:nvSpPr>
          <p:cNvPr id="148" name="Google Shape;148;p17"/>
          <p:cNvSpPr txBox="1"/>
          <p:nvPr/>
        </p:nvSpPr>
        <p:spPr>
          <a:xfrm>
            <a:off x="10819575" y="4157425"/>
            <a:ext cx="1394400" cy="3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Source: NBOA</a:t>
            </a:r>
            <a:endParaRPr/>
          </a:p>
        </p:txBody>
      </p:sp>
      <p:sp>
        <p:nvSpPr>
          <p:cNvPr id="149" name="Google Shape;149;p17"/>
          <p:cNvSpPr txBox="1"/>
          <p:nvPr/>
        </p:nvSpPr>
        <p:spPr>
          <a:xfrm>
            <a:off x="2359125" y="3567600"/>
            <a:ext cx="17286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lt1"/>
                </a:solidFill>
                <a:latin typeface="Verdana"/>
                <a:ea typeface="Verdana"/>
                <a:cs typeface="Verdana"/>
                <a:sym typeface="Verdana"/>
              </a:rPr>
              <a:t>Tuition Revenue</a:t>
            </a:r>
            <a:br>
              <a:rPr lang="en-US" sz="1800" b="1">
                <a:solidFill>
                  <a:schemeClr val="lt1"/>
                </a:solidFill>
                <a:latin typeface="Verdana"/>
                <a:ea typeface="Verdana"/>
                <a:cs typeface="Verdana"/>
                <a:sym typeface="Verdana"/>
              </a:rPr>
            </a:br>
            <a:r>
              <a:rPr lang="en-US" sz="1800" b="1">
                <a:solidFill>
                  <a:schemeClr val="lt1"/>
                </a:solidFill>
                <a:latin typeface="Verdana"/>
                <a:ea typeface="Verdana"/>
                <a:cs typeface="Verdana"/>
                <a:sym typeface="Verdana"/>
              </a:rPr>
              <a:t>78.4 %</a:t>
            </a:r>
            <a:endParaRPr sz="1800" b="1">
              <a:solidFill>
                <a:schemeClr val="lt1"/>
              </a:solidFill>
              <a:latin typeface="Verdana"/>
              <a:ea typeface="Verdana"/>
              <a:cs typeface="Verdana"/>
              <a:sym typeface="Verdana"/>
            </a:endParaRPr>
          </a:p>
        </p:txBody>
      </p:sp>
      <p:sp>
        <p:nvSpPr>
          <p:cNvPr id="150" name="Google Shape;150;p17"/>
          <p:cNvSpPr txBox="1"/>
          <p:nvPr/>
        </p:nvSpPr>
        <p:spPr>
          <a:xfrm>
            <a:off x="8161625" y="3567600"/>
            <a:ext cx="1678200" cy="10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lt1"/>
                </a:solidFill>
                <a:latin typeface="Verdana"/>
                <a:ea typeface="Verdana"/>
                <a:cs typeface="Verdana"/>
                <a:sym typeface="Verdana"/>
              </a:rPr>
              <a:t>Staffing Expenses</a:t>
            </a:r>
            <a:endParaRPr sz="1800" b="1">
              <a:solidFill>
                <a:schemeClr val="lt1"/>
              </a:solidFill>
              <a:latin typeface="Verdana"/>
              <a:ea typeface="Verdana"/>
              <a:cs typeface="Verdana"/>
              <a:sym typeface="Verdana"/>
            </a:endParaRPr>
          </a:p>
          <a:p>
            <a:pPr marL="0" lvl="0" indent="0" algn="l" rtl="0">
              <a:spcBef>
                <a:spcPts val="0"/>
              </a:spcBef>
              <a:spcAft>
                <a:spcPts val="0"/>
              </a:spcAft>
              <a:buNone/>
            </a:pPr>
            <a:r>
              <a:rPr lang="en-US" sz="1800" b="1">
                <a:solidFill>
                  <a:schemeClr val="lt1"/>
                </a:solidFill>
                <a:latin typeface="Verdana"/>
                <a:ea typeface="Verdana"/>
                <a:cs typeface="Verdana"/>
                <a:sym typeface="Verdana"/>
              </a:rPr>
              <a:t>69.9 %</a:t>
            </a:r>
            <a:endParaRPr sz="1800" b="1">
              <a:solidFill>
                <a:schemeClr val="lt1"/>
              </a:solidFill>
              <a:latin typeface="Verdana"/>
              <a:ea typeface="Verdana"/>
              <a:cs typeface="Verdana"/>
              <a:sym typeface="Verdana"/>
            </a:endParaRPr>
          </a:p>
          <a:p>
            <a:pPr marL="0" lvl="0" indent="0" algn="l" rtl="0">
              <a:spcBef>
                <a:spcPts val="0"/>
              </a:spcBef>
              <a:spcAft>
                <a:spcPts val="0"/>
              </a:spcAft>
              <a:buNone/>
            </a:pPr>
            <a:endParaRPr sz="1800"/>
          </a:p>
        </p:txBody>
      </p:sp>
      <p:pic>
        <p:nvPicPr>
          <p:cNvPr id="151" name="Google Shape;151;p17"/>
          <p:cNvPicPr preferRelativeResize="0"/>
          <p:nvPr/>
        </p:nvPicPr>
        <p:blipFill>
          <a:blip r:embed="rId3">
            <a:alphaModFix/>
          </a:blip>
          <a:stretch>
            <a:fillRect/>
          </a:stretch>
        </p:blipFill>
        <p:spPr>
          <a:xfrm>
            <a:off x="10819575" y="4422925"/>
            <a:ext cx="1265450" cy="8034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966"/>
        <p:cNvGrpSpPr/>
        <p:nvPr/>
      </p:nvGrpSpPr>
      <p:grpSpPr>
        <a:xfrm>
          <a:off x="0" y="0"/>
          <a:ext cx="0" cy="0"/>
          <a:chOff x="0" y="0"/>
          <a:chExt cx="0" cy="0"/>
        </a:xfrm>
      </p:grpSpPr>
      <p:sp>
        <p:nvSpPr>
          <p:cNvPr id="967" name="Google Shape;967;p71"/>
          <p:cNvSpPr/>
          <p:nvPr/>
        </p:nvSpPr>
        <p:spPr>
          <a:xfrm>
            <a:off x="0" y="0"/>
            <a:ext cx="121917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8" name="Google Shape;968;p71"/>
          <p:cNvSpPr txBox="1"/>
          <p:nvPr/>
        </p:nvSpPr>
        <p:spPr>
          <a:xfrm>
            <a:off x="197100" y="390250"/>
            <a:ext cx="11860500" cy="3511200"/>
          </a:xfrm>
          <a:prstGeom prst="rect">
            <a:avLst/>
          </a:prstGeom>
          <a:noFill/>
          <a:ln>
            <a:noFill/>
          </a:ln>
        </p:spPr>
        <p:txBody>
          <a:bodyPr spcFirstLastPara="1" wrap="square" lIns="0" tIns="0" rIns="0" bIns="0" anchor="t" anchorCtr="0">
            <a:noAutofit/>
          </a:bodyPr>
          <a:lstStyle/>
          <a:p>
            <a:pPr marL="12700" marR="0" lvl="0" indent="0" algn="ctr" rtl="0">
              <a:lnSpc>
                <a:spcPct val="100000"/>
              </a:lnSpc>
              <a:spcBef>
                <a:spcPts val="0"/>
              </a:spcBef>
              <a:spcAft>
                <a:spcPts val="0"/>
              </a:spcAft>
              <a:buNone/>
            </a:pPr>
            <a:r>
              <a:rPr lang="en-US" sz="4800" b="1">
                <a:solidFill>
                  <a:srgbClr val="FFFFFF"/>
                </a:solidFill>
                <a:latin typeface="Verdana"/>
                <a:ea typeface="Verdana"/>
                <a:cs typeface="Verdana"/>
                <a:sym typeface="Verdana"/>
              </a:rPr>
              <a:t>CONTINUING EDUCATION CREDIT CHECK-IN CODE</a:t>
            </a:r>
            <a:endParaRPr sz="4800" b="1">
              <a:solidFill>
                <a:srgbClr val="FFFFFF"/>
              </a:solidFill>
              <a:latin typeface="Verdana"/>
              <a:ea typeface="Verdana"/>
              <a:cs typeface="Verdana"/>
              <a:sym typeface="Verdana"/>
            </a:endParaRPr>
          </a:p>
          <a:p>
            <a:pPr marL="12700" marR="0" lvl="0" indent="0" algn="l" rtl="0">
              <a:lnSpc>
                <a:spcPct val="100000"/>
              </a:lnSpc>
              <a:spcBef>
                <a:spcPts val="0"/>
              </a:spcBef>
              <a:spcAft>
                <a:spcPts val="0"/>
              </a:spcAft>
              <a:buNone/>
            </a:pPr>
            <a:endParaRPr sz="4800" b="1">
              <a:solidFill>
                <a:srgbClr val="FFFFFF"/>
              </a:solidFill>
              <a:latin typeface="Verdana"/>
              <a:ea typeface="Verdana"/>
              <a:cs typeface="Verdana"/>
              <a:sym typeface="Verdana"/>
            </a:endParaRPr>
          </a:p>
          <a:p>
            <a:pPr marL="12700" marR="0" lvl="0" indent="0" algn="ctr" rtl="0">
              <a:lnSpc>
                <a:spcPct val="100000"/>
              </a:lnSpc>
              <a:spcBef>
                <a:spcPts val="0"/>
              </a:spcBef>
              <a:spcAft>
                <a:spcPts val="0"/>
              </a:spcAft>
              <a:buNone/>
            </a:pPr>
            <a:r>
              <a:rPr lang="en-US" sz="9600" b="1">
                <a:solidFill>
                  <a:srgbClr val="FFFFFF"/>
                </a:solidFill>
                <a:latin typeface="Verdana"/>
                <a:ea typeface="Verdana"/>
                <a:cs typeface="Verdana"/>
                <a:sym typeface="Verdana"/>
              </a:rPr>
              <a:t>CODE</a:t>
            </a:r>
            <a:endParaRPr sz="9600" b="1">
              <a:solidFill>
                <a:srgbClr val="FFFFFF"/>
              </a:solidFill>
              <a:latin typeface="Verdana"/>
              <a:ea typeface="Verdana"/>
              <a:cs typeface="Verdana"/>
              <a:sym typeface="Verdana"/>
            </a:endParaRPr>
          </a:p>
          <a:p>
            <a:pPr marL="12700" marR="0" lvl="0" indent="0" algn="l" rtl="0">
              <a:lnSpc>
                <a:spcPct val="100000"/>
              </a:lnSpc>
              <a:spcBef>
                <a:spcPts val="0"/>
              </a:spcBef>
              <a:spcAft>
                <a:spcPts val="0"/>
              </a:spcAft>
              <a:buNone/>
            </a:pPr>
            <a:endParaRPr sz="4800" b="1">
              <a:solidFill>
                <a:srgbClr val="FFFFFF"/>
              </a:solidFill>
              <a:latin typeface="Verdana"/>
              <a:ea typeface="Verdana"/>
              <a:cs typeface="Verdana"/>
              <a:sym typeface="Verdana"/>
            </a:endParaRPr>
          </a:p>
          <a:p>
            <a:pPr marL="12700" marR="0" lvl="0" indent="0" algn="l" rtl="0">
              <a:lnSpc>
                <a:spcPct val="100000"/>
              </a:lnSpc>
              <a:spcBef>
                <a:spcPts val="0"/>
              </a:spcBef>
              <a:spcAft>
                <a:spcPts val="0"/>
              </a:spcAft>
              <a:buNone/>
            </a:pPr>
            <a:r>
              <a:rPr lang="en-US" sz="4800" b="1">
                <a:solidFill>
                  <a:srgbClr val="FFFFFF"/>
                </a:solidFill>
                <a:latin typeface="Verdana"/>
                <a:ea typeface="Verdana"/>
                <a:cs typeface="Verdana"/>
                <a:sym typeface="Verdana"/>
              </a:rPr>
              <a:t>Thank You! Questions?</a:t>
            </a:r>
            <a:endParaRPr sz="4800">
              <a:solidFill>
                <a:schemeClr val="dk1"/>
              </a:solidFill>
              <a:latin typeface="Verdana"/>
              <a:ea typeface="Verdana"/>
              <a:cs typeface="Verdana"/>
              <a:sym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72"/>
          <p:cNvSpPr txBox="1">
            <a:spLocks noGrp="1"/>
          </p:cNvSpPr>
          <p:nvPr>
            <p:ph type="body" idx="1"/>
          </p:nvPr>
        </p:nvSpPr>
        <p:spPr>
          <a:xfrm>
            <a:off x="384325" y="1815925"/>
            <a:ext cx="6954600" cy="1449600"/>
          </a:xfrm>
          <a:prstGeom prst="rect">
            <a:avLst/>
          </a:prstGeom>
        </p:spPr>
        <p:txBody>
          <a:bodyPr spcFirstLastPara="1" wrap="square" lIns="0" tIns="0" rIns="0" bIns="0" anchor="t" anchorCtr="0">
            <a:noAutofit/>
          </a:bodyPr>
          <a:lstStyle/>
          <a:p>
            <a:pPr marL="457200" lvl="0" indent="0" algn="l" rtl="0">
              <a:spcBef>
                <a:spcPts val="0"/>
              </a:spcBef>
              <a:spcAft>
                <a:spcPts val="0"/>
              </a:spcAft>
              <a:buNone/>
            </a:pPr>
            <a:endParaRPr sz="3600">
              <a:solidFill>
                <a:srgbClr val="FF0000"/>
              </a:solidFill>
            </a:endParaRPr>
          </a:p>
          <a:p>
            <a:pPr marL="0" lvl="0" indent="0" algn="l" rtl="0">
              <a:spcBef>
                <a:spcPts val="0"/>
              </a:spcBef>
              <a:spcAft>
                <a:spcPts val="0"/>
              </a:spcAft>
              <a:buNone/>
            </a:pPr>
            <a:endParaRPr/>
          </a:p>
        </p:txBody>
      </p:sp>
      <p:pic>
        <p:nvPicPr>
          <p:cNvPr id="974" name="Google Shape;974;p72"/>
          <p:cNvPicPr preferRelativeResize="0"/>
          <p:nvPr/>
        </p:nvPicPr>
        <p:blipFill>
          <a:blip r:embed="rId3">
            <a:alphaModFix/>
          </a:blip>
          <a:stretch>
            <a:fillRect/>
          </a:stretch>
        </p:blipFill>
        <p:spPr>
          <a:xfrm>
            <a:off x="273525" y="242818"/>
            <a:ext cx="1707573" cy="2209801"/>
          </a:xfrm>
          <a:prstGeom prst="rect">
            <a:avLst/>
          </a:prstGeom>
          <a:noFill/>
          <a:ln>
            <a:noFill/>
          </a:ln>
          <a:effectLst>
            <a:outerShdw blurRad="385763" dist="28575" dir="5640000" algn="bl" rotWithShape="0">
              <a:srgbClr val="999999"/>
            </a:outerShdw>
          </a:effectLst>
        </p:spPr>
      </p:pic>
      <p:sp>
        <p:nvSpPr>
          <p:cNvPr id="975" name="Google Shape;975;p72"/>
          <p:cNvSpPr txBox="1"/>
          <p:nvPr/>
        </p:nvSpPr>
        <p:spPr>
          <a:xfrm>
            <a:off x="2580700" y="5383100"/>
            <a:ext cx="10227300" cy="5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07DA4"/>
                </a:solidFill>
                <a:latin typeface="Verdana"/>
                <a:ea typeface="Verdana"/>
                <a:cs typeface="Verdana"/>
                <a:sym typeface="Verdana"/>
              </a:rPr>
              <a:t>Source: National Business Officers Association, </a:t>
            </a:r>
            <a:r>
              <a:rPr lang="en-US" b="1" u="sng">
                <a:solidFill>
                  <a:schemeClr val="hlink"/>
                </a:solidFill>
                <a:latin typeface="Verdana"/>
                <a:ea typeface="Verdana"/>
                <a:cs typeface="Verdana"/>
                <a:sym typeface="Verdana"/>
                <a:hlinkClick r:id="rId4"/>
              </a:rPr>
              <a:t>www.nboa.org</a:t>
            </a:r>
            <a:r>
              <a:rPr lang="en-US" b="1">
                <a:solidFill>
                  <a:srgbClr val="007DA4"/>
                </a:solidFill>
                <a:latin typeface="Verdana"/>
                <a:ea typeface="Verdana"/>
                <a:cs typeface="Verdana"/>
                <a:sym typeface="Verdana"/>
              </a:rPr>
              <a:t> | </a:t>
            </a:r>
            <a:r>
              <a:rPr lang="en-US" b="1" u="sng">
                <a:solidFill>
                  <a:schemeClr val="hlink"/>
                </a:solidFill>
                <a:latin typeface="Verdana"/>
                <a:ea typeface="Verdana"/>
                <a:cs typeface="Verdana"/>
                <a:sym typeface="Verdana"/>
                <a:hlinkClick r:id="rId5"/>
              </a:rPr>
              <a:t>www.netassets.org</a:t>
            </a:r>
            <a:r>
              <a:rPr lang="en-US" b="1">
                <a:solidFill>
                  <a:srgbClr val="007DA4"/>
                </a:solidFill>
                <a:latin typeface="Verdana"/>
                <a:ea typeface="Verdana"/>
                <a:cs typeface="Verdana"/>
                <a:sym typeface="Verdana"/>
              </a:rPr>
              <a:t> </a:t>
            </a:r>
            <a:endParaRPr b="1">
              <a:solidFill>
                <a:srgbClr val="007DA4"/>
              </a:solidFill>
              <a:latin typeface="Verdana"/>
              <a:ea typeface="Verdana"/>
              <a:cs typeface="Verdana"/>
              <a:sym typeface="Verdana"/>
            </a:endParaRPr>
          </a:p>
          <a:p>
            <a:pPr marL="0" lvl="0" indent="0" algn="ctr" rtl="0">
              <a:spcBef>
                <a:spcPts val="0"/>
              </a:spcBef>
              <a:spcAft>
                <a:spcPts val="0"/>
              </a:spcAft>
              <a:buNone/>
            </a:pPr>
            <a:endParaRPr b="1">
              <a:solidFill>
                <a:srgbClr val="007DA4"/>
              </a:solidFill>
              <a:latin typeface="Verdana"/>
              <a:ea typeface="Verdana"/>
              <a:cs typeface="Verdana"/>
              <a:sym typeface="Verdana"/>
            </a:endParaRPr>
          </a:p>
        </p:txBody>
      </p:sp>
      <p:pic>
        <p:nvPicPr>
          <p:cNvPr id="976" name="Google Shape;976;p72"/>
          <p:cNvPicPr preferRelativeResize="0"/>
          <p:nvPr/>
        </p:nvPicPr>
        <p:blipFill>
          <a:blip r:embed="rId6">
            <a:alphaModFix/>
          </a:blip>
          <a:stretch>
            <a:fillRect/>
          </a:stretch>
        </p:blipFill>
        <p:spPr>
          <a:xfrm>
            <a:off x="273537" y="2709427"/>
            <a:ext cx="1707573" cy="2209801"/>
          </a:xfrm>
          <a:prstGeom prst="rect">
            <a:avLst/>
          </a:prstGeom>
          <a:noFill/>
          <a:ln>
            <a:noFill/>
          </a:ln>
          <a:effectLst>
            <a:outerShdw blurRad="385763" dist="28575" dir="5400000" algn="bl" rotWithShape="0">
              <a:srgbClr val="000000"/>
            </a:outerShdw>
          </a:effectLst>
        </p:spPr>
      </p:pic>
      <p:pic>
        <p:nvPicPr>
          <p:cNvPr id="977" name="Google Shape;977;p72"/>
          <p:cNvPicPr preferRelativeResize="0"/>
          <p:nvPr/>
        </p:nvPicPr>
        <p:blipFill>
          <a:blip r:embed="rId7">
            <a:alphaModFix/>
          </a:blip>
          <a:stretch>
            <a:fillRect/>
          </a:stretch>
        </p:blipFill>
        <p:spPr>
          <a:xfrm>
            <a:off x="4538739" y="242818"/>
            <a:ext cx="1707555" cy="2220544"/>
          </a:xfrm>
          <a:prstGeom prst="rect">
            <a:avLst/>
          </a:prstGeom>
          <a:noFill/>
          <a:ln>
            <a:noFill/>
          </a:ln>
          <a:effectLst>
            <a:outerShdw blurRad="342900" dist="28575" dir="5400000" algn="bl" rotWithShape="0">
              <a:srgbClr val="000000"/>
            </a:outerShdw>
          </a:effectLst>
        </p:spPr>
      </p:pic>
      <p:pic>
        <p:nvPicPr>
          <p:cNvPr id="978" name="Google Shape;978;p72"/>
          <p:cNvPicPr preferRelativeResize="0"/>
          <p:nvPr/>
        </p:nvPicPr>
        <p:blipFill>
          <a:blip r:embed="rId8">
            <a:alphaModFix/>
          </a:blip>
          <a:stretch>
            <a:fillRect/>
          </a:stretch>
        </p:blipFill>
        <p:spPr>
          <a:xfrm>
            <a:off x="4538741" y="2709436"/>
            <a:ext cx="1707554" cy="2209785"/>
          </a:xfrm>
          <a:prstGeom prst="rect">
            <a:avLst/>
          </a:prstGeom>
          <a:noFill/>
          <a:ln>
            <a:noFill/>
          </a:ln>
          <a:effectLst>
            <a:outerShdw blurRad="342900" dist="38100" dir="5400000" algn="bl" rotWithShape="0">
              <a:srgbClr val="000000"/>
            </a:outerShdw>
          </a:effectLst>
        </p:spPr>
      </p:pic>
      <p:pic>
        <p:nvPicPr>
          <p:cNvPr id="979" name="Google Shape;979;p72"/>
          <p:cNvPicPr preferRelativeResize="0"/>
          <p:nvPr/>
        </p:nvPicPr>
        <p:blipFill>
          <a:blip r:embed="rId9">
            <a:alphaModFix/>
          </a:blip>
          <a:stretch>
            <a:fillRect/>
          </a:stretch>
        </p:blipFill>
        <p:spPr>
          <a:xfrm>
            <a:off x="8803960" y="242818"/>
            <a:ext cx="3014698" cy="1695770"/>
          </a:xfrm>
          <a:prstGeom prst="rect">
            <a:avLst/>
          </a:prstGeom>
          <a:noFill/>
          <a:ln>
            <a:noFill/>
          </a:ln>
          <a:effectLst>
            <a:outerShdw blurRad="342900" dist="38100" dir="5400000" algn="bl" rotWithShape="0">
              <a:srgbClr val="000000"/>
            </a:outerShdw>
          </a:effectLst>
        </p:spPr>
      </p:pic>
      <p:sp>
        <p:nvSpPr>
          <p:cNvPr id="980" name="Google Shape;980;p72"/>
          <p:cNvSpPr txBox="1"/>
          <p:nvPr/>
        </p:nvSpPr>
        <p:spPr>
          <a:xfrm>
            <a:off x="2406125" y="395225"/>
            <a:ext cx="1707600" cy="10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“Overcommitted: The Future of Financial Aid“</a:t>
            </a:r>
            <a:endParaRPr/>
          </a:p>
        </p:txBody>
      </p:sp>
      <p:sp>
        <p:nvSpPr>
          <p:cNvPr id="981" name="Google Shape;981;p72"/>
          <p:cNvSpPr txBox="1"/>
          <p:nvPr/>
        </p:nvSpPr>
        <p:spPr>
          <a:xfrm>
            <a:off x="2406125" y="1557600"/>
            <a:ext cx="1707600" cy="10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u="sng">
                <a:solidFill>
                  <a:schemeClr val="hlink"/>
                </a:solidFill>
                <a:hlinkClick r:id="rId10"/>
              </a:rPr>
              <a:t>https://go.nboa.org/Overcommitted</a:t>
            </a:r>
            <a:r>
              <a:rPr lang="en-US"/>
              <a:t> </a:t>
            </a:r>
            <a:endParaRPr/>
          </a:p>
        </p:txBody>
      </p:sp>
      <p:sp>
        <p:nvSpPr>
          <p:cNvPr id="982" name="Google Shape;982;p72"/>
          <p:cNvSpPr txBox="1"/>
          <p:nvPr/>
        </p:nvSpPr>
        <p:spPr>
          <a:xfrm>
            <a:off x="2273525" y="1038400"/>
            <a:ext cx="1972800" cy="10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from the Nov/Dec 2018 issue of Net Assets magazine</a:t>
            </a:r>
            <a:endParaRPr sz="1200"/>
          </a:p>
        </p:txBody>
      </p:sp>
      <p:sp>
        <p:nvSpPr>
          <p:cNvPr id="983" name="Google Shape;983;p72"/>
          <p:cNvSpPr txBox="1"/>
          <p:nvPr/>
        </p:nvSpPr>
        <p:spPr>
          <a:xfrm>
            <a:off x="2273525" y="2766163"/>
            <a:ext cx="1972800" cy="12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“What Every Business Officer Needs to Know About Enrollment Management — a Conversation”</a:t>
            </a:r>
            <a:endParaRPr/>
          </a:p>
        </p:txBody>
      </p:sp>
      <p:sp>
        <p:nvSpPr>
          <p:cNvPr id="984" name="Google Shape;984;p72"/>
          <p:cNvSpPr txBox="1"/>
          <p:nvPr/>
        </p:nvSpPr>
        <p:spPr>
          <a:xfrm>
            <a:off x="2380925" y="4387800"/>
            <a:ext cx="1707600" cy="12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u="sng">
                <a:solidFill>
                  <a:schemeClr val="hlink"/>
                </a:solidFill>
                <a:hlinkClick r:id="rId11"/>
              </a:rPr>
              <a:t>https://go.nboa.org/NeedToKnow</a:t>
            </a:r>
            <a:r>
              <a:rPr lang="en-US"/>
              <a:t> </a:t>
            </a:r>
            <a:endParaRPr/>
          </a:p>
        </p:txBody>
      </p:sp>
      <p:sp>
        <p:nvSpPr>
          <p:cNvPr id="985" name="Google Shape;985;p72"/>
          <p:cNvSpPr txBox="1"/>
          <p:nvPr/>
        </p:nvSpPr>
        <p:spPr>
          <a:xfrm>
            <a:off x="2273525" y="3856925"/>
            <a:ext cx="1972800" cy="10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from the Nov/Dec 2018 issue of Net Assets magazine</a:t>
            </a:r>
            <a:endParaRPr sz="1200"/>
          </a:p>
        </p:txBody>
      </p:sp>
      <p:sp>
        <p:nvSpPr>
          <p:cNvPr id="986" name="Google Shape;986;p72"/>
          <p:cNvSpPr txBox="1">
            <a:spLocks noGrp="1"/>
          </p:cNvSpPr>
          <p:nvPr>
            <p:ph type="body" idx="1"/>
          </p:nvPr>
        </p:nvSpPr>
        <p:spPr>
          <a:xfrm>
            <a:off x="4538750" y="1663525"/>
            <a:ext cx="6954600" cy="1449600"/>
          </a:xfrm>
          <a:prstGeom prst="rect">
            <a:avLst/>
          </a:prstGeom>
        </p:spPr>
        <p:txBody>
          <a:bodyPr spcFirstLastPara="1" wrap="square" lIns="0" tIns="0" rIns="0" bIns="0" anchor="t" anchorCtr="0">
            <a:noAutofit/>
          </a:bodyPr>
          <a:lstStyle/>
          <a:p>
            <a:pPr marL="457200" lvl="0" indent="0" algn="l" rtl="0">
              <a:spcBef>
                <a:spcPts val="0"/>
              </a:spcBef>
              <a:spcAft>
                <a:spcPts val="0"/>
              </a:spcAft>
              <a:buNone/>
            </a:pPr>
            <a:endParaRPr sz="3600">
              <a:solidFill>
                <a:srgbClr val="FF0000"/>
              </a:solidFill>
            </a:endParaRPr>
          </a:p>
          <a:p>
            <a:pPr marL="0" lvl="0" indent="0" algn="l" rtl="0">
              <a:spcBef>
                <a:spcPts val="0"/>
              </a:spcBef>
              <a:spcAft>
                <a:spcPts val="0"/>
              </a:spcAft>
              <a:buNone/>
            </a:pPr>
            <a:endParaRPr/>
          </a:p>
        </p:txBody>
      </p:sp>
      <p:sp>
        <p:nvSpPr>
          <p:cNvPr id="987" name="Google Shape;987;p72"/>
          <p:cNvSpPr txBox="1"/>
          <p:nvPr/>
        </p:nvSpPr>
        <p:spPr>
          <a:xfrm>
            <a:off x="6560550" y="330775"/>
            <a:ext cx="1707600" cy="10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“Overcommitted: The Future of Financial Aid“</a:t>
            </a:r>
            <a:endParaRPr/>
          </a:p>
        </p:txBody>
      </p:sp>
      <p:sp>
        <p:nvSpPr>
          <p:cNvPr id="988" name="Google Shape;988;p72"/>
          <p:cNvSpPr txBox="1"/>
          <p:nvPr/>
        </p:nvSpPr>
        <p:spPr>
          <a:xfrm>
            <a:off x="6310800" y="1481400"/>
            <a:ext cx="2359500" cy="10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u="sng">
                <a:solidFill>
                  <a:schemeClr val="hlink"/>
                </a:solidFill>
                <a:hlinkClick r:id="rId12"/>
              </a:rPr>
              <a:t>https://go.nboa.org/TuitionPricingWhitepaper</a:t>
            </a:r>
            <a:r>
              <a:rPr lang="en-US"/>
              <a:t> </a:t>
            </a:r>
            <a:endParaRPr/>
          </a:p>
        </p:txBody>
      </p:sp>
      <p:sp>
        <p:nvSpPr>
          <p:cNvPr id="989" name="Google Shape;989;p72"/>
          <p:cNvSpPr txBox="1"/>
          <p:nvPr/>
        </p:nvSpPr>
        <p:spPr>
          <a:xfrm>
            <a:off x="6427950" y="973950"/>
            <a:ext cx="1972800" cy="106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t>from the Nov/Dec 2018 issue of Net Assets magazine</a:t>
            </a:r>
            <a:endParaRPr sz="12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73"/>
          <p:cNvSpPr txBox="1"/>
          <p:nvPr/>
        </p:nvSpPr>
        <p:spPr>
          <a:xfrm>
            <a:off x="3290700" y="5344725"/>
            <a:ext cx="8901300" cy="5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007DA4"/>
                </a:solidFill>
                <a:latin typeface="Verdana"/>
                <a:ea typeface="Verdana"/>
                <a:cs typeface="Verdana"/>
                <a:sym typeface="Verdana"/>
              </a:rPr>
              <a:t>Source: The Enrollment Management Association, </a:t>
            </a:r>
            <a:r>
              <a:rPr lang="en-US" b="1" u="sng">
                <a:solidFill>
                  <a:schemeClr val="hlink"/>
                </a:solidFill>
                <a:latin typeface="Verdana"/>
                <a:ea typeface="Verdana"/>
                <a:cs typeface="Verdana"/>
                <a:sym typeface="Verdana"/>
                <a:hlinkClick r:id="rId3"/>
              </a:rPr>
              <a:t>www.enrollment.org</a:t>
            </a:r>
            <a:endParaRPr b="1">
              <a:solidFill>
                <a:srgbClr val="007DA4"/>
              </a:solidFill>
              <a:latin typeface="Verdana"/>
              <a:ea typeface="Verdana"/>
              <a:cs typeface="Verdana"/>
              <a:sym typeface="Verdana"/>
            </a:endParaRPr>
          </a:p>
          <a:p>
            <a:pPr marL="0" lvl="0" indent="0" algn="ctr" rtl="0">
              <a:spcBef>
                <a:spcPts val="0"/>
              </a:spcBef>
              <a:spcAft>
                <a:spcPts val="0"/>
              </a:spcAft>
              <a:buNone/>
            </a:pPr>
            <a:endParaRPr b="1">
              <a:solidFill>
                <a:srgbClr val="007DA4"/>
              </a:solidFill>
              <a:latin typeface="Verdana"/>
              <a:ea typeface="Verdana"/>
              <a:cs typeface="Verdana"/>
              <a:sym typeface="Verdana"/>
            </a:endParaRPr>
          </a:p>
        </p:txBody>
      </p:sp>
      <p:pic>
        <p:nvPicPr>
          <p:cNvPr id="995" name="Google Shape;995;p73"/>
          <p:cNvPicPr preferRelativeResize="0"/>
          <p:nvPr/>
        </p:nvPicPr>
        <p:blipFill>
          <a:blip r:embed="rId4">
            <a:alphaModFix/>
          </a:blip>
          <a:stretch>
            <a:fillRect/>
          </a:stretch>
        </p:blipFill>
        <p:spPr>
          <a:xfrm>
            <a:off x="5029162" y="336297"/>
            <a:ext cx="2228700" cy="2886154"/>
          </a:xfrm>
          <a:prstGeom prst="rect">
            <a:avLst/>
          </a:prstGeom>
          <a:noFill/>
          <a:ln>
            <a:noFill/>
          </a:ln>
          <a:effectLst>
            <a:outerShdw blurRad="57150" dist="19050" dir="5400000" algn="bl" rotWithShape="0">
              <a:srgbClr val="000000">
                <a:alpha val="50000"/>
              </a:srgbClr>
            </a:outerShdw>
          </a:effectLst>
        </p:spPr>
      </p:pic>
      <p:pic>
        <p:nvPicPr>
          <p:cNvPr id="996" name="Google Shape;996;p73"/>
          <p:cNvPicPr preferRelativeResize="0"/>
          <p:nvPr/>
        </p:nvPicPr>
        <p:blipFill>
          <a:blip r:embed="rId5">
            <a:alphaModFix/>
          </a:blip>
          <a:stretch>
            <a:fillRect/>
          </a:stretch>
        </p:blipFill>
        <p:spPr>
          <a:xfrm>
            <a:off x="182272" y="227500"/>
            <a:ext cx="2162815" cy="2800825"/>
          </a:xfrm>
          <a:prstGeom prst="rect">
            <a:avLst/>
          </a:prstGeom>
          <a:noFill/>
          <a:ln>
            <a:noFill/>
          </a:ln>
          <a:effectLst>
            <a:outerShdw blurRad="57150" dist="19050" dir="5400000" algn="bl" rotWithShape="0">
              <a:srgbClr val="000000">
                <a:alpha val="50000"/>
              </a:srgbClr>
            </a:outerShdw>
          </a:effectLst>
        </p:spPr>
      </p:pic>
      <p:pic>
        <p:nvPicPr>
          <p:cNvPr id="997" name="Google Shape;997;p73"/>
          <p:cNvPicPr preferRelativeResize="0"/>
          <p:nvPr/>
        </p:nvPicPr>
        <p:blipFill>
          <a:blip r:embed="rId6">
            <a:alphaModFix/>
          </a:blip>
          <a:stretch>
            <a:fillRect/>
          </a:stretch>
        </p:blipFill>
        <p:spPr>
          <a:xfrm>
            <a:off x="2541588" y="1587888"/>
            <a:ext cx="2228550" cy="2885972"/>
          </a:xfrm>
          <a:prstGeom prst="rect">
            <a:avLst/>
          </a:prstGeom>
          <a:noFill/>
          <a:ln>
            <a:noFill/>
          </a:ln>
          <a:effectLst>
            <a:outerShdw blurRad="57150" dist="19050" dir="5400000" algn="bl" rotWithShape="0">
              <a:srgbClr val="000000">
                <a:alpha val="50000"/>
              </a:srgbClr>
            </a:outerShdw>
          </a:effectLst>
        </p:spPr>
      </p:pic>
      <p:sp>
        <p:nvSpPr>
          <p:cNvPr id="998" name="Google Shape;998;p73"/>
          <p:cNvSpPr txBox="1"/>
          <p:nvPr/>
        </p:nvSpPr>
        <p:spPr>
          <a:xfrm>
            <a:off x="7393975" y="4572000"/>
            <a:ext cx="2300700" cy="5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u="sng">
                <a:solidFill>
                  <a:schemeClr val="hlink"/>
                </a:solidFill>
                <a:hlinkClick r:id="rId7"/>
              </a:rPr>
              <a:t>https://enrollment.org/</a:t>
            </a:r>
            <a:r>
              <a:rPr lang="en-US" b="1" u="sng">
                <a:solidFill>
                  <a:schemeClr val="hlink"/>
                </a:solidFill>
                <a:hlinkClick r:id="rId7"/>
              </a:rPr>
              <a:t/>
            </a:r>
            <a:br>
              <a:rPr lang="en-US" b="1" u="sng">
                <a:solidFill>
                  <a:schemeClr val="hlink"/>
                </a:solidFill>
                <a:hlinkClick r:id="rId7"/>
              </a:rPr>
            </a:br>
            <a:r>
              <a:rPr lang="en-US" b="1" u="sng">
                <a:solidFill>
                  <a:schemeClr val="hlink"/>
                </a:solidFill>
                <a:hlinkClick r:id="rId7"/>
              </a:rPr>
              <a:t>businessofenrollment</a:t>
            </a:r>
            <a:endParaRPr b="1"/>
          </a:p>
          <a:p>
            <a:pPr marL="0" lvl="0" indent="0" algn="l" rtl="0">
              <a:spcBef>
                <a:spcPts val="0"/>
              </a:spcBef>
              <a:spcAft>
                <a:spcPts val="0"/>
              </a:spcAft>
              <a:buNone/>
            </a:pPr>
            <a:endParaRPr sz="1100"/>
          </a:p>
        </p:txBody>
      </p:sp>
      <p:pic>
        <p:nvPicPr>
          <p:cNvPr id="999" name="Google Shape;999;p73"/>
          <p:cNvPicPr preferRelativeResize="0"/>
          <p:nvPr/>
        </p:nvPicPr>
        <p:blipFill>
          <a:blip r:embed="rId8">
            <a:alphaModFix/>
          </a:blip>
          <a:stretch>
            <a:fillRect/>
          </a:stretch>
        </p:blipFill>
        <p:spPr>
          <a:xfrm>
            <a:off x="7523300" y="1673017"/>
            <a:ext cx="2228700" cy="2800833"/>
          </a:xfrm>
          <a:prstGeom prst="rect">
            <a:avLst/>
          </a:prstGeom>
          <a:noFill/>
          <a:ln>
            <a:noFill/>
          </a:ln>
          <a:effectLst>
            <a:outerShdw blurRad="57150" dist="19050" dir="5400000" algn="bl" rotWithShape="0">
              <a:srgbClr val="666666">
                <a:alpha val="50000"/>
              </a:srgbClr>
            </a:outerShdw>
          </a:effectLst>
        </p:spPr>
      </p:pic>
      <p:sp>
        <p:nvSpPr>
          <p:cNvPr id="1000" name="Google Shape;1000;p73"/>
          <p:cNvSpPr txBox="1"/>
          <p:nvPr/>
        </p:nvSpPr>
        <p:spPr>
          <a:xfrm>
            <a:off x="5029150" y="3222450"/>
            <a:ext cx="2228700" cy="114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u="sng">
                <a:solidFill>
                  <a:schemeClr val="hlink"/>
                </a:solidFill>
                <a:hlinkClick r:id="rId9"/>
              </a:rPr>
              <a:t>http://bit.ly/RiseSEM</a:t>
            </a:r>
            <a:endParaRPr b="1"/>
          </a:p>
          <a:p>
            <a:pPr marL="0" lvl="0" indent="0" algn="ctr" rtl="0">
              <a:spcBef>
                <a:spcPts val="0"/>
              </a:spcBef>
              <a:spcAft>
                <a:spcPts val="0"/>
              </a:spcAft>
              <a:buNone/>
            </a:pPr>
            <a:endParaRPr b="1"/>
          </a:p>
        </p:txBody>
      </p:sp>
      <p:sp>
        <p:nvSpPr>
          <p:cNvPr id="1001" name="Google Shape;1001;p73"/>
          <p:cNvSpPr txBox="1"/>
          <p:nvPr/>
        </p:nvSpPr>
        <p:spPr>
          <a:xfrm>
            <a:off x="2456475" y="4572000"/>
            <a:ext cx="2398800" cy="5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solidFill>
                  <a:schemeClr val="hlink"/>
                </a:solidFill>
                <a:hlinkClick r:id="rId10"/>
              </a:rPr>
              <a:t>http://bit.ly/EMASeatTable</a:t>
            </a:r>
            <a:endParaRPr b="1"/>
          </a:p>
          <a:p>
            <a:pPr marL="0" lvl="0" indent="0" algn="l" rtl="0">
              <a:spcBef>
                <a:spcPts val="0"/>
              </a:spcBef>
              <a:spcAft>
                <a:spcPts val="0"/>
              </a:spcAft>
              <a:buNone/>
            </a:pPr>
            <a:endParaRPr/>
          </a:p>
        </p:txBody>
      </p:sp>
      <p:sp>
        <p:nvSpPr>
          <p:cNvPr id="1002" name="Google Shape;1002;p73"/>
          <p:cNvSpPr txBox="1"/>
          <p:nvPr/>
        </p:nvSpPr>
        <p:spPr>
          <a:xfrm>
            <a:off x="64275" y="3021300"/>
            <a:ext cx="2398800" cy="15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solidFill>
                  <a:schemeClr val="hlink"/>
                </a:solidFill>
                <a:hlinkClick r:id="rId11"/>
              </a:rPr>
              <a:t>http://bit.ly/EvolutionISAP</a:t>
            </a:r>
            <a:endParaRPr b="1"/>
          </a:p>
          <a:p>
            <a:pPr marL="0" lvl="0" indent="0" algn="l" rtl="0">
              <a:spcBef>
                <a:spcPts val="0"/>
              </a:spcBef>
              <a:spcAft>
                <a:spcPts val="0"/>
              </a:spcAft>
              <a:buNone/>
            </a:pPr>
            <a:endParaRPr/>
          </a:p>
        </p:txBody>
      </p:sp>
      <p:pic>
        <p:nvPicPr>
          <p:cNvPr id="1003" name="Google Shape;1003;p73"/>
          <p:cNvPicPr preferRelativeResize="0"/>
          <p:nvPr/>
        </p:nvPicPr>
        <p:blipFill>
          <a:blip r:embed="rId12">
            <a:alphaModFix/>
          </a:blip>
          <a:stretch>
            <a:fillRect/>
          </a:stretch>
        </p:blipFill>
        <p:spPr>
          <a:xfrm>
            <a:off x="10004424" y="343725"/>
            <a:ext cx="2074476" cy="2684600"/>
          </a:xfrm>
          <a:prstGeom prst="rect">
            <a:avLst/>
          </a:prstGeom>
          <a:noFill/>
          <a:ln>
            <a:noFill/>
          </a:ln>
          <a:effectLst>
            <a:outerShdw blurRad="57150" dist="19050" dir="5400000" algn="bl" rotWithShape="0">
              <a:srgbClr val="000000">
                <a:alpha val="50000"/>
              </a:srgbClr>
            </a:outerShdw>
          </a:effectLst>
        </p:spPr>
      </p:pic>
      <p:sp>
        <p:nvSpPr>
          <p:cNvPr id="1004" name="Google Shape;1004;p73"/>
          <p:cNvSpPr txBox="1"/>
          <p:nvPr/>
        </p:nvSpPr>
        <p:spPr>
          <a:xfrm>
            <a:off x="10004350" y="3028325"/>
            <a:ext cx="2074500" cy="162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u="sng">
                <a:solidFill>
                  <a:schemeClr val="hlink"/>
                </a:solidFill>
                <a:hlinkClick r:id="rId13"/>
              </a:rPr>
              <a:t>https://enrollment.org/soti16</a:t>
            </a:r>
            <a:endParaRPr b="1"/>
          </a:p>
          <a:p>
            <a:pPr marL="0" lvl="0" indent="0" algn="l" rtl="0">
              <a:spcBef>
                <a:spcPts val="0"/>
              </a:spcBef>
              <a:spcAft>
                <a:spcPts val="0"/>
              </a:spcAft>
              <a:buNone/>
            </a:pPr>
            <a:endParaRPr/>
          </a:p>
          <a:p>
            <a:pPr marL="0" lvl="0" indent="0" algn="l" rtl="0">
              <a:spcBef>
                <a:spcPts val="0"/>
              </a:spcBef>
              <a:spcAft>
                <a:spcPts val="0"/>
              </a:spcAft>
              <a:buNone/>
            </a:pPr>
            <a:r>
              <a:rPr lang="en-US"/>
              <a:t>*PAGE 18 has focus on “What every admission director needs to bring to the table!”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8"/>
          <p:cNvSpPr txBox="1">
            <a:spLocks noGrp="1"/>
          </p:cNvSpPr>
          <p:nvPr>
            <p:ph type="title"/>
          </p:nvPr>
        </p:nvSpPr>
        <p:spPr>
          <a:xfrm>
            <a:off x="368250" y="340644"/>
            <a:ext cx="11455500" cy="81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4000"/>
              <a:t>NBOA’s Long-Range Financial Model</a:t>
            </a:r>
            <a:endParaRPr sz="4000"/>
          </a:p>
        </p:txBody>
      </p:sp>
      <p:sp>
        <p:nvSpPr>
          <p:cNvPr id="157" name="Google Shape;157;p18"/>
          <p:cNvSpPr txBox="1"/>
          <p:nvPr/>
        </p:nvSpPr>
        <p:spPr>
          <a:xfrm>
            <a:off x="5980775" y="1357500"/>
            <a:ext cx="5646600" cy="42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Verdana"/>
                <a:ea typeface="Verdana"/>
                <a:cs typeface="Verdana"/>
                <a:sym typeface="Verdana"/>
              </a:rPr>
              <a:t/>
            </a:r>
            <a:br>
              <a:rPr lang="en-US" sz="2000">
                <a:latin typeface="Verdana"/>
                <a:ea typeface="Verdana"/>
                <a:cs typeface="Verdana"/>
                <a:sym typeface="Verdana"/>
              </a:rPr>
            </a:br>
            <a:r>
              <a:rPr lang="en-US" sz="2000">
                <a:latin typeface="Verdana"/>
                <a:ea typeface="Verdana"/>
                <a:cs typeface="Verdana"/>
                <a:sym typeface="Verdana"/>
              </a:rPr>
              <a:t>The Long-Range Financial Model for Day Schools has several formulas in place that allow it to accurately predict your school’s budgetary projections. </a:t>
            </a:r>
            <a:br>
              <a:rPr lang="en-US" sz="2000">
                <a:latin typeface="Verdana"/>
                <a:ea typeface="Verdana"/>
                <a:cs typeface="Verdana"/>
                <a:sym typeface="Verdana"/>
              </a:rPr>
            </a:br>
            <a:r>
              <a:rPr lang="en-US" sz="2000">
                <a:latin typeface="Verdana"/>
                <a:ea typeface="Verdana"/>
                <a:cs typeface="Verdana"/>
                <a:sym typeface="Verdana"/>
              </a:rPr>
              <a:t/>
            </a:r>
            <a:br>
              <a:rPr lang="en-US" sz="2000">
                <a:latin typeface="Verdana"/>
                <a:ea typeface="Verdana"/>
                <a:cs typeface="Verdana"/>
                <a:sym typeface="Verdana"/>
              </a:rPr>
            </a:br>
            <a:r>
              <a:rPr lang="en-US" sz="2000">
                <a:latin typeface="Verdana"/>
                <a:ea typeface="Verdana"/>
                <a:cs typeface="Verdana"/>
                <a:sym typeface="Verdana"/>
              </a:rPr>
              <a:t>This easy-to-use, customizable ten-year budget model, available as an Excel spreadsheet, creates real-time forecasts for tuition, enrollment, FTEs, plant replacement and more. There is also a webinar to help familiarize yourself with the tool.</a:t>
            </a:r>
            <a:br>
              <a:rPr lang="en-US" sz="2000">
                <a:latin typeface="Verdana"/>
                <a:ea typeface="Verdana"/>
                <a:cs typeface="Verdana"/>
                <a:sym typeface="Verdana"/>
              </a:rPr>
            </a:br>
            <a:r>
              <a:rPr lang="en-US" sz="1600">
                <a:latin typeface="Verdana"/>
                <a:ea typeface="Verdana"/>
                <a:cs typeface="Verdana"/>
                <a:sym typeface="Verdana"/>
              </a:rPr>
              <a:t/>
            </a:r>
            <a:br>
              <a:rPr lang="en-US" sz="1600">
                <a:latin typeface="Verdana"/>
                <a:ea typeface="Verdana"/>
                <a:cs typeface="Verdana"/>
                <a:sym typeface="Verdana"/>
              </a:rPr>
            </a:br>
            <a:endParaRPr sz="1600">
              <a:latin typeface="Verdana"/>
              <a:ea typeface="Verdana"/>
              <a:cs typeface="Verdana"/>
              <a:sym typeface="Verdana"/>
            </a:endParaRPr>
          </a:p>
        </p:txBody>
      </p:sp>
      <p:pic>
        <p:nvPicPr>
          <p:cNvPr id="158" name="Google Shape;158;p18"/>
          <p:cNvPicPr preferRelativeResize="0"/>
          <p:nvPr/>
        </p:nvPicPr>
        <p:blipFill>
          <a:blip r:embed="rId3">
            <a:alphaModFix/>
          </a:blip>
          <a:stretch>
            <a:fillRect/>
          </a:stretch>
        </p:blipFill>
        <p:spPr>
          <a:xfrm>
            <a:off x="613225" y="1248150"/>
            <a:ext cx="4599944" cy="4235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9"/>
          <p:cNvSpPr txBox="1"/>
          <p:nvPr/>
        </p:nvSpPr>
        <p:spPr>
          <a:xfrm>
            <a:off x="368300" y="342100"/>
            <a:ext cx="11482800" cy="609600"/>
          </a:xfrm>
          <a:prstGeom prst="rect">
            <a:avLst/>
          </a:prstGeom>
          <a:noFill/>
          <a:ln>
            <a:noFill/>
          </a:ln>
        </p:spPr>
        <p:txBody>
          <a:bodyPr spcFirstLastPara="1" wrap="square" lIns="0" tIns="0" rIns="0" bIns="0" anchor="t" anchorCtr="0">
            <a:noAutofit/>
          </a:bodyPr>
          <a:lstStyle/>
          <a:p>
            <a:pPr marL="12700" marR="0" lvl="0" indent="0" algn="l" rtl="0">
              <a:lnSpc>
                <a:spcPct val="118645"/>
              </a:lnSpc>
              <a:spcBef>
                <a:spcPts val="0"/>
              </a:spcBef>
              <a:spcAft>
                <a:spcPts val="0"/>
              </a:spcAft>
              <a:buNone/>
            </a:pPr>
            <a:r>
              <a:rPr lang="en-US" sz="3600" b="1">
                <a:solidFill>
                  <a:srgbClr val="00BCDD"/>
                </a:solidFill>
                <a:latin typeface="Verdana"/>
                <a:ea typeface="Verdana"/>
                <a:cs typeface="Verdana"/>
                <a:sym typeface="Verdana"/>
              </a:rPr>
              <a:t>Enrollment Management	Disruptors</a:t>
            </a:r>
            <a:endParaRPr sz="3600">
              <a:solidFill>
                <a:schemeClr val="dk1"/>
              </a:solidFill>
              <a:latin typeface="Verdana"/>
              <a:ea typeface="Verdana"/>
              <a:cs typeface="Verdana"/>
              <a:sym typeface="Verdana"/>
            </a:endParaRPr>
          </a:p>
        </p:txBody>
      </p:sp>
      <p:sp>
        <p:nvSpPr>
          <p:cNvPr id="164" name="Google Shape;164;p19"/>
          <p:cNvSpPr/>
          <p:nvPr/>
        </p:nvSpPr>
        <p:spPr>
          <a:xfrm>
            <a:off x="3878872" y="1131816"/>
            <a:ext cx="4434000" cy="443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9"/>
          <p:cNvSpPr txBox="1"/>
          <p:nvPr/>
        </p:nvSpPr>
        <p:spPr>
          <a:xfrm>
            <a:off x="4681166" y="1675657"/>
            <a:ext cx="494665" cy="1625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50" b="1">
                <a:solidFill>
                  <a:srgbClr val="FFFFFF"/>
                </a:solidFill>
                <a:latin typeface="Arial"/>
                <a:ea typeface="Arial"/>
                <a:cs typeface="Arial"/>
                <a:sym typeface="Arial"/>
              </a:rPr>
              <a:t>Politics</a:t>
            </a:r>
            <a:endParaRPr sz="1050">
              <a:solidFill>
                <a:schemeClr val="dk1"/>
              </a:solidFill>
              <a:latin typeface="Arial"/>
              <a:ea typeface="Arial"/>
              <a:cs typeface="Arial"/>
              <a:sym typeface="Arial"/>
            </a:endParaRPr>
          </a:p>
        </p:txBody>
      </p:sp>
      <p:sp>
        <p:nvSpPr>
          <p:cNvPr id="166" name="Google Shape;166;p19"/>
          <p:cNvSpPr txBox="1"/>
          <p:nvPr/>
        </p:nvSpPr>
        <p:spPr>
          <a:xfrm>
            <a:off x="5460482" y="2948578"/>
            <a:ext cx="1259205" cy="723900"/>
          </a:xfrm>
          <a:prstGeom prst="rect">
            <a:avLst/>
          </a:prstGeom>
          <a:noFill/>
          <a:ln>
            <a:noFill/>
          </a:ln>
        </p:spPr>
        <p:txBody>
          <a:bodyPr spcFirstLastPara="1" wrap="square" lIns="0" tIns="0" rIns="0" bIns="0" anchor="t" anchorCtr="0">
            <a:noAutofit/>
          </a:bodyPr>
          <a:lstStyle/>
          <a:p>
            <a:pPr marL="12700" marR="5080" lvl="0" indent="193675" algn="l" rtl="0">
              <a:lnSpc>
                <a:spcPct val="74700"/>
              </a:lnSpc>
              <a:spcBef>
                <a:spcPts val="0"/>
              </a:spcBef>
              <a:spcAft>
                <a:spcPts val="0"/>
              </a:spcAft>
              <a:buNone/>
            </a:pPr>
            <a:r>
              <a:rPr lang="en-US" sz="2900" b="1">
                <a:solidFill>
                  <a:srgbClr val="FFFFFF"/>
                </a:solidFill>
                <a:latin typeface="Arial"/>
                <a:ea typeface="Arial"/>
                <a:cs typeface="Arial"/>
                <a:sym typeface="Arial"/>
              </a:rPr>
              <a:t>Your School</a:t>
            </a:r>
            <a:endParaRPr sz="2900">
              <a:solidFill>
                <a:schemeClr val="dk1"/>
              </a:solidFill>
              <a:latin typeface="Arial"/>
              <a:ea typeface="Arial"/>
              <a:cs typeface="Arial"/>
              <a:sym typeface="Arial"/>
            </a:endParaRPr>
          </a:p>
        </p:txBody>
      </p:sp>
      <p:sp>
        <p:nvSpPr>
          <p:cNvPr id="167" name="Google Shape;167;p19"/>
          <p:cNvSpPr txBox="1"/>
          <p:nvPr/>
        </p:nvSpPr>
        <p:spPr>
          <a:xfrm>
            <a:off x="6813539" y="1707594"/>
            <a:ext cx="856615" cy="445134"/>
          </a:xfrm>
          <a:prstGeom prst="rect">
            <a:avLst/>
          </a:prstGeom>
          <a:noFill/>
          <a:ln>
            <a:noFill/>
          </a:ln>
        </p:spPr>
        <p:txBody>
          <a:bodyPr spcFirstLastPara="1" wrap="square" lIns="0" tIns="0" rIns="0" bIns="0" anchor="t" anchorCtr="0">
            <a:noAutofit/>
          </a:bodyPr>
          <a:lstStyle/>
          <a:p>
            <a:pPr marL="12700" marR="5080" lvl="0" indent="12700" algn="ctr" rtl="0">
              <a:lnSpc>
                <a:spcPct val="105714"/>
              </a:lnSpc>
              <a:spcBef>
                <a:spcPts val="0"/>
              </a:spcBef>
              <a:spcAft>
                <a:spcPts val="0"/>
              </a:spcAft>
              <a:buNone/>
            </a:pPr>
            <a:r>
              <a:rPr lang="en-US" sz="1050" b="1">
                <a:solidFill>
                  <a:srgbClr val="FFFFFF"/>
                </a:solidFill>
                <a:latin typeface="Arial"/>
                <a:ea typeface="Arial"/>
                <a:cs typeface="Arial"/>
                <a:sym typeface="Arial"/>
              </a:rPr>
              <a:t>Changing Family Expectations</a:t>
            </a:r>
            <a:endParaRPr sz="1050">
              <a:solidFill>
                <a:schemeClr val="dk1"/>
              </a:solidFill>
              <a:latin typeface="Arial"/>
              <a:ea typeface="Arial"/>
              <a:cs typeface="Arial"/>
              <a:sym typeface="Arial"/>
            </a:endParaRPr>
          </a:p>
        </p:txBody>
      </p:sp>
      <p:sp>
        <p:nvSpPr>
          <p:cNvPr id="168" name="Google Shape;168;p19"/>
          <p:cNvSpPr txBox="1"/>
          <p:nvPr/>
        </p:nvSpPr>
        <p:spPr>
          <a:xfrm>
            <a:off x="7324072" y="2878974"/>
            <a:ext cx="831850" cy="304165"/>
          </a:xfrm>
          <a:prstGeom prst="rect">
            <a:avLst/>
          </a:prstGeom>
          <a:noFill/>
          <a:ln>
            <a:noFill/>
          </a:ln>
        </p:spPr>
        <p:txBody>
          <a:bodyPr spcFirstLastPara="1" wrap="square" lIns="0" tIns="0" rIns="0" bIns="0" anchor="t" anchorCtr="0">
            <a:noAutofit/>
          </a:bodyPr>
          <a:lstStyle/>
          <a:p>
            <a:pPr marL="12700" marR="5080" lvl="0" indent="103504" algn="l" rtl="0">
              <a:lnSpc>
                <a:spcPct val="105714"/>
              </a:lnSpc>
              <a:spcBef>
                <a:spcPts val="0"/>
              </a:spcBef>
              <a:spcAft>
                <a:spcPts val="0"/>
              </a:spcAft>
              <a:buNone/>
            </a:pPr>
            <a:r>
              <a:rPr lang="en-US" sz="1050" b="1">
                <a:solidFill>
                  <a:srgbClr val="FFFFFF"/>
                </a:solidFill>
                <a:latin typeface="Arial"/>
                <a:ea typeface="Arial"/>
                <a:cs typeface="Arial"/>
                <a:sym typeface="Arial"/>
              </a:rPr>
              <a:t>Shrinking Middle Class</a:t>
            </a:r>
            <a:endParaRPr sz="1050">
              <a:solidFill>
                <a:schemeClr val="dk1"/>
              </a:solidFill>
              <a:latin typeface="Arial"/>
              <a:ea typeface="Arial"/>
              <a:cs typeface="Arial"/>
              <a:sym typeface="Arial"/>
            </a:endParaRPr>
          </a:p>
        </p:txBody>
      </p:sp>
      <p:sp>
        <p:nvSpPr>
          <p:cNvPr id="169" name="Google Shape;169;p19"/>
          <p:cNvSpPr txBox="1"/>
          <p:nvPr/>
        </p:nvSpPr>
        <p:spPr>
          <a:xfrm>
            <a:off x="5643172" y="4612931"/>
            <a:ext cx="889000" cy="1625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50" b="1">
                <a:solidFill>
                  <a:srgbClr val="FFFFFF"/>
                </a:solidFill>
                <a:latin typeface="Arial"/>
                <a:ea typeface="Arial"/>
                <a:cs typeface="Arial"/>
                <a:sym typeface="Arial"/>
              </a:rPr>
              <a:t>Globalization</a:t>
            </a:r>
            <a:endParaRPr sz="1050">
              <a:solidFill>
                <a:schemeClr val="dk1"/>
              </a:solidFill>
              <a:latin typeface="Arial"/>
              <a:ea typeface="Arial"/>
              <a:cs typeface="Arial"/>
              <a:sym typeface="Arial"/>
            </a:endParaRPr>
          </a:p>
        </p:txBody>
      </p:sp>
      <p:sp>
        <p:nvSpPr>
          <p:cNvPr id="170" name="Google Shape;170;p19"/>
          <p:cNvSpPr txBox="1"/>
          <p:nvPr/>
        </p:nvSpPr>
        <p:spPr>
          <a:xfrm>
            <a:off x="4535575" y="4033929"/>
            <a:ext cx="719455" cy="304165"/>
          </a:xfrm>
          <a:prstGeom prst="rect">
            <a:avLst/>
          </a:prstGeom>
          <a:noFill/>
          <a:ln>
            <a:noFill/>
          </a:ln>
        </p:spPr>
        <p:txBody>
          <a:bodyPr spcFirstLastPara="1" wrap="square" lIns="0" tIns="0" rIns="0" bIns="0" anchor="t" anchorCtr="0">
            <a:noAutofit/>
          </a:bodyPr>
          <a:lstStyle/>
          <a:p>
            <a:pPr marL="12700" marR="5080" lvl="0" indent="22225" algn="l" rtl="0">
              <a:lnSpc>
                <a:spcPct val="105714"/>
              </a:lnSpc>
              <a:spcBef>
                <a:spcPts val="0"/>
              </a:spcBef>
              <a:spcAft>
                <a:spcPts val="0"/>
              </a:spcAft>
              <a:buNone/>
            </a:pPr>
            <a:r>
              <a:rPr lang="en-US" sz="1050" b="1">
                <a:solidFill>
                  <a:srgbClr val="231F20"/>
                </a:solidFill>
                <a:latin typeface="Arial"/>
                <a:ea typeface="Arial"/>
                <a:cs typeface="Arial"/>
                <a:sym typeface="Arial"/>
              </a:rPr>
              <a:t>Education Innovation</a:t>
            </a:r>
            <a:endParaRPr sz="1050">
              <a:solidFill>
                <a:schemeClr val="dk1"/>
              </a:solidFill>
              <a:latin typeface="Arial"/>
              <a:ea typeface="Arial"/>
              <a:cs typeface="Arial"/>
              <a:sym typeface="Arial"/>
            </a:endParaRPr>
          </a:p>
        </p:txBody>
      </p:sp>
      <p:sp>
        <p:nvSpPr>
          <p:cNvPr id="171" name="Google Shape;171;p19"/>
          <p:cNvSpPr txBox="1"/>
          <p:nvPr/>
        </p:nvSpPr>
        <p:spPr>
          <a:xfrm>
            <a:off x="5611809" y="1262413"/>
            <a:ext cx="967105" cy="278765"/>
          </a:xfrm>
          <a:prstGeom prst="rect">
            <a:avLst/>
          </a:prstGeom>
          <a:noFill/>
          <a:ln>
            <a:noFill/>
          </a:ln>
        </p:spPr>
        <p:txBody>
          <a:bodyPr spcFirstLastPara="1" wrap="square" lIns="0" tIns="0" rIns="0" bIns="0" anchor="t" anchorCtr="0">
            <a:noAutofit/>
          </a:bodyPr>
          <a:lstStyle/>
          <a:p>
            <a:pPr marL="12700" marR="5080" lvl="0" indent="220345" algn="l" rtl="0">
              <a:lnSpc>
                <a:spcPct val="105714"/>
              </a:lnSpc>
              <a:spcBef>
                <a:spcPts val="0"/>
              </a:spcBef>
              <a:spcAft>
                <a:spcPts val="0"/>
              </a:spcAft>
              <a:buNone/>
            </a:pPr>
            <a:r>
              <a:rPr lang="en-US" sz="1050" b="1">
                <a:solidFill>
                  <a:srgbClr val="231F20"/>
                </a:solidFill>
                <a:latin typeface="Arial"/>
                <a:ea typeface="Arial"/>
                <a:cs typeface="Arial"/>
                <a:sym typeface="Arial"/>
              </a:rPr>
              <a:t>Shifting Demographics</a:t>
            </a:r>
            <a:endParaRPr sz="1050">
              <a:solidFill>
                <a:schemeClr val="dk1"/>
              </a:solidFill>
              <a:latin typeface="Arial"/>
              <a:ea typeface="Arial"/>
              <a:cs typeface="Arial"/>
              <a:sym typeface="Arial"/>
            </a:endParaRPr>
          </a:p>
        </p:txBody>
      </p:sp>
      <p:sp>
        <p:nvSpPr>
          <p:cNvPr id="172" name="Google Shape;172;p19"/>
          <p:cNvSpPr txBox="1"/>
          <p:nvPr/>
        </p:nvSpPr>
        <p:spPr>
          <a:xfrm>
            <a:off x="6834828" y="4053822"/>
            <a:ext cx="837565" cy="304165"/>
          </a:xfrm>
          <a:prstGeom prst="rect">
            <a:avLst/>
          </a:prstGeom>
          <a:noFill/>
          <a:ln>
            <a:noFill/>
          </a:ln>
        </p:spPr>
        <p:txBody>
          <a:bodyPr spcFirstLastPara="1" wrap="square" lIns="0" tIns="0" rIns="0" bIns="0" anchor="t" anchorCtr="0">
            <a:noAutofit/>
          </a:bodyPr>
          <a:lstStyle/>
          <a:p>
            <a:pPr marL="12700" marR="5080" lvl="0" indent="99060" algn="l" rtl="0">
              <a:lnSpc>
                <a:spcPct val="105714"/>
              </a:lnSpc>
              <a:spcBef>
                <a:spcPts val="0"/>
              </a:spcBef>
              <a:spcAft>
                <a:spcPts val="0"/>
              </a:spcAft>
              <a:buNone/>
            </a:pPr>
            <a:r>
              <a:rPr lang="en-US" sz="1050" b="1">
                <a:solidFill>
                  <a:srgbClr val="FFFFFF"/>
                </a:solidFill>
                <a:latin typeface="Arial"/>
                <a:ea typeface="Arial"/>
                <a:cs typeface="Arial"/>
                <a:sym typeface="Arial"/>
              </a:rPr>
              <a:t>Increased Competition</a:t>
            </a:r>
            <a:endParaRPr sz="1050">
              <a:solidFill>
                <a:schemeClr val="dk1"/>
              </a:solidFill>
              <a:latin typeface="Arial"/>
              <a:ea typeface="Arial"/>
              <a:cs typeface="Arial"/>
              <a:sym typeface="Arial"/>
            </a:endParaRPr>
          </a:p>
        </p:txBody>
      </p:sp>
      <p:sp>
        <p:nvSpPr>
          <p:cNvPr id="173" name="Google Shape;173;p19"/>
          <p:cNvSpPr txBox="1"/>
          <p:nvPr/>
        </p:nvSpPr>
        <p:spPr>
          <a:xfrm>
            <a:off x="4046878" y="2948636"/>
            <a:ext cx="781685" cy="16256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None/>
            </a:pPr>
            <a:r>
              <a:rPr lang="en-US" sz="1050" b="1">
                <a:solidFill>
                  <a:srgbClr val="FFFFFF"/>
                </a:solidFill>
                <a:latin typeface="Arial"/>
                <a:ea typeface="Arial"/>
                <a:cs typeface="Arial"/>
                <a:sym typeface="Arial"/>
              </a:rPr>
              <a:t>Technology</a:t>
            </a:r>
            <a:endParaRPr sz="1050">
              <a:solidFill>
                <a:schemeClr val="dk1"/>
              </a:solidFill>
              <a:latin typeface="Arial"/>
              <a:ea typeface="Arial"/>
              <a:cs typeface="Arial"/>
              <a:sym typeface="Arial"/>
            </a:endParaRPr>
          </a:p>
        </p:txBody>
      </p:sp>
      <p:sp>
        <p:nvSpPr>
          <p:cNvPr id="174" name="Google Shape;174;p19"/>
          <p:cNvSpPr txBox="1"/>
          <p:nvPr/>
        </p:nvSpPr>
        <p:spPr>
          <a:xfrm>
            <a:off x="7589100" y="5443950"/>
            <a:ext cx="46029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Verdana"/>
                <a:ea typeface="Verdana"/>
                <a:cs typeface="Verdana"/>
                <a:sym typeface="Verdana"/>
              </a:rPr>
              <a:t>Source: The Enrollment Management Association</a:t>
            </a:r>
            <a:endParaRPr>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78"/>
        <p:cNvGrpSpPr/>
        <p:nvPr/>
      </p:nvGrpSpPr>
      <p:grpSpPr>
        <a:xfrm>
          <a:off x="0" y="0"/>
          <a:ext cx="0" cy="0"/>
          <a:chOff x="0" y="0"/>
          <a:chExt cx="0" cy="0"/>
        </a:xfrm>
      </p:grpSpPr>
      <p:sp>
        <p:nvSpPr>
          <p:cNvPr id="179" name="Google Shape;179;p20"/>
          <p:cNvSpPr/>
          <p:nvPr/>
        </p:nvSpPr>
        <p:spPr>
          <a:xfrm>
            <a:off x="0" y="0"/>
            <a:ext cx="12191696"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20"/>
          <p:cNvSpPr txBox="1"/>
          <p:nvPr/>
        </p:nvSpPr>
        <p:spPr>
          <a:xfrm>
            <a:off x="368300" y="1761950"/>
            <a:ext cx="5240700" cy="3023100"/>
          </a:xfrm>
          <a:prstGeom prst="rect">
            <a:avLst/>
          </a:prstGeom>
          <a:noFill/>
          <a:ln>
            <a:noFill/>
          </a:ln>
        </p:spPr>
        <p:txBody>
          <a:bodyPr spcFirstLastPara="1" wrap="square" lIns="0" tIns="0" rIns="0" bIns="0" anchor="t" anchorCtr="0">
            <a:noAutofit/>
          </a:bodyPr>
          <a:lstStyle/>
          <a:p>
            <a:pPr marL="12700" marR="5080" lvl="0" indent="0" algn="l" rtl="0">
              <a:lnSpc>
                <a:spcPct val="114583"/>
              </a:lnSpc>
              <a:spcBef>
                <a:spcPts val="0"/>
              </a:spcBef>
              <a:spcAft>
                <a:spcPts val="0"/>
              </a:spcAft>
              <a:buNone/>
            </a:pPr>
            <a:r>
              <a:rPr lang="en-US" sz="4400" b="1">
                <a:solidFill>
                  <a:srgbClr val="00BCDD"/>
                </a:solidFill>
                <a:latin typeface="Verdana"/>
                <a:ea typeface="Verdana"/>
                <a:cs typeface="Verdana"/>
                <a:sym typeface="Verdana"/>
              </a:rPr>
              <a:t>Children can’t come to school if they weren’t born. </a:t>
            </a:r>
            <a:endParaRPr sz="4400">
              <a:solidFill>
                <a:schemeClr val="dk1"/>
              </a:solidFill>
              <a:latin typeface="Verdana"/>
              <a:ea typeface="Verdana"/>
              <a:cs typeface="Verdana"/>
              <a:sym typeface="Verdana"/>
            </a:endParaRPr>
          </a:p>
        </p:txBody>
      </p:sp>
      <p:sp>
        <p:nvSpPr>
          <p:cNvPr id="181" name="Google Shape;181;p20"/>
          <p:cNvSpPr/>
          <p:nvPr/>
        </p:nvSpPr>
        <p:spPr>
          <a:xfrm>
            <a:off x="6037630" y="747750"/>
            <a:ext cx="5773420" cy="4448175"/>
          </a:xfrm>
          <a:custGeom>
            <a:avLst/>
            <a:gdLst/>
            <a:ahLst/>
            <a:cxnLst/>
            <a:rect l="l" t="t" r="r" b="b"/>
            <a:pathLst>
              <a:path w="5773420" h="4448175" extrusionOk="0">
                <a:moveTo>
                  <a:pt x="0" y="4448098"/>
                </a:moveTo>
                <a:lnTo>
                  <a:pt x="5773064" y="4448098"/>
                </a:lnTo>
                <a:lnTo>
                  <a:pt x="5773064" y="0"/>
                </a:lnTo>
                <a:lnTo>
                  <a:pt x="0" y="0"/>
                </a:lnTo>
                <a:lnTo>
                  <a:pt x="0" y="4448098"/>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20"/>
          <p:cNvSpPr/>
          <p:nvPr/>
        </p:nvSpPr>
        <p:spPr>
          <a:xfrm>
            <a:off x="6045551" y="755808"/>
            <a:ext cx="5758725" cy="442474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2780</Words>
  <Application>Microsoft Office PowerPoint</Application>
  <PresentationFormat>Widescreen</PresentationFormat>
  <Paragraphs>644</Paragraphs>
  <Slides>62</Slides>
  <Notes>62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62</vt:i4>
      </vt:variant>
    </vt:vector>
  </HeadingPairs>
  <TitlesOfParts>
    <vt:vector size="70" baseType="lpstr">
      <vt:lpstr>Verdana</vt:lpstr>
      <vt:lpstr>Times New Roman</vt:lpstr>
      <vt:lpstr>Arial</vt:lpstr>
      <vt:lpstr>Noto Sans Symbols</vt:lpstr>
      <vt:lpstr>Helvetica Neue</vt:lpstr>
      <vt:lpstr>Calibri</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NBOA’s Long-Range Financial Model</vt:lpstr>
      <vt:lpstr>PowerPoint Presentation</vt:lpstr>
      <vt:lpstr>PowerPoint Presentation</vt:lpstr>
      <vt:lpstr>Independent School Enrollment Change by Major Metro Area 2013-14 to 2017-18</vt:lpstr>
      <vt:lpstr>Change in School-Age Population and Change in Independent School Enrollment, 2010-2017</vt:lpstr>
      <vt:lpstr>Median Enrollment Change, by Grade Levels Served 2013-14 to 2017-18</vt:lpstr>
      <vt:lpstr>PowerPoint Presentation</vt:lpstr>
      <vt:lpstr>NBOA’s Demographic Data Service</vt:lpstr>
      <vt:lpstr>PowerPoint Presentation</vt:lpstr>
      <vt:lpstr>PowerPoint Presentation</vt:lpstr>
      <vt:lpstr>PowerPoint Presentation</vt:lpstr>
      <vt:lpstr>PowerPoint Presentation</vt:lpstr>
      <vt:lpstr>PowerPoint Presentation</vt:lpstr>
      <vt:lpstr>PowerPoint Presentation</vt:lpstr>
      <vt:lpstr>Oligopoly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November/December 2018 NBOA Magazine  </vt:lpstr>
      <vt:lpstr>Case Study:  Saint John’s Preparatory School</vt:lpstr>
      <vt:lpstr>Case Study:  Saint John’s Preparatory School</vt:lpstr>
      <vt:lpstr>Saint John’s Prep Case Study:  Embracing Change: Assess, Decide, Act</vt:lpstr>
      <vt:lpstr>Saint John’s Prep Case Study:  Embracing Change: Assess, Decide, Act</vt:lpstr>
      <vt:lpstr>PowerPoint Presentation</vt:lpstr>
      <vt:lpstr>PowerPoint Presentation</vt:lpstr>
      <vt:lpstr>PowerPoint Presentation</vt:lpstr>
      <vt:lpstr>PowerPoint Presentation</vt:lpstr>
      <vt:lpstr>The Power of Partnership</vt:lpstr>
      <vt:lpstr>PowerPoint Presentation</vt:lpstr>
      <vt:lpstr>PowerPoint Presentation</vt:lpstr>
      <vt:lpstr>PowerPoint Presentation</vt:lpstr>
      <vt:lpstr>PowerPoint Presentation</vt:lpstr>
      <vt:lpstr>The Admission Director’s Job</vt:lpstr>
      <vt:lpstr>PowerPoint Presentation</vt:lpstr>
      <vt:lpstr>Retention</vt:lpstr>
      <vt:lpstr>PowerPoint Presentation</vt:lpstr>
      <vt:lpstr>How much does it cost to enroll a student?</vt:lpstr>
      <vt:lpstr>PowerPoint Presentation</vt:lpstr>
      <vt:lpstr>PowerPoint Presentation</vt:lpstr>
      <vt:lpstr>The Enrollment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Hoerle</dc:creator>
  <cp:lastModifiedBy>Heather Hoerle</cp:lastModifiedBy>
  <cp:revision>1</cp:revision>
  <dcterms:modified xsi:type="dcterms:W3CDTF">2019-02-22T14:46:16Z</dcterms:modified>
</cp:coreProperties>
</file>